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ink/ink14.xml" ContentType="application/inkml+xml"/>
  <Override PartName="/ppt/ink/ink15.xml" ContentType="application/inkml+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1" r:id="rId2"/>
    <p:sldId id="257" r:id="rId3"/>
    <p:sldId id="323" r:id="rId4"/>
    <p:sldId id="329" r:id="rId5"/>
    <p:sldId id="277" r:id="rId6"/>
    <p:sldId id="330" r:id="rId7"/>
    <p:sldId id="279" r:id="rId8"/>
    <p:sldId id="280" r:id="rId9"/>
    <p:sldId id="324" r:id="rId10"/>
    <p:sldId id="282" r:id="rId11"/>
    <p:sldId id="283" r:id="rId12"/>
    <p:sldId id="284" r:id="rId13"/>
    <p:sldId id="325" r:id="rId14"/>
    <p:sldId id="286" r:id="rId15"/>
    <p:sldId id="287" r:id="rId16"/>
    <p:sldId id="288" r:id="rId17"/>
    <p:sldId id="289" r:id="rId18"/>
    <p:sldId id="326" r:id="rId19"/>
    <p:sldId id="291" r:id="rId20"/>
    <p:sldId id="332" r:id="rId21"/>
    <p:sldId id="333" r:id="rId22"/>
    <p:sldId id="334" r:id="rId23"/>
    <p:sldId id="335" r:id="rId24"/>
    <p:sldId id="295" r:id="rId25"/>
    <p:sldId id="327" r:id="rId26"/>
    <p:sldId id="297" r:id="rId27"/>
    <p:sldId id="298" r:id="rId28"/>
    <p:sldId id="299" r:id="rId29"/>
    <p:sldId id="300" r:id="rId30"/>
    <p:sldId id="301" r:id="rId31"/>
    <p:sldId id="303" r:id="rId32"/>
    <p:sldId id="302" r:id="rId33"/>
    <p:sldId id="304" r:id="rId34"/>
    <p:sldId id="305" r:id="rId35"/>
    <p:sldId id="306" r:id="rId36"/>
    <p:sldId id="336" r:id="rId37"/>
    <p:sldId id="308" r:id="rId38"/>
    <p:sldId id="309" r:id="rId39"/>
    <p:sldId id="310" r:id="rId40"/>
    <p:sldId id="312" r:id="rId41"/>
    <p:sldId id="313" r:id="rId42"/>
    <p:sldId id="314" r:id="rId43"/>
    <p:sldId id="337" r:id="rId44"/>
    <p:sldId id="338" r:id="rId45"/>
    <p:sldId id="317" r:id="rId46"/>
    <p:sldId id="318" r:id="rId47"/>
    <p:sldId id="328" r:id="rId48"/>
    <p:sldId id="320" r:id="rId49"/>
    <p:sldId id="321" r:id="rId50"/>
    <p:sldId id="275" r:id="rId51"/>
  </p:sldIdLst>
  <p:sldSz cx="12192000" cy="6858000"/>
  <p:notesSz cx="6858000" cy="9144000"/>
  <p:defaultTex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912B"/>
    <a:srgbClr val="002856"/>
    <a:srgbClr val="B3D7FF"/>
    <a:srgbClr val="000000"/>
    <a:srgbClr val="969696"/>
    <a:srgbClr val="F2F2F2"/>
    <a:srgbClr val="DEDEDE"/>
    <a:srgbClr val="BEBEBE"/>
    <a:srgbClr val="A7D1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1" d="100"/>
          <a:sy n="111" d="100"/>
        </p:scale>
        <p:origin x="59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D0E04D5-C1AD-4EA0-A89B-89C20A9B6D2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pt-PT"/>
        </a:p>
      </dgm:t>
    </dgm:pt>
    <dgm:pt modelId="{586EB7B3-4F0C-4A1C-9C47-B41441DA0486}" type="pres">
      <dgm:prSet presAssocID="{AD0E04D5-C1AD-4EA0-A89B-89C20A9B6D2B}" presName="linear" presStyleCnt="0">
        <dgm:presLayoutVars>
          <dgm:animLvl val="lvl"/>
          <dgm:resizeHandles val="exact"/>
        </dgm:presLayoutVars>
      </dgm:prSet>
      <dgm:spPr/>
    </dgm:pt>
  </dgm:ptLst>
  <dgm:cxnLst>
    <dgm:cxn modelId="{E64B46CD-7D00-42EF-8909-FD0F507F995C}" type="presOf" srcId="{AD0E04D5-C1AD-4EA0-A89B-89C20A9B6D2B}" destId="{586EB7B3-4F0C-4A1C-9C47-B41441DA0486}"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F84EA3D-A12E-4F7E-8787-31F691DF65AD}"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pt-PT"/>
        </a:p>
      </dgm:t>
    </dgm:pt>
    <dgm:pt modelId="{1B6D015E-E837-4BAA-ADE0-A67FC454CF26}">
      <dgm:prSet custT="1"/>
      <dgm:spPr/>
      <dgm:t>
        <a:bodyPr/>
        <a:lstStyle/>
        <a:p>
          <a:pPr algn="ctr"/>
          <a:r>
            <a:rPr lang="pt-PT" sz="1000" dirty="0">
              <a:latin typeface="Montserrat" panose="00000500000000000000" pitchFamily="50" charset="0"/>
            </a:rPr>
            <a:t>Presidida por 1 elemento da autoridade de AIA</a:t>
          </a:r>
        </a:p>
      </dgm:t>
    </dgm:pt>
    <dgm:pt modelId="{82C3A790-F755-4364-9E04-DD9E229F570A}" type="parTrans" cxnId="{4CE00605-8552-42BB-BAAD-9EBF1CAF200B}">
      <dgm:prSet/>
      <dgm:spPr/>
      <dgm:t>
        <a:bodyPr/>
        <a:lstStyle/>
        <a:p>
          <a:pPr algn="ctr"/>
          <a:endParaRPr lang="pt-PT"/>
        </a:p>
      </dgm:t>
    </dgm:pt>
    <dgm:pt modelId="{C811EA72-A724-4F47-B446-C018A2F66024}" type="sibTrans" cxnId="{4CE00605-8552-42BB-BAAD-9EBF1CAF200B}">
      <dgm:prSet/>
      <dgm:spPr/>
      <dgm:t>
        <a:bodyPr/>
        <a:lstStyle/>
        <a:p>
          <a:pPr algn="ctr"/>
          <a:endParaRPr lang="pt-PT"/>
        </a:p>
      </dgm:t>
    </dgm:pt>
    <dgm:pt modelId="{98BE2663-14B5-4919-BD46-021E5B2A46F9}">
      <dgm:prSet custT="1"/>
      <dgm:spPr/>
      <dgm:t>
        <a:bodyPr/>
        <a:lstStyle/>
        <a:p>
          <a:pPr algn="ctr"/>
          <a:r>
            <a:rPr lang="pt-PT" sz="1000" dirty="0">
              <a:latin typeface="Montserrat" panose="00000500000000000000" pitchFamily="50" charset="0"/>
            </a:rPr>
            <a:t>2 - Autoridade de AIA (atender às matérias abrangidas pelas tipologias do projeto ou pela natureza dos seus impactes)</a:t>
          </a:r>
        </a:p>
      </dgm:t>
    </dgm:pt>
    <dgm:pt modelId="{99A705CB-B6EB-41AC-ACAF-986E96FA9E16}" type="parTrans" cxnId="{49B60290-A503-4377-8365-E1333426ED1E}">
      <dgm:prSet/>
      <dgm:spPr/>
      <dgm:t>
        <a:bodyPr/>
        <a:lstStyle/>
        <a:p>
          <a:pPr algn="ctr"/>
          <a:endParaRPr lang="pt-PT"/>
        </a:p>
      </dgm:t>
    </dgm:pt>
    <dgm:pt modelId="{B5C012AF-3C65-4787-8834-C7235345D8D2}" type="sibTrans" cxnId="{49B60290-A503-4377-8365-E1333426ED1E}">
      <dgm:prSet/>
      <dgm:spPr/>
      <dgm:t>
        <a:bodyPr/>
        <a:lstStyle/>
        <a:p>
          <a:pPr algn="ctr"/>
          <a:endParaRPr lang="pt-PT"/>
        </a:p>
      </dgm:t>
    </dgm:pt>
    <dgm:pt modelId="{53E55A22-D643-4989-B830-7B85D34E2121}">
      <dgm:prSet custT="1"/>
      <dgm:spPr/>
      <dgm:t>
        <a:bodyPr/>
        <a:lstStyle/>
        <a:p>
          <a:pPr algn="ctr"/>
          <a:r>
            <a:rPr lang="pt-PT" sz="1000" dirty="0">
              <a:latin typeface="Montserrat" panose="00000500000000000000" pitchFamily="50" charset="0"/>
            </a:rPr>
            <a:t>1  - recursos hídricos (sempre que o projeto possa afetar esses recursos)</a:t>
          </a:r>
        </a:p>
      </dgm:t>
    </dgm:pt>
    <dgm:pt modelId="{65B5E859-D9E2-40D7-8ECD-B90430869F5E}" type="parTrans" cxnId="{A5A2209A-5995-49AC-99D6-2C45E2FCF167}">
      <dgm:prSet/>
      <dgm:spPr/>
      <dgm:t>
        <a:bodyPr/>
        <a:lstStyle/>
        <a:p>
          <a:pPr algn="ctr"/>
          <a:endParaRPr lang="pt-PT"/>
        </a:p>
      </dgm:t>
    </dgm:pt>
    <dgm:pt modelId="{C66B6102-8759-46F6-A438-0D2CA6D50CB3}" type="sibTrans" cxnId="{A5A2209A-5995-49AC-99D6-2C45E2FCF167}">
      <dgm:prSet/>
      <dgm:spPr/>
      <dgm:t>
        <a:bodyPr/>
        <a:lstStyle/>
        <a:p>
          <a:pPr algn="ctr"/>
          <a:endParaRPr lang="pt-PT"/>
        </a:p>
      </dgm:t>
    </dgm:pt>
    <dgm:pt modelId="{14EB1EBC-32A1-425F-8D5F-6AC69C8C8F98}">
      <dgm:prSet custT="1"/>
      <dgm:spPr/>
      <dgm:t>
        <a:bodyPr/>
        <a:lstStyle/>
        <a:p>
          <a:pPr algn="ctr"/>
          <a:r>
            <a:rPr lang="pt-PT" sz="1000" i="1" dirty="0">
              <a:latin typeface="Montserrat" panose="00000500000000000000" pitchFamily="50" charset="0"/>
            </a:rPr>
            <a:t>1  - </a:t>
          </a:r>
          <a:r>
            <a:rPr lang="pt-PT" sz="1000" dirty="0">
              <a:latin typeface="Montserrat" panose="00000500000000000000" pitchFamily="50" charset="0"/>
            </a:rPr>
            <a:t>conservação da natureza (se houver afetação de naturais classificados em legislação específica ou zonas definidas como sensíveis)</a:t>
          </a:r>
        </a:p>
      </dgm:t>
    </dgm:pt>
    <dgm:pt modelId="{C151CE2E-62CB-47D7-BA4A-A1A4461EBF0D}" type="parTrans" cxnId="{417D32A2-DB59-4A16-B1CD-386727684A68}">
      <dgm:prSet/>
      <dgm:spPr/>
      <dgm:t>
        <a:bodyPr/>
        <a:lstStyle/>
        <a:p>
          <a:pPr algn="ctr"/>
          <a:endParaRPr lang="pt-PT"/>
        </a:p>
      </dgm:t>
    </dgm:pt>
    <dgm:pt modelId="{41EEFBDA-0D26-4AF1-BF87-1DFC630CA3E9}" type="sibTrans" cxnId="{417D32A2-DB59-4A16-B1CD-386727684A68}">
      <dgm:prSet/>
      <dgm:spPr/>
      <dgm:t>
        <a:bodyPr/>
        <a:lstStyle/>
        <a:p>
          <a:pPr algn="ctr"/>
          <a:endParaRPr lang="pt-PT"/>
        </a:p>
      </dgm:t>
    </dgm:pt>
    <dgm:pt modelId="{8CEE540F-6D99-4B0E-82BA-FFFAB70C4297}">
      <dgm:prSet custT="1"/>
      <dgm:spPr/>
      <dgm:t>
        <a:bodyPr/>
        <a:lstStyle/>
        <a:p>
          <a:pPr algn="ctr"/>
          <a:r>
            <a:rPr lang="pt-PT" sz="1000" i="1" dirty="0">
              <a:latin typeface="Montserrat" panose="00000500000000000000" pitchFamily="50" charset="0"/>
            </a:rPr>
            <a:t>1  - </a:t>
          </a:r>
          <a:r>
            <a:rPr lang="pt-PT" sz="1000" dirty="0">
              <a:latin typeface="Montserrat" panose="00000500000000000000" pitchFamily="50" charset="0"/>
            </a:rPr>
            <a:t>património arqueológico e arquitetónico (se houver afetação de valores patrimoniais ou se localize em zonas definidas como sensíveis)</a:t>
          </a:r>
        </a:p>
      </dgm:t>
    </dgm:pt>
    <dgm:pt modelId="{55C2DA49-C44E-447C-ABB4-7552A9846BB4}" type="parTrans" cxnId="{8274702E-6AF3-4A91-B831-06915FE5BE81}">
      <dgm:prSet/>
      <dgm:spPr/>
      <dgm:t>
        <a:bodyPr/>
        <a:lstStyle/>
        <a:p>
          <a:pPr algn="ctr"/>
          <a:endParaRPr lang="pt-PT"/>
        </a:p>
      </dgm:t>
    </dgm:pt>
    <dgm:pt modelId="{6F1656CF-3D60-4C13-B773-E29D2D037742}" type="sibTrans" cxnId="{8274702E-6AF3-4A91-B831-06915FE5BE81}">
      <dgm:prSet/>
      <dgm:spPr/>
      <dgm:t>
        <a:bodyPr/>
        <a:lstStyle/>
        <a:p>
          <a:pPr algn="ctr"/>
          <a:endParaRPr lang="pt-PT"/>
        </a:p>
      </dgm:t>
    </dgm:pt>
    <dgm:pt modelId="{278D0EAB-7100-4CF2-8148-B52DFBA0FFB3}">
      <dgm:prSet custT="1"/>
      <dgm:spPr/>
      <dgm:t>
        <a:bodyPr/>
        <a:lstStyle/>
        <a:p>
          <a:pPr algn="ctr"/>
          <a:r>
            <a:rPr lang="pt-PT" sz="1000" i="1" dirty="0">
              <a:latin typeface="Montserrat" panose="00000500000000000000" pitchFamily="50" charset="0"/>
            </a:rPr>
            <a:t>1 - </a:t>
          </a:r>
          <a:r>
            <a:rPr lang="pt-PT" sz="1000" dirty="0">
              <a:latin typeface="Montserrat" panose="00000500000000000000" pitchFamily="50" charset="0"/>
            </a:rPr>
            <a:t>recursos marinhos (projeto localizado no espaço marítimo)</a:t>
          </a:r>
        </a:p>
      </dgm:t>
    </dgm:pt>
    <dgm:pt modelId="{3EDFC086-F653-4F35-A602-5D4912A93C8F}" type="parTrans" cxnId="{F5245648-1DBD-4BCB-AE43-312D4AF49222}">
      <dgm:prSet/>
      <dgm:spPr/>
      <dgm:t>
        <a:bodyPr/>
        <a:lstStyle/>
        <a:p>
          <a:pPr algn="ctr"/>
          <a:endParaRPr lang="pt-PT"/>
        </a:p>
      </dgm:t>
    </dgm:pt>
    <dgm:pt modelId="{D7A4D937-5D51-4E05-B99B-7C167FBC6A6C}" type="sibTrans" cxnId="{F5245648-1DBD-4BCB-AE43-312D4AF49222}">
      <dgm:prSet/>
      <dgm:spPr/>
      <dgm:t>
        <a:bodyPr/>
        <a:lstStyle/>
        <a:p>
          <a:pPr algn="ctr"/>
          <a:endParaRPr lang="pt-PT"/>
        </a:p>
      </dgm:t>
    </dgm:pt>
    <dgm:pt modelId="{38415943-7FF0-44F2-A3EE-887A1A01AB67}">
      <dgm:prSet custT="1"/>
      <dgm:spPr/>
      <dgm:t>
        <a:bodyPr/>
        <a:lstStyle/>
        <a:p>
          <a:pPr algn="ctr"/>
          <a:r>
            <a:rPr lang="pt-PT" sz="1000" i="1" dirty="0">
              <a:latin typeface="Montserrat" panose="00000500000000000000" pitchFamily="50" charset="0"/>
            </a:rPr>
            <a:t>1 - </a:t>
          </a:r>
          <a:r>
            <a:rPr lang="pt-PT" sz="1000" dirty="0">
              <a:latin typeface="Montserrat" panose="00000500000000000000" pitchFamily="50" charset="0"/>
            </a:rPr>
            <a:t>CCDR (desde que não se encontrem representadas enquanto autoridade de AIA)</a:t>
          </a:r>
        </a:p>
      </dgm:t>
    </dgm:pt>
    <dgm:pt modelId="{2566FB08-51FA-454D-B273-A8A2EAF36DDF}" type="parTrans" cxnId="{7161D612-97BD-423F-BE24-5B454031FEF5}">
      <dgm:prSet/>
      <dgm:spPr/>
      <dgm:t>
        <a:bodyPr/>
        <a:lstStyle/>
        <a:p>
          <a:pPr algn="ctr"/>
          <a:endParaRPr lang="pt-PT"/>
        </a:p>
      </dgm:t>
    </dgm:pt>
    <dgm:pt modelId="{4A012EAB-0959-4847-803C-AA120BEEB22E}" type="sibTrans" cxnId="{7161D612-97BD-423F-BE24-5B454031FEF5}">
      <dgm:prSet/>
      <dgm:spPr/>
      <dgm:t>
        <a:bodyPr/>
        <a:lstStyle/>
        <a:p>
          <a:pPr algn="ctr"/>
          <a:endParaRPr lang="pt-PT"/>
        </a:p>
      </dgm:t>
    </dgm:pt>
    <dgm:pt modelId="{F5879796-6023-4BE7-AAAE-D3AFC30C4424}">
      <dgm:prSet custT="1"/>
      <dgm:spPr/>
      <dgm:t>
        <a:bodyPr/>
        <a:lstStyle/>
        <a:p>
          <a:pPr algn="ctr"/>
          <a:r>
            <a:rPr lang="pt-PT" sz="1000" i="1" dirty="0">
              <a:latin typeface="Montserrat" panose="00000500000000000000" pitchFamily="50" charset="0"/>
            </a:rPr>
            <a:t>1 -</a:t>
          </a:r>
          <a:r>
            <a:rPr lang="pt-PT" sz="1000" dirty="0">
              <a:latin typeface="Montserrat" panose="00000500000000000000" pitchFamily="50" charset="0"/>
            </a:rPr>
            <a:t> entidade licenciadora</a:t>
          </a:r>
        </a:p>
      </dgm:t>
    </dgm:pt>
    <dgm:pt modelId="{E4DABC2D-0F1B-499F-94AB-9CFD912F7107}" type="parTrans" cxnId="{44891488-9ED3-4510-81B7-E6C0C6E118B8}">
      <dgm:prSet/>
      <dgm:spPr/>
      <dgm:t>
        <a:bodyPr/>
        <a:lstStyle/>
        <a:p>
          <a:pPr algn="ctr"/>
          <a:endParaRPr lang="pt-PT"/>
        </a:p>
      </dgm:t>
    </dgm:pt>
    <dgm:pt modelId="{D043711E-72A1-46C4-95DF-0FFB43218531}" type="sibTrans" cxnId="{44891488-9ED3-4510-81B7-E6C0C6E118B8}">
      <dgm:prSet/>
      <dgm:spPr/>
      <dgm:t>
        <a:bodyPr/>
        <a:lstStyle/>
        <a:p>
          <a:pPr algn="ctr"/>
          <a:endParaRPr lang="pt-PT"/>
        </a:p>
      </dgm:t>
    </dgm:pt>
    <dgm:pt modelId="{BA1405CA-D94C-47F8-BD0B-35C097A27295}">
      <dgm:prSet custT="1"/>
      <dgm:spPr/>
      <dgm:t>
        <a:bodyPr/>
        <a:lstStyle/>
        <a:p>
          <a:pPr algn="ctr"/>
          <a:r>
            <a:rPr lang="pt-PT" sz="1000" i="1" dirty="0">
              <a:latin typeface="Montserrat" panose="00000500000000000000" pitchFamily="50" charset="0"/>
            </a:rPr>
            <a:t>1 -</a:t>
          </a:r>
          <a:r>
            <a:rPr lang="pt-PT" sz="1000" dirty="0">
              <a:latin typeface="Montserrat" panose="00000500000000000000" pitchFamily="50" charset="0"/>
            </a:rPr>
            <a:t> vigilância da saúde humana (sempre que o projeto possa afetar a mesma)</a:t>
          </a:r>
        </a:p>
      </dgm:t>
    </dgm:pt>
    <dgm:pt modelId="{A864083F-F3D5-4B94-A1ED-7F305BD11554}" type="parTrans" cxnId="{A71301B3-2756-4217-95B6-4A13DDCA1D49}">
      <dgm:prSet/>
      <dgm:spPr/>
      <dgm:t>
        <a:bodyPr/>
        <a:lstStyle/>
        <a:p>
          <a:pPr algn="ctr"/>
          <a:endParaRPr lang="pt-PT"/>
        </a:p>
      </dgm:t>
    </dgm:pt>
    <dgm:pt modelId="{9D187113-C0FA-41CE-AB77-EE92347413A8}" type="sibTrans" cxnId="{A71301B3-2756-4217-95B6-4A13DDCA1D49}">
      <dgm:prSet/>
      <dgm:spPr/>
      <dgm:t>
        <a:bodyPr/>
        <a:lstStyle/>
        <a:p>
          <a:pPr algn="ctr"/>
          <a:endParaRPr lang="pt-PT"/>
        </a:p>
      </dgm:t>
    </dgm:pt>
    <dgm:pt modelId="{C6607F40-0C8F-4D4E-BE73-2073E42322B6}">
      <dgm:prSet custT="1"/>
      <dgm:spPr/>
      <dgm:t>
        <a:bodyPr/>
        <a:lstStyle/>
        <a:p>
          <a:pPr algn="ctr"/>
          <a:r>
            <a:rPr lang="pt-PT" sz="1000" dirty="0">
              <a:latin typeface="Montserrat" panose="00000500000000000000" pitchFamily="50" charset="0"/>
            </a:rPr>
            <a:t>Entidades ou técnicos especializados</a:t>
          </a:r>
        </a:p>
      </dgm:t>
    </dgm:pt>
    <dgm:pt modelId="{731EA103-986C-4175-8112-1FD8F275401E}" type="parTrans" cxnId="{5AD7D3A8-5A2C-4F2C-8CDC-94248D4B22AC}">
      <dgm:prSet/>
      <dgm:spPr/>
      <dgm:t>
        <a:bodyPr/>
        <a:lstStyle/>
        <a:p>
          <a:pPr algn="ctr"/>
          <a:endParaRPr lang="pt-PT"/>
        </a:p>
      </dgm:t>
    </dgm:pt>
    <dgm:pt modelId="{4F12D997-CF4F-4616-A388-31CC4AEFFBC2}" type="sibTrans" cxnId="{5AD7D3A8-5A2C-4F2C-8CDC-94248D4B22AC}">
      <dgm:prSet/>
      <dgm:spPr/>
      <dgm:t>
        <a:bodyPr/>
        <a:lstStyle/>
        <a:p>
          <a:pPr algn="ctr"/>
          <a:endParaRPr lang="pt-PT"/>
        </a:p>
      </dgm:t>
    </dgm:pt>
    <dgm:pt modelId="{0CE0903A-0297-4FC5-A1FA-8DD31E95A3B3}">
      <dgm:prSet custT="1"/>
      <dgm:spPr/>
      <dgm:t>
        <a:bodyPr/>
        <a:lstStyle/>
        <a:p>
          <a:pPr algn="ctr"/>
          <a:r>
            <a:rPr lang="pt-PT" sz="1000" i="1" dirty="0">
              <a:latin typeface="Montserrat" panose="00000500000000000000" pitchFamily="50" charset="0"/>
            </a:rPr>
            <a:t>1 - </a:t>
          </a:r>
          <a:r>
            <a:rPr lang="pt-PT" sz="1000" dirty="0">
              <a:latin typeface="Montserrat" panose="00000500000000000000" pitchFamily="50" charset="0"/>
            </a:rPr>
            <a:t>valores geológicos sempre que o projeto possa afetar esses mesmos valores)</a:t>
          </a:r>
        </a:p>
      </dgm:t>
    </dgm:pt>
    <dgm:pt modelId="{AF72DF84-064F-4EDF-BCDE-9104FD52F3CC}" type="sibTrans" cxnId="{561C5F43-799F-40A7-BF8D-AE747772E198}">
      <dgm:prSet/>
      <dgm:spPr/>
      <dgm:t>
        <a:bodyPr/>
        <a:lstStyle/>
        <a:p>
          <a:pPr algn="ctr"/>
          <a:endParaRPr lang="pt-PT"/>
        </a:p>
      </dgm:t>
    </dgm:pt>
    <dgm:pt modelId="{121BAA85-EDBF-481C-B722-6F84407AE1BB}" type="parTrans" cxnId="{561C5F43-799F-40A7-BF8D-AE747772E198}">
      <dgm:prSet/>
      <dgm:spPr/>
      <dgm:t>
        <a:bodyPr/>
        <a:lstStyle/>
        <a:p>
          <a:pPr algn="ctr"/>
          <a:endParaRPr lang="pt-PT"/>
        </a:p>
      </dgm:t>
    </dgm:pt>
    <dgm:pt modelId="{4FA5474C-5575-4C72-B8AC-B9435DF12C49}">
      <dgm:prSet custT="1"/>
      <dgm:spPr/>
      <dgm:t>
        <a:bodyPr/>
        <a:lstStyle/>
        <a:p>
          <a:pPr algn="ctr"/>
          <a:r>
            <a:rPr lang="pt-PT" sz="1000" i="1" dirty="0">
              <a:latin typeface="Montserrat" panose="00000500000000000000" pitchFamily="50" charset="0"/>
            </a:rPr>
            <a:t>1 -</a:t>
          </a:r>
          <a:r>
            <a:rPr lang="pt-PT" sz="1000" dirty="0">
              <a:latin typeface="Montserrat" panose="00000500000000000000" pitchFamily="50" charset="0"/>
            </a:rPr>
            <a:t> alterações climáticas (sempre que tal se revele necessário)</a:t>
          </a:r>
        </a:p>
      </dgm:t>
    </dgm:pt>
    <dgm:pt modelId="{E1E119A7-ABE7-4498-8BA0-B9CA8FDDCAA1}" type="sibTrans" cxnId="{FB93ECD8-BDD0-43FF-986A-3B5355F04EF9}">
      <dgm:prSet/>
      <dgm:spPr/>
      <dgm:t>
        <a:bodyPr/>
        <a:lstStyle/>
        <a:p>
          <a:pPr algn="ctr"/>
          <a:endParaRPr lang="pt-PT"/>
        </a:p>
      </dgm:t>
    </dgm:pt>
    <dgm:pt modelId="{28865CB9-6770-449C-8355-29FF2E66D7F2}" type="parTrans" cxnId="{FB93ECD8-BDD0-43FF-986A-3B5355F04EF9}">
      <dgm:prSet/>
      <dgm:spPr/>
      <dgm:t>
        <a:bodyPr/>
        <a:lstStyle/>
        <a:p>
          <a:pPr algn="ctr"/>
          <a:endParaRPr lang="pt-PT"/>
        </a:p>
      </dgm:t>
    </dgm:pt>
    <dgm:pt modelId="{35394941-AF37-4239-87A8-32BE93E00BB9}" type="pres">
      <dgm:prSet presAssocID="{3F84EA3D-A12E-4F7E-8787-31F691DF65AD}" presName="linear" presStyleCnt="0">
        <dgm:presLayoutVars>
          <dgm:animLvl val="lvl"/>
          <dgm:resizeHandles val="exact"/>
        </dgm:presLayoutVars>
      </dgm:prSet>
      <dgm:spPr/>
    </dgm:pt>
    <dgm:pt modelId="{427FCEE9-A768-4505-9064-6FB4CB8F48A7}" type="pres">
      <dgm:prSet presAssocID="{1B6D015E-E837-4BAA-ADE0-A67FC454CF26}" presName="parentText" presStyleLbl="node1" presStyleIdx="0" presStyleCnt="12">
        <dgm:presLayoutVars>
          <dgm:chMax val="0"/>
          <dgm:bulletEnabled val="1"/>
        </dgm:presLayoutVars>
      </dgm:prSet>
      <dgm:spPr/>
    </dgm:pt>
    <dgm:pt modelId="{5503B6ED-E2B8-467A-9126-26559EBDA047}" type="pres">
      <dgm:prSet presAssocID="{C811EA72-A724-4F47-B446-C018A2F66024}" presName="spacer" presStyleCnt="0"/>
      <dgm:spPr/>
    </dgm:pt>
    <dgm:pt modelId="{02A68386-D385-490A-AECD-2EC20CB365BE}" type="pres">
      <dgm:prSet presAssocID="{98BE2663-14B5-4919-BD46-021E5B2A46F9}" presName="parentText" presStyleLbl="node1" presStyleIdx="1" presStyleCnt="12">
        <dgm:presLayoutVars>
          <dgm:chMax val="0"/>
          <dgm:bulletEnabled val="1"/>
        </dgm:presLayoutVars>
      </dgm:prSet>
      <dgm:spPr/>
    </dgm:pt>
    <dgm:pt modelId="{51683A2E-810B-4C74-9ADF-F878C4928BC8}" type="pres">
      <dgm:prSet presAssocID="{B5C012AF-3C65-4787-8834-C7235345D8D2}" presName="spacer" presStyleCnt="0"/>
      <dgm:spPr/>
    </dgm:pt>
    <dgm:pt modelId="{1F35B2CA-D504-4E2C-BDE2-89EB90F2B24F}" type="pres">
      <dgm:prSet presAssocID="{53E55A22-D643-4989-B830-7B85D34E2121}" presName="parentText" presStyleLbl="node1" presStyleIdx="2" presStyleCnt="12">
        <dgm:presLayoutVars>
          <dgm:chMax val="0"/>
          <dgm:bulletEnabled val="1"/>
        </dgm:presLayoutVars>
      </dgm:prSet>
      <dgm:spPr/>
    </dgm:pt>
    <dgm:pt modelId="{4E406E9D-CBE1-41E3-BE9C-F3EE9053C520}" type="pres">
      <dgm:prSet presAssocID="{C66B6102-8759-46F6-A438-0D2CA6D50CB3}" presName="spacer" presStyleCnt="0"/>
      <dgm:spPr/>
    </dgm:pt>
    <dgm:pt modelId="{E2F6490A-4898-457A-9C4B-850509FE7F35}" type="pres">
      <dgm:prSet presAssocID="{14EB1EBC-32A1-425F-8D5F-6AC69C8C8F98}" presName="parentText" presStyleLbl="node1" presStyleIdx="3" presStyleCnt="12">
        <dgm:presLayoutVars>
          <dgm:chMax val="0"/>
          <dgm:bulletEnabled val="1"/>
        </dgm:presLayoutVars>
      </dgm:prSet>
      <dgm:spPr/>
    </dgm:pt>
    <dgm:pt modelId="{CF14C490-460D-4E32-94C8-48514F34F404}" type="pres">
      <dgm:prSet presAssocID="{41EEFBDA-0D26-4AF1-BF87-1DFC630CA3E9}" presName="spacer" presStyleCnt="0"/>
      <dgm:spPr/>
    </dgm:pt>
    <dgm:pt modelId="{7793774C-4A89-4A83-9BE3-0DBAE284316A}" type="pres">
      <dgm:prSet presAssocID="{8CEE540F-6D99-4B0E-82BA-FFFAB70C4297}" presName="parentText" presStyleLbl="node1" presStyleIdx="4" presStyleCnt="12">
        <dgm:presLayoutVars>
          <dgm:chMax val="0"/>
          <dgm:bulletEnabled val="1"/>
        </dgm:presLayoutVars>
      </dgm:prSet>
      <dgm:spPr/>
    </dgm:pt>
    <dgm:pt modelId="{0D0972D5-8CEC-429F-B0B7-BBA6263F8C49}" type="pres">
      <dgm:prSet presAssocID="{6F1656CF-3D60-4C13-B773-E29D2D037742}" presName="spacer" presStyleCnt="0"/>
      <dgm:spPr/>
    </dgm:pt>
    <dgm:pt modelId="{57A69A92-12D7-46BB-BAD6-B2BC9106613F}" type="pres">
      <dgm:prSet presAssocID="{0CE0903A-0297-4FC5-A1FA-8DD31E95A3B3}" presName="parentText" presStyleLbl="node1" presStyleIdx="5" presStyleCnt="12">
        <dgm:presLayoutVars>
          <dgm:chMax val="0"/>
          <dgm:bulletEnabled val="1"/>
        </dgm:presLayoutVars>
      </dgm:prSet>
      <dgm:spPr/>
    </dgm:pt>
    <dgm:pt modelId="{BEFFE9A8-4720-4E90-BD81-0D6171EC6E59}" type="pres">
      <dgm:prSet presAssocID="{AF72DF84-064F-4EDF-BCDE-9104FD52F3CC}" presName="spacer" presStyleCnt="0"/>
      <dgm:spPr/>
    </dgm:pt>
    <dgm:pt modelId="{747A9DEB-BF25-4EE8-919A-0ACEF089E652}" type="pres">
      <dgm:prSet presAssocID="{278D0EAB-7100-4CF2-8148-B52DFBA0FFB3}" presName="parentText" presStyleLbl="node1" presStyleIdx="6" presStyleCnt="12">
        <dgm:presLayoutVars>
          <dgm:chMax val="0"/>
          <dgm:bulletEnabled val="1"/>
        </dgm:presLayoutVars>
      </dgm:prSet>
      <dgm:spPr/>
    </dgm:pt>
    <dgm:pt modelId="{5A51491A-8519-4A68-A230-96B062F686B9}" type="pres">
      <dgm:prSet presAssocID="{D7A4D937-5D51-4E05-B99B-7C167FBC6A6C}" presName="spacer" presStyleCnt="0"/>
      <dgm:spPr/>
    </dgm:pt>
    <dgm:pt modelId="{4C748C86-70C6-47D4-955D-C71BEC4E9ABB}" type="pres">
      <dgm:prSet presAssocID="{38415943-7FF0-44F2-A3EE-887A1A01AB67}" presName="parentText" presStyleLbl="node1" presStyleIdx="7" presStyleCnt="12">
        <dgm:presLayoutVars>
          <dgm:chMax val="0"/>
          <dgm:bulletEnabled val="1"/>
        </dgm:presLayoutVars>
      </dgm:prSet>
      <dgm:spPr/>
    </dgm:pt>
    <dgm:pt modelId="{218A4EBE-EA8D-4088-AE17-D5DF69335490}" type="pres">
      <dgm:prSet presAssocID="{4A012EAB-0959-4847-803C-AA120BEEB22E}" presName="spacer" presStyleCnt="0"/>
      <dgm:spPr/>
    </dgm:pt>
    <dgm:pt modelId="{238DDD33-10B8-4BB9-8006-FF378D444E3B}" type="pres">
      <dgm:prSet presAssocID="{F5879796-6023-4BE7-AAAE-D3AFC30C4424}" presName="parentText" presStyleLbl="node1" presStyleIdx="8" presStyleCnt="12">
        <dgm:presLayoutVars>
          <dgm:chMax val="0"/>
          <dgm:bulletEnabled val="1"/>
        </dgm:presLayoutVars>
      </dgm:prSet>
      <dgm:spPr/>
    </dgm:pt>
    <dgm:pt modelId="{59A9072B-243E-4FFB-AA4A-788A4D22B077}" type="pres">
      <dgm:prSet presAssocID="{D043711E-72A1-46C4-95DF-0FFB43218531}" presName="spacer" presStyleCnt="0"/>
      <dgm:spPr/>
    </dgm:pt>
    <dgm:pt modelId="{238FE04B-1C53-4D7F-8D96-2926450B72AD}" type="pres">
      <dgm:prSet presAssocID="{BA1405CA-D94C-47F8-BD0B-35C097A27295}" presName="parentText" presStyleLbl="node1" presStyleIdx="9" presStyleCnt="12">
        <dgm:presLayoutVars>
          <dgm:chMax val="0"/>
          <dgm:bulletEnabled val="1"/>
        </dgm:presLayoutVars>
      </dgm:prSet>
      <dgm:spPr/>
    </dgm:pt>
    <dgm:pt modelId="{8DC2A621-E5AF-4FB2-AD7C-1F521201E5B9}" type="pres">
      <dgm:prSet presAssocID="{9D187113-C0FA-41CE-AB77-EE92347413A8}" presName="spacer" presStyleCnt="0"/>
      <dgm:spPr/>
    </dgm:pt>
    <dgm:pt modelId="{161B51B7-EC18-44C3-852B-97E79FDCEE44}" type="pres">
      <dgm:prSet presAssocID="{4FA5474C-5575-4C72-B8AC-B9435DF12C49}" presName="parentText" presStyleLbl="node1" presStyleIdx="10" presStyleCnt="12">
        <dgm:presLayoutVars>
          <dgm:chMax val="0"/>
          <dgm:bulletEnabled val="1"/>
        </dgm:presLayoutVars>
      </dgm:prSet>
      <dgm:spPr/>
    </dgm:pt>
    <dgm:pt modelId="{5AE01598-41AA-4936-94C7-5599F1279C57}" type="pres">
      <dgm:prSet presAssocID="{E1E119A7-ABE7-4498-8BA0-B9CA8FDDCAA1}" presName="spacer" presStyleCnt="0"/>
      <dgm:spPr/>
    </dgm:pt>
    <dgm:pt modelId="{2BE9CF10-94C6-4254-8FF9-7E263A918AE3}" type="pres">
      <dgm:prSet presAssocID="{C6607F40-0C8F-4D4E-BE73-2073E42322B6}" presName="parentText" presStyleLbl="node1" presStyleIdx="11" presStyleCnt="12">
        <dgm:presLayoutVars>
          <dgm:chMax val="0"/>
          <dgm:bulletEnabled val="1"/>
        </dgm:presLayoutVars>
      </dgm:prSet>
      <dgm:spPr/>
    </dgm:pt>
  </dgm:ptLst>
  <dgm:cxnLst>
    <dgm:cxn modelId="{6FFBD001-9333-4BD5-B1B9-7F05E4E8BA41}" type="presOf" srcId="{98BE2663-14B5-4919-BD46-021E5B2A46F9}" destId="{02A68386-D385-490A-AECD-2EC20CB365BE}" srcOrd="0" destOrd="0" presId="urn:microsoft.com/office/officeart/2005/8/layout/vList2"/>
    <dgm:cxn modelId="{4CE00605-8552-42BB-BAAD-9EBF1CAF200B}" srcId="{3F84EA3D-A12E-4F7E-8787-31F691DF65AD}" destId="{1B6D015E-E837-4BAA-ADE0-A67FC454CF26}" srcOrd="0" destOrd="0" parTransId="{82C3A790-F755-4364-9E04-DD9E229F570A}" sibTransId="{C811EA72-A724-4F47-B446-C018A2F66024}"/>
    <dgm:cxn modelId="{7161D612-97BD-423F-BE24-5B454031FEF5}" srcId="{3F84EA3D-A12E-4F7E-8787-31F691DF65AD}" destId="{38415943-7FF0-44F2-A3EE-887A1A01AB67}" srcOrd="7" destOrd="0" parTransId="{2566FB08-51FA-454D-B273-A8A2EAF36DDF}" sibTransId="{4A012EAB-0959-4847-803C-AA120BEEB22E}"/>
    <dgm:cxn modelId="{363C2F1D-1229-4539-B9E6-3721C55F773D}" type="presOf" srcId="{C6607F40-0C8F-4D4E-BE73-2073E42322B6}" destId="{2BE9CF10-94C6-4254-8FF9-7E263A918AE3}" srcOrd="0" destOrd="0" presId="urn:microsoft.com/office/officeart/2005/8/layout/vList2"/>
    <dgm:cxn modelId="{C06B5E2A-7360-432E-8AB5-AEA0F0C661A1}" type="presOf" srcId="{4FA5474C-5575-4C72-B8AC-B9435DF12C49}" destId="{161B51B7-EC18-44C3-852B-97E79FDCEE44}" srcOrd="0" destOrd="0" presId="urn:microsoft.com/office/officeart/2005/8/layout/vList2"/>
    <dgm:cxn modelId="{8274702E-6AF3-4A91-B831-06915FE5BE81}" srcId="{3F84EA3D-A12E-4F7E-8787-31F691DF65AD}" destId="{8CEE540F-6D99-4B0E-82BA-FFFAB70C4297}" srcOrd="4" destOrd="0" parTransId="{55C2DA49-C44E-447C-ABB4-7552A9846BB4}" sibTransId="{6F1656CF-3D60-4C13-B773-E29D2D037742}"/>
    <dgm:cxn modelId="{7E92B42E-CD20-4BE3-B32E-1573008E50F5}" type="presOf" srcId="{38415943-7FF0-44F2-A3EE-887A1A01AB67}" destId="{4C748C86-70C6-47D4-955D-C71BEC4E9ABB}" srcOrd="0" destOrd="0" presId="urn:microsoft.com/office/officeart/2005/8/layout/vList2"/>
    <dgm:cxn modelId="{481A163E-B21F-42D5-997A-97AEDB53650B}" type="presOf" srcId="{0CE0903A-0297-4FC5-A1FA-8DD31E95A3B3}" destId="{57A69A92-12D7-46BB-BAD6-B2BC9106613F}" srcOrd="0" destOrd="0" presId="urn:microsoft.com/office/officeart/2005/8/layout/vList2"/>
    <dgm:cxn modelId="{561C5F43-799F-40A7-BF8D-AE747772E198}" srcId="{3F84EA3D-A12E-4F7E-8787-31F691DF65AD}" destId="{0CE0903A-0297-4FC5-A1FA-8DD31E95A3B3}" srcOrd="5" destOrd="0" parTransId="{121BAA85-EDBF-481C-B722-6F84407AE1BB}" sibTransId="{AF72DF84-064F-4EDF-BCDE-9104FD52F3CC}"/>
    <dgm:cxn modelId="{E78AB547-9D75-4904-8117-F8549CA635EE}" type="presOf" srcId="{278D0EAB-7100-4CF2-8148-B52DFBA0FFB3}" destId="{747A9DEB-BF25-4EE8-919A-0ACEF089E652}" srcOrd="0" destOrd="0" presId="urn:microsoft.com/office/officeart/2005/8/layout/vList2"/>
    <dgm:cxn modelId="{F5245648-1DBD-4BCB-AE43-312D4AF49222}" srcId="{3F84EA3D-A12E-4F7E-8787-31F691DF65AD}" destId="{278D0EAB-7100-4CF2-8148-B52DFBA0FFB3}" srcOrd="6" destOrd="0" parTransId="{3EDFC086-F653-4F35-A602-5D4912A93C8F}" sibTransId="{D7A4D937-5D51-4E05-B99B-7C167FBC6A6C}"/>
    <dgm:cxn modelId="{116A6F7D-DCD8-4178-8A73-D7EA78F43480}" type="presOf" srcId="{1B6D015E-E837-4BAA-ADE0-A67FC454CF26}" destId="{427FCEE9-A768-4505-9064-6FB4CB8F48A7}" srcOrd="0" destOrd="0" presId="urn:microsoft.com/office/officeart/2005/8/layout/vList2"/>
    <dgm:cxn modelId="{44891488-9ED3-4510-81B7-E6C0C6E118B8}" srcId="{3F84EA3D-A12E-4F7E-8787-31F691DF65AD}" destId="{F5879796-6023-4BE7-AAAE-D3AFC30C4424}" srcOrd="8" destOrd="0" parTransId="{E4DABC2D-0F1B-499F-94AB-9CFD912F7107}" sibTransId="{D043711E-72A1-46C4-95DF-0FFB43218531}"/>
    <dgm:cxn modelId="{BBDB5E89-646C-40A6-9A33-E08789429F96}" type="presOf" srcId="{F5879796-6023-4BE7-AAAE-D3AFC30C4424}" destId="{238DDD33-10B8-4BB9-8006-FF378D444E3B}" srcOrd="0" destOrd="0" presId="urn:microsoft.com/office/officeart/2005/8/layout/vList2"/>
    <dgm:cxn modelId="{49B60290-A503-4377-8365-E1333426ED1E}" srcId="{3F84EA3D-A12E-4F7E-8787-31F691DF65AD}" destId="{98BE2663-14B5-4919-BD46-021E5B2A46F9}" srcOrd="1" destOrd="0" parTransId="{99A705CB-B6EB-41AC-ACAF-986E96FA9E16}" sibTransId="{B5C012AF-3C65-4787-8834-C7235345D8D2}"/>
    <dgm:cxn modelId="{A5A2209A-5995-49AC-99D6-2C45E2FCF167}" srcId="{3F84EA3D-A12E-4F7E-8787-31F691DF65AD}" destId="{53E55A22-D643-4989-B830-7B85D34E2121}" srcOrd="2" destOrd="0" parTransId="{65B5E859-D9E2-40D7-8ECD-B90430869F5E}" sibTransId="{C66B6102-8759-46F6-A438-0D2CA6D50CB3}"/>
    <dgm:cxn modelId="{0A5BAAA0-FEC0-4B5E-9951-7EED4B792CC4}" type="presOf" srcId="{BA1405CA-D94C-47F8-BD0B-35C097A27295}" destId="{238FE04B-1C53-4D7F-8D96-2926450B72AD}" srcOrd="0" destOrd="0" presId="urn:microsoft.com/office/officeart/2005/8/layout/vList2"/>
    <dgm:cxn modelId="{417D32A2-DB59-4A16-B1CD-386727684A68}" srcId="{3F84EA3D-A12E-4F7E-8787-31F691DF65AD}" destId="{14EB1EBC-32A1-425F-8D5F-6AC69C8C8F98}" srcOrd="3" destOrd="0" parTransId="{C151CE2E-62CB-47D7-BA4A-A1A4461EBF0D}" sibTransId="{41EEFBDA-0D26-4AF1-BF87-1DFC630CA3E9}"/>
    <dgm:cxn modelId="{5AD7D3A8-5A2C-4F2C-8CDC-94248D4B22AC}" srcId="{3F84EA3D-A12E-4F7E-8787-31F691DF65AD}" destId="{C6607F40-0C8F-4D4E-BE73-2073E42322B6}" srcOrd="11" destOrd="0" parTransId="{731EA103-986C-4175-8112-1FD8F275401E}" sibTransId="{4F12D997-CF4F-4616-A388-31CC4AEFFBC2}"/>
    <dgm:cxn modelId="{A71301B3-2756-4217-95B6-4A13DDCA1D49}" srcId="{3F84EA3D-A12E-4F7E-8787-31F691DF65AD}" destId="{BA1405CA-D94C-47F8-BD0B-35C097A27295}" srcOrd="9" destOrd="0" parTransId="{A864083F-F3D5-4B94-A1ED-7F305BD11554}" sibTransId="{9D187113-C0FA-41CE-AB77-EE92347413A8}"/>
    <dgm:cxn modelId="{413C5DD5-6C4B-4D55-8146-DFF0CA09AB0A}" type="presOf" srcId="{8CEE540F-6D99-4B0E-82BA-FFFAB70C4297}" destId="{7793774C-4A89-4A83-9BE3-0DBAE284316A}" srcOrd="0" destOrd="0" presId="urn:microsoft.com/office/officeart/2005/8/layout/vList2"/>
    <dgm:cxn modelId="{1E4401D8-DCAC-48C6-B836-D13BD07FA224}" type="presOf" srcId="{53E55A22-D643-4989-B830-7B85D34E2121}" destId="{1F35B2CA-D504-4E2C-BDE2-89EB90F2B24F}" srcOrd="0" destOrd="0" presId="urn:microsoft.com/office/officeart/2005/8/layout/vList2"/>
    <dgm:cxn modelId="{FB93ECD8-BDD0-43FF-986A-3B5355F04EF9}" srcId="{3F84EA3D-A12E-4F7E-8787-31F691DF65AD}" destId="{4FA5474C-5575-4C72-B8AC-B9435DF12C49}" srcOrd="10" destOrd="0" parTransId="{28865CB9-6770-449C-8355-29FF2E66D7F2}" sibTransId="{E1E119A7-ABE7-4498-8BA0-B9CA8FDDCAA1}"/>
    <dgm:cxn modelId="{0C8616E3-F7EC-4A2F-A1F1-EFF966F0D8B8}" type="presOf" srcId="{3F84EA3D-A12E-4F7E-8787-31F691DF65AD}" destId="{35394941-AF37-4239-87A8-32BE93E00BB9}" srcOrd="0" destOrd="0" presId="urn:microsoft.com/office/officeart/2005/8/layout/vList2"/>
    <dgm:cxn modelId="{59AD59F6-E745-4ED3-AC95-20C6F7F9DBD8}" type="presOf" srcId="{14EB1EBC-32A1-425F-8D5F-6AC69C8C8F98}" destId="{E2F6490A-4898-457A-9C4B-850509FE7F35}" srcOrd="0" destOrd="0" presId="urn:microsoft.com/office/officeart/2005/8/layout/vList2"/>
    <dgm:cxn modelId="{1CF81368-000A-47D7-ADC6-EB459C46EA7A}" type="presParOf" srcId="{35394941-AF37-4239-87A8-32BE93E00BB9}" destId="{427FCEE9-A768-4505-9064-6FB4CB8F48A7}" srcOrd="0" destOrd="0" presId="urn:microsoft.com/office/officeart/2005/8/layout/vList2"/>
    <dgm:cxn modelId="{414FB2CF-9B7D-4E01-A7B8-97848A97D527}" type="presParOf" srcId="{35394941-AF37-4239-87A8-32BE93E00BB9}" destId="{5503B6ED-E2B8-467A-9126-26559EBDA047}" srcOrd="1" destOrd="0" presId="urn:microsoft.com/office/officeart/2005/8/layout/vList2"/>
    <dgm:cxn modelId="{F3346FEC-ACF3-46BE-B099-B3C768A0F7D1}" type="presParOf" srcId="{35394941-AF37-4239-87A8-32BE93E00BB9}" destId="{02A68386-D385-490A-AECD-2EC20CB365BE}" srcOrd="2" destOrd="0" presId="urn:microsoft.com/office/officeart/2005/8/layout/vList2"/>
    <dgm:cxn modelId="{D0B84CCD-6C9E-405C-8AE7-8825E31A67C9}" type="presParOf" srcId="{35394941-AF37-4239-87A8-32BE93E00BB9}" destId="{51683A2E-810B-4C74-9ADF-F878C4928BC8}" srcOrd="3" destOrd="0" presId="urn:microsoft.com/office/officeart/2005/8/layout/vList2"/>
    <dgm:cxn modelId="{76DA8B38-919D-4683-A31B-6D6EBAA47646}" type="presParOf" srcId="{35394941-AF37-4239-87A8-32BE93E00BB9}" destId="{1F35B2CA-D504-4E2C-BDE2-89EB90F2B24F}" srcOrd="4" destOrd="0" presId="urn:microsoft.com/office/officeart/2005/8/layout/vList2"/>
    <dgm:cxn modelId="{EB00D709-7FC1-495C-9779-1ADBD5218588}" type="presParOf" srcId="{35394941-AF37-4239-87A8-32BE93E00BB9}" destId="{4E406E9D-CBE1-41E3-BE9C-F3EE9053C520}" srcOrd="5" destOrd="0" presId="urn:microsoft.com/office/officeart/2005/8/layout/vList2"/>
    <dgm:cxn modelId="{F3F46259-926D-423C-AB62-4E19CFE2FD79}" type="presParOf" srcId="{35394941-AF37-4239-87A8-32BE93E00BB9}" destId="{E2F6490A-4898-457A-9C4B-850509FE7F35}" srcOrd="6" destOrd="0" presId="urn:microsoft.com/office/officeart/2005/8/layout/vList2"/>
    <dgm:cxn modelId="{7C8BFDBE-F77E-4AC7-8AC5-2C0208E8DC3A}" type="presParOf" srcId="{35394941-AF37-4239-87A8-32BE93E00BB9}" destId="{CF14C490-460D-4E32-94C8-48514F34F404}" srcOrd="7" destOrd="0" presId="urn:microsoft.com/office/officeart/2005/8/layout/vList2"/>
    <dgm:cxn modelId="{84F4218C-B03F-44FF-95C9-8BA2E092AFCD}" type="presParOf" srcId="{35394941-AF37-4239-87A8-32BE93E00BB9}" destId="{7793774C-4A89-4A83-9BE3-0DBAE284316A}" srcOrd="8" destOrd="0" presId="urn:microsoft.com/office/officeart/2005/8/layout/vList2"/>
    <dgm:cxn modelId="{0DE42035-B88D-42A8-8B6B-56CA19081D5C}" type="presParOf" srcId="{35394941-AF37-4239-87A8-32BE93E00BB9}" destId="{0D0972D5-8CEC-429F-B0B7-BBA6263F8C49}" srcOrd="9" destOrd="0" presId="urn:microsoft.com/office/officeart/2005/8/layout/vList2"/>
    <dgm:cxn modelId="{CF80219F-1A42-4778-83D3-FCDA1E073C5D}" type="presParOf" srcId="{35394941-AF37-4239-87A8-32BE93E00BB9}" destId="{57A69A92-12D7-46BB-BAD6-B2BC9106613F}" srcOrd="10" destOrd="0" presId="urn:microsoft.com/office/officeart/2005/8/layout/vList2"/>
    <dgm:cxn modelId="{BE99E083-EDCA-4647-83E0-1092CA74B997}" type="presParOf" srcId="{35394941-AF37-4239-87A8-32BE93E00BB9}" destId="{BEFFE9A8-4720-4E90-BD81-0D6171EC6E59}" srcOrd="11" destOrd="0" presId="urn:microsoft.com/office/officeart/2005/8/layout/vList2"/>
    <dgm:cxn modelId="{E75FEFC5-A93B-4DFC-95FF-AA2416CE3580}" type="presParOf" srcId="{35394941-AF37-4239-87A8-32BE93E00BB9}" destId="{747A9DEB-BF25-4EE8-919A-0ACEF089E652}" srcOrd="12" destOrd="0" presId="urn:microsoft.com/office/officeart/2005/8/layout/vList2"/>
    <dgm:cxn modelId="{884582F5-5C7B-41FC-987D-5448C5F43931}" type="presParOf" srcId="{35394941-AF37-4239-87A8-32BE93E00BB9}" destId="{5A51491A-8519-4A68-A230-96B062F686B9}" srcOrd="13" destOrd="0" presId="urn:microsoft.com/office/officeart/2005/8/layout/vList2"/>
    <dgm:cxn modelId="{0370EC05-4CE8-4AF0-8764-6EC3F6B425A8}" type="presParOf" srcId="{35394941-AF37-4239-87A8-32BE93E00BB9}" destId="{4C748C86-70C6-47D4-955D-C71BEC4E9ABB}" srcOrd="14" destOrd="0" presId="urn:microsoft.com/office/officeart/2005/8/layout/vList2"/>
    <dgm:cxn modelId="{96E1E50E-AF1C-4C3F-A528-6558F02F8187}" type="presParOf" srcId="{35394941-AF37-4239-87A8-32BE93E00BB9}" destId="{218A4EBE-EA8D-4088-AE17-D5DF69335490}" srcOrd="15" destOrd="0" presId="urn:microsoft.com/office/officeart/2005/8/layout/vList2"/>
    <dgm:cxn modelId="{AFAADB6A-297F-471C-A99F-E58C3DD64C71}" type="presParOf" srcId="{35394941-AF37-4239-87A8-32BE93E00BB9}" destId="{238DDD33-10B8-4BB9-8006-FF378D444E3B}" srcOrd="16" destOrd="0" presId="urn:microsoft.com/office/officeart/2005/8/layout/vList2"/>
    <dgm:cxn modelId="{08657C1F-D4CD-4F76-96F7-B45D01B03798}" type="presParOf" srcId="{35394941-AF37-4239-87A8-32BE93E00BB9}" destId="{59A9072B-243E-4FFB-AA4A-788A4D22B077}" srcOrd="17" destOrd="0" presId="urn:microsoft.com/office/officeart/2005/8/layout/vList2"/>
    <dgm:cxn modelId="{6F0E5363-1D75-4910-80AD-959D1D0691CF}" type="presParOf" srcId="{35394941-AF37-4239-87A8-32BE93E00BB9}" destId="{238FE04B-1C53-4D7F-8D96-2926450B72AD}" srcOrd="18" destOrd="0" presId="urn:microsoft.com/office/officeart/2005/8/layout/vList2"/>
    <dgm:cxn modelId="{3D71A3AA-AD57-417B-BBB9-8429C0E34CEA}" type="presParOf" srcId="{35394941-AF37-4239-87A8-32BE93E00BB9}" destId="{8DC2A621-E5AF-4FB2-AD7C-1F521201E5B9}" srcOrd="19" destOrd="0" presId="urn:microsoft.com/office/officeart/2005/8/layout/vList2"/>
    <dgm:cxn modelId="{F105C0A1-C4DC-4EB6-815F-1928351762CC}" type="presParOf" srcId="{35394941-AF37-4239-87A8-32BE93E00BB9}" destId="{161B51B7-EC18-44C3-852B-97E79FDCEE44}" srcOrd="20" destOrd="0" presId="urn:microsoft.com/office/officeart/2005/8/layout/vList2"/>
    <dgm:cxn modelId="{1135382B-6BFE-4CB7-94F6-F9A0E44A76B5}" type="presParOf" srcId="{35394941-AF37-4239-87A8-32BE93E00BB9}" destId="{5AE01598-41AA-4936-94C7-5599F1279C57}" srcOrd="21" destOrd="0" presId="urn:microsoft.com/office/officeart/2005/8/layout/vList2"/>
    <dgm:cxn modelId="{8D9E8293-7245-4AD2-BE71-C0AC771C859E}" type="presParOf" srcId="{35394941-AF37-4239-87A8-32BE93E00BB9}" destId="{2BE9CF10-94C6-4254-8FF9-7E263A918AE3}" srcOrd="22"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94136F0-16AC-40C3-BBDA-9248BF6377C1}" type="doc">
      <dgm:prSet loTypeId="urn:microsoft.com/office/officeart/2005/8/layout/matrix1" loCatId="matrix" qsTypeId="urn:microsoft.com/office/officeart/2005/8/quickstyle/simple1" qsCatId="simple" csTypeId="urn:microsoft.com/office/officeart/2005/8/colors/accent1_3" csCatId="accent1" phldr="1"/>
      <dgm:spPr/>
      <dgm:t>
        <a:bodyPr/>
        <a:lstStyle/>
        <a:p>
          <a:endParaRPr lang="pt-PT"/>
        </a:p>
      </dgm:t>
    </dgm:pt>
    <dgm:pt modelId="{E37AF30E-94E5-4212-A7BF-4169BB1C73F8}">
      <dgm:prSet custT="1"/>
      <dgm:spPr/>
      <dgm:t>
        <a:bodyPr/>
        <a:lstStyle/>
        <a:p>
          <a:r>
            <a:rPr lang="pt-PT" sz="1200" b="1" dirty="0">
              <a:latin typeface="Montserrat" panose="00000500000000000000" pitchFamily="50" charset="0"/>
            </a:rPr>
            <a:t>Fase de Estudo Prévio ou de Anteprojecto</a:t>
          </a:r>
          <a:endParaRPr lang="pt-PT" sz="1200" b="0" i="0" dirty="0">
            <a:latin typeface="Montserrat" panose="00000500000000000000" pitchFamily="50" charset="0"/>
          </a:endParaRPr>
        </a:p>
      </dgm:t>
    </dgm:pt>
    <dgm:pt modelId="{25D4C0A6-994C-4330-BA7C-50DDD2A63250}" type="parTrans" cxnId="{DCFDD086-BFDA-4B61-9582-AEA3CC3182F6}">
      <dgm:prSet/>
      <dgm:spPr/>
      <dgm:t>
        <a:bodyPr/>
        <a:lstStyle/>
        <a:p>
          <a:endParaRPr lang="pt-PT"/>
        </a:p>
      </dgm:t>
    </dgm:pt>
    <dgm:pt modelId="{A718FF67-7E39-4FE6-A04C-E9F2C53C7499}" type="sibTrans" cxnId="{DCFDD086-BFDA-4B61-9582-AEA3CC3182F6}">
      <dgm:prSet/>
      <dgm:spPr/>
      <dgm:t>
        <a:bodyPr/>
        <a:lstStyle/>
        <a:p>
          <a:endParaRPr lang="pt-PT"/>
        </a:p>
      </dgm:t>
    </dgm:pt>
    <dgm:pt modelId="{D533C552-BC66-44B2-95E3-1B45EF82D1BA}">
      <dgm:prSet custT="1"/>
      <dgm:spPr/>
      <dgm:t>
        <a:bodyPr/>
        <a:lstStyle/>
        <a:p>
          <a:r>
            <a:rPr lang="pt-PT" sz="1200" b="0" dirty="0">
              <a:latin typeface="Montserrat" panose="00000500000000000000" pitchFamily="50" charset="0"/>
            </a:rPr>
            <a:t>Projecto com menor grau de desenvolvimento</a:t>
          </a:r>
        </a:p>
      </dgm:t>
    </dgm:pt>
    <dgm:pt modelId="{C6E9261D-6650-4A9B-8131-1ABAD247675F}" type="parTrans" cxnId="{38CB7596-9672-4B43-971A-07024DAC5BB2}">
      <dgm:prSet/>
      <dgm:spPr/>
      <dgm:t>
        <a:bodyPr/>
        <a:lstStyle/>
        <a:p>
          <a:endParaRPr lang="pt-PT"/>
        </a:p>
      </dgm:t>
    </dgm:pt>
    <dgm:pt modelId="{A235633F-3CDF-4D1B-B69D-88DF93D175B7}" type="sibTrans" cxnId="{38CB7596-9672-4B43-971A-07024DAC5BB2}">
      <dgm:prSet/>
      <dgm:spPr/>
      <dgm:t>
        <a:bodyPr/>
        <a:lstStyle/>
        <a:p>
          <a:endParaRPr lang="pt-PT"/>
        </a:p>
      </dgm:t>
    </dgm:pt>
    <dgm:pt modelId="{AC35D948-82A3-4AC8-910F-47BC383382E6}">
      <dgm:prSet custT="1"/>
      <dgm:spPr/>
      <dgm:t>
        <a:bodyPr/>
        <a:lstStyle/>
        <a:p>
          <a:r>
            <a:rPr lang="pt-PT" sz="1200" b="0" dirty="0">
              <a:latin typeface="Montserrat" panose="00000500000000000000" pitchFamily="50" charset="0"/>
            </a:rPr>
            <a:t>Maior possibilidade de intervir, ambientalmente</a:t>
          </a:r>
        </a:p>
      </dgm:t>
    </dgm:pt>
    <dgm:pt modelId="{3AB106A9-6111-40EE-AE1F-BF4F6FF216B1}" type="parTrans" cxnId="{3B8D73CD-F3F4-40C3-A814-C01B25ED57E5}">
      <dgm:prSet/>
      <dgm:spPr/>
      <dgm:t>
        <a:bodyPr/>
        <a:lstStyle/>
        <a:p>
          <a:endParaRPr lang="pt-PT"/>
        </a:p>
      </dgm:t>
    </dgm:pt>
    <dgm:pt modelId="{6002D0C8-6D8B-4481-94E1-A894EF58F9FA}" type="sibTrans" cxnId="{3B8D73CD-F3F4-40C3-A814-C01B25ED57E5}">
      <dgm:prSet/>
      <dgm:spPr/>
      <dgm:t>
        <a:bodyPr/>
        <a:lstStyle/>
        <a:p>
          <a:endParaRPr lang="pt-PT"/>
        </a:p>
      </dgm:t>
    </dgm:pt>
    <dgm:pt modelId="{BD33F94A-E21E-40AA-8412-AA9310E5E5CB}">
      <dgm:prSet custT="1"/>
      <dgm:spPr/>
      <dgm:t>
        <a:bodyPr/>
        <a:lstStyle/>
        <a:p>
          <a:r>
            <a:rPr lang="pt-PT" sz="1200" b="0" dirty="0">
              <a:latin typeface="Montserrat" panose="00000500000000000000" pitchFamily="50" charset="0"/>
            </a:rPr>
            <a:t>Possibilidade de comparar alternativas de projecto</a:t>
          </a:r>
        </a:p>
      </dgm:t>
    </dgm:pt>
    <dgm:pt modelId="{E1D7F120-2B48-4DD7-8E9E-32F0988C116F}" type="parTrans" cxnId="{848044F7-440B-4BFA-947A-51A2D90566E6}">
      <dgm:prSet/>
      <dgm:spPr/>
      <dgm:t>
        <a:bodyPr/>
        <a:lstStyle/>
        <a:p>
          <a:endParaRPr lang="pt-PT"/>
        </a:p>
      </dgm:t>
    </dgm:pt>
    <dgm:pt modelId="{91847076-BEF0-4FE7-B1AB-A7151E49A321}" type="sibTrans" cxnId="{848044F7-440B-4BFA-947A-51A2D90566E6}">
      <dgm:prSet/>
      <dgm:spPr/>
      <dgm:t>
        <a:bodyPr/>
        <a:lstStyle/>
        <a:p>
          <a:endParaRPr lang="pt-PT"/>
        </a:p>
      </dgm:t>
    </dgm:pt>
    <dgm:pt modelId="{521D33EA-6E36-4A39-8FB0-4E496C8E7215}">
      <dgm:prSet custT="1"/>
      <dgm:spPr/>
      <dgm:t>
        <a:bodyPr/>
        <a:lstStyle/>
        <a:p>
          <a:r>
            <a:rPr lang="pt-PT" sz="1200" b="0" dirty="0">
              <a:latin typeface="Montserrat" panose="00000500000000000000" pitchFamily="50" charset="0"/>
            </a:rPr>
            <a:t>Menor “exigência” das Comissões</a:t>
          </a:r>
        </a:p>
      </dgm:t>
    </dgm:pt>
    <dgm:pt modelId="{A4822E5A-C0CE-45FF-AC68-9C3497D82653}" type="parTrans" cxnId="{C622B43B-324B-4344-A1EE-CB2647BFB7FC}">
      <dgm:prSet/>
      <dgm:spPr/>
      <dgm:t>
        <a:bodyPr/>
        <a:lstStyle/>
        <a:p>
          <a:endParaRPr lang="pt-PT"/>
        </a:p>
      </dgm:t>
    </dgm:pt>
    <dgm:pt modelId="{0A960C27-F385-48DA-85BF-964B6D07B8B9}" type="sibTrans" cxnId="{C622B43B-324B-4344-A1EE-CB2647BFB7FC}">
      <dgm:prSet/>
      <dgm:spPr/>
      <dgm:t>
        <a:bodyPr/>
        <a:lstStyle/>
        <a:p>
          <a:endParaRPr lang="pt-PT"/>
        </a:p>
      </dgm:t>
    </dgm:pt>
    <dgm:pt modelId="{667701AC-BF4C-498E-9132-A0720DDE6D3B}" type="pres">
      <dgm:prSet presAssocID="{694136F0-16AC-40C3-BBDA-9248BF6377C1}" presName="diagram" presStyleCnt="0">
        <dgm:presLayoutVars>
          <dgm:chMax val="1"/>
          <dgm:dir/>
          <dgm:animLvl val="ctr"/>
          <dgm:resizeHandles val="exact"/>
        </dgm:presLayoutVars>
      </dgm:prSet>
      <dgm:spPr/>
    </dgm:pt>
    <dgm:pt modelId="{56063BFE-D9EF-4671-9CC4-AA95A5982B1F}" type="pres">
      <dgm:prSet presAssocID="{694136F0-16AC-40C3-BBDA-9248BF6377C1}" presName="matrix" presStyleCnt="0"/>
      <dgm:spPr/>
    </dgm:pt>
    <dgm:pt modelId="{64530D7C-A508-47B2-A5DC-295DF2062FD1}" type="pres">
      <dgm:prSet presAssocID="{694136F0-16AC-40C3-BBDA-9248BF6377C1}" presName="tile1" presStyleLbl="node1" presStyleIdx="0" presStyleCnt="4"/>
      <dgm:spPr/>
    </dgm:pt>
    <dgm:pt modelId="{8FDE17EB-DBC9-4E88-8F25-954DA7E6231A}" type="pres">
      <dgm:prSet presAssocID="{694136F0-16AC-40C3-BBDA-9248BF6377C1}" presName="tile1text" presStyleLbl="node1" presStyleIdx="0" presStyleCnt="4">
        <dgm:presLayoutVars>
          <dgm:chMax val="0"/>
          <dgm:chPref val="0"/>
          <dgm:bulletEnabled val="1"/>
        </dgm:presLayoutVars>
      </dgm:prSet>
      <dgm:spPr/>
    </dgm:pt>
    <dgm:pt modelId="{833CC3FD-E12D-40E0-A975-7C6396EC896C}" type="pres">
      <dgm:prSet presAssocID="{694136F0-16AC-40C3-BBDA-9248BF6377C1}" presName="tile2" presStyleLbl="node1" presStyleIdx="1" presStyleCnt="4"/>
      <dgm:spPr/>
    </dgm:pt>
    <dgm:pt modelId="{787C5E97-AC1A-4024-AA63-22E251243D11}" type="pres">
      <dgm:prSet presAssocID="{694136F0-16AC-40C3-BBDA-9248BF6377C1}" presName="tile2text" presStyleLbl="node1" presStyleIdx="1" presStyleCnt="4">
        <dgm:presLayoutVars>
          <dgm:chMax val="0"/>
          <dgm:chPref val="0"/>
          <dgm:bulletEnabled val="1"/>
        </dgm:presLayoutVars>
      </dgm:prSet>
      <dgm:spPr/>
    </dgm:pt>
    <dgm:pt modelId="{5772A5DD-A18B-4A07-B6CC-242759DBA3AB}" type="pres">
      <dgm:prSet presAssocID="{694136F0-16AC-40C3-BBDA-9248BF6377C1}" presName="tile3" presStyleLbl="node1" presStyleIdx="2" presStyleCnt="4"/>
      <dgm:spPr/>
    </dgm:pt>
    <dgm:pt modelId="{49561FF2-8152-45A9-A40A-E61AD92D4505}" type="pres">
      <dgm:prSet presAssocID="{694136F0-16AC-40C3-BBDA-9248BF6377C1}" presName="tile3text" presStyleLbl="node1" presStyleIdx="2" presStyleCnt="4">
        <dgm:presLayoutVars>
          <dgm:chMax val="0"/>
          <dgm:chPref val="0"/>
          <dgm:bulletEnabled val="1"/>
        </dgm:presLayoutVars>
      </dgm:prSet>
      <dgm:spPr/>
    </dgm:pt>
    <dgm:pt modelId="{0756C12A-2134-47EC-95F6-73EEA07B46F6}" type="pres">
      <dgm:prSet presAssocID="{694136F0-16AC-40C3-BBDA-9248BF6377C1}" presName="tile4" presStyleLbl="node1" presStyleIdx="3" presStyleCnt="4" custLinFactNeighborX="-644" custLinFactNeighborY="0"/>
      <dgm:spPr/>
    </dgm:pt>
    <dgm:pt modelId="{854E9F32-4F1B-43B9-8461-B62A3A5373EC}" type="pres">
      <dgm:prSet presAssocID="{694136F0-16AC-40C3-BBDA-9248BF6377C1}" presName="tile4text" presStyleLbl="node1" presStyleIdx="3" presStyleCnt="4">
        <dgm:presLayoutVars>
          <dgm:chMax val="0"/>
          <dgm:chPref val="0"/>
          <dgm:bulletEnabled val="1"/>
        </dgm:presLayoutVars>
      </dgm:prSet>
      <dgm:spPr/>
    </dgm:pt>
    <dgm:pt modelId="{1FBE0258-2AC5-4F21-8E1E-1BEA6E114808}" type="pres">
      <dgm:prSet presAssocID="{694136F0-16AC-40C3-BBDA-9248BF6377C1}" presName="centerTile" presStyleLbl="fgShp" presStyleIdx="0" presStyleCnt="1" custScaleX="145273" custScaleY="103147">
        <dgm:presLayoutVars>
          <dgm:chMax val="0"/>
          <dgm:chPref val="0"/>
        </dgm:presLayoutVars>
      </dgm:prSet>
      <dgm:spPr/>
    </dgm:pt>
  </dgm:ptLst>
  <dgm:cxnLst>
    <dgm:cxn modelId="{7E5AF629-E4F5-4BC6-ADBE-49EF99433540}" type="presOf" srcId="{521D33EA-6E36-4A39-8FB0-4E496C8E7215}" destId="{0756C12A-2134-47EC-95F6-73EEA07B46F6}" srcOrd="0" destOrd="0" presId="urn:microsoft.com/office/officeart/2005/8/layout/matrix1"/>
    <dgm:cxn modelId="{0B771E2E-4B58-4333-A608-A11B088860C0}" type="presOf" srcId="{BD33F94A-E21E-40AA-8412-AA9310E5E5CB}" destId="{49561FF2-8152-45A9-A40A-E61AD92D4505}" srcOrd="1" destOrd="0" presId="urn:microsoft.com/office/officeart/2005/8/layout/matrix1"/>
    <dgm:cxn modelId="{C622B43B-324B-4344-A1EE-CB2647BFB7FC}" srcId="{E37AF30E-94E5-4212-A7BF-4169BB1C73F8}" destId="{521D33EA-6E36-4A39-8FB0-4E496C8E7215}" srcOrd="3" destOrd="0" parTransId="{A4822E5A-C0CE-45FF-AC68-9C3497D82653}" sibTransId="{0A960C27-F385-48DA-85BF-964B6D07B8B9}"/>
    <dgm:cxn modelId="{AF619548-4565-46FD-B5AB-7404D2359DC0}" type="presOf" srcId="{BD33F94A-E21E-40AA-8412-AA9310E5E5CB}" destId="{5772A5DD-A18B-4A07-B6CC-242759DBA3AB}" srcOrd="0" destOrd="0" presId="urn:microsoft.com/office/officeart/2005/8/layout/matrix1"/>
    <dgm:cxn modelId="{9378F972-CF3E-4B80-BB06-AA4A2664DB05}" type="presOf" srcId="{AC35D948-82A3-4AC8-910F-47BC383382E6}" destId="{787C5E97-AC1A-4024-AA63-22E251243D11}" srcOrd="1" destOrd="0" presId="urn:microsoft.com/office/officeart/2005/8/layout/matrix1"/>
    <dgm:cxn modelId="{DCFDD086-BFDA-4B61-9582-AEA3CC3182F6}" srcId="{694136F0-16AC-40C3-BBDA-9248BF6377C1}" destId="{E37AF30E-94E5-4212-A7BF-4169BB1C73F8}" srcOrd="0" destOrd="0" parTransId="{25D4C0A6-994C-4330-BA7C-50DDD2A63250}" sibTransId="{A718FF67-7E39-4FE6-A04C-E9F2C53C7499}"/>
    <dgm:cxn modelId="{77DB018A-955D-4063-9AB0-CDC88FEA83AD}" type="presOf" srcId="{521D33EA-6E36-4A39-8FB0-4E496C8E7215}" destId="{854E9F32-4F1B-43B9-8461-B62A3A5373EC}" srcOrd="1" destOrd="0" presId="urn:microsoft.com/office/officeart/2005/8/layout/matrix1"/>
    <dgm:cxn modelId="{38CB7596-9672-4B43-971A-07024DAC5BB2}" srcId="{E37AF30E-94E5-4212-A7BF-4169BB1C73F8}" destId="{D533C552-BC66-44B2-95E3-1B45EF82D1BA}" srcOrd="0" destOrd="0" parTransId="{C6E9261D-6650-4A9B-8131-1ABAD247675F}" sibTransId="{A235633F-3CDF-4D1B-B69D-88DF93D175B7}"/>
    <dgm:cxn modelId="{ED30109C-B134-41D3-ABDD-11991984788E}" type="presOf" srcId="{E37AF30E-94E5-4212-A7BF-4169BB1C73F8}" destId="{1FBE0258-2AC5-4F21-8E1E-1BEA6E114808}" srcOrd="0" destOrd="0" presId="urn:microsoft.com/office/officeart/2005/8/layout/matrix1"/>
    <dgm:cxn modelId="{3B8D73CD-F3F4-40C3-A814-C01B25ED57E5}" srcId="{E37AF30E-94E5-4212-A7BF-4169BB1C73F8}" destId="{AC35D948-82A3-4AC8-910F-47BC383382E6}" srcOrd="1" destOrd="0" parTransId="{3AB106A9-6111-40EE-AE1F-BF4F6FF216B1}" sibTransId="{6002D0C8-6D8B-4481-94E1-A894EF58F9FA}"/>
    <dgm:cxn modelId="{051716E4-4394-4821-8CDA-04A5F1BEFA12}" type="presOf" srcId="{AC35D948-82A3-4AC8-910F-47BC383382E6}" destId="{833CC3FD-E12D-40E0-A975-7C6396EC896C}" srcOrd="0" destOrd="0" presId="urn:microsoft.com/office/officeart/2005/8/layout/matrix1"/>
    <dgm:cxn modelId="{6DF745EB-BB2D-42DC-B288-C129DBDA7024}" type="presOf" srcId="{694136F0-16AC-40C3-BBDA-9248BF6377C1}" destId="{667701AC-BF4C-498E-9132-A0720DDE6D3B}" srcOrd="0" destOrd="0" presId="urn:microsoft.com/office/officeart/2005/8/layout/matrix1"/>
    <dgm:cxn modelId="{242690EC-D239-4089-AB01-98364C5FEBDD}" type="presOf" srcId="{D533C552-BC66-44B2-95E3-1B45EF82D1BA}" destId="{64530D7C-A508-47B2-A5DC-295DF2062FD1}" srcOrd="0" destOrd="0" presId="urn:microsoft.com/office/officeart/2005/8/layout/matrix1"/>
    <dgm:cxn modelId="{E549FEF3-AD63-4B43-A02E-446329AED8CE}" type="presOf" srcId="{D533C552-BC66-44B2-95E3-1B45EF82D1BA}" destId="{8FDE17EB-DBC9-4E88-8F25-954DA7E6231A}" srcOrd="1" destOrd="0" presId="urn:microsoft.com/office/officeart/2005/8/layout/matrix1"/>
    <dgm:cxn modelId="{848044F7-440B-4BFA-947A-51A2D90566E6}" srcId="{E37AF30E-94E5-4212-A7BF-4169BB1C73F8}" destId="{BD33F94A-E21E-40AA-8412-AA9310E5E5CB}" srcOrd="2" destOrd="0" parTransId="{E1D7F120-2B48-4DD7-8E9E-32F0988C116F}" sibTransId="{91847076-BEF0-4FE7-B1AB-A7151E49A321}"/>
    <dgm:cxn modelId="{F36530BC-5958-4F5F-9307-36E1052CF5D0}" type="presParOf" srcId="{667701AC-BF4C-498E-9132-A0720DDE6D3B}" destId="{56063BFE-D9EF-4671-9CC4-AA95A5982B1F}" srcOrd="0" destOrd="0" presId="urn:microsoft.com/office/officeart/2005/8/layout/matrix1"/>
    <dgm:cxn modelId="{6BB48659-2867-4CB9-9586-3D0C31EAEC5C}" type="presParOf" srcId="{56063BFE-D9EF-4671-9CC4-AA95A5982B1F}" destId="{64530D7C-A508-47B2-A5DC-295DF2062FD1}" srcOrd="0" destOrd="0" presId="urn:microsoft.com/office/officeart/2005/8/layout/matrix1"/>
    <dgm:cxn modelId="{2438A043-63EA-4EEE-A106-6960E9276969}" type="presParOf" srcId="{56063BFE-D9EF-4671-9CC4-AA95A5982B1F}" destId="{8FDE17EB-DBC9-4E88-8F25-954DA7E6231A}" srcOrd="1" destOrd="0" presId="urn:microsoft.com/office/officeart/2005/8/layout/matrix1"/>
    <dgm:cxn modelId="{12218C47-EDC5-4A76-92ED-1CCD937A64FE}" type="presParOf" srcId="{56063BFE-D9EF-4671-9CC4-AA95A5982B1F}" destId="{833CC3FD-E12D-40E0-A975-7C6396EC896C}" srcOrd="2" destOrd="0" presId="urn:microsoft.com/office/officeart/2005/8/layout/matrix1"/>
    <dgm:cxn modelId="{6D2B8F9E-3424-4D5B-AC40-A3FB4CF34B1D}" type="presParOf" srcId="{56063BFE-D9EF-4671-9CC4-AA95A5982B1F}" destId="{787C5E97-AC1A-4024-AA63-22E251243D11}" srcOrd="3" destOrd="0" presId="urn:microsoft.com/office/officeart/2005/8/layout/matrix1"/>
    <dgm:cxn modelId="{A4042527-70B4-4DBD-A6E7-35E6D3498CF2}" type="presParOf" srcId="{56063BFE-D9EF-4671-9CC4-AA95A5982B1F}" destId="{5772A5DD-A18B-4A07-B6CC-242759DBA3AB}" srcOrd="4" destOrd="0" presId="urn:microsoft.com/office/officeart/2005/8/layout/matrix1"/>
    <dgm:cxn modelId="{5BFC0C71-04E2-4512-9172-881B10B2BB90}" type="presParOf" srcId="{56063BFE-D9EF-4671-9CC4-AA95A5982B1F}" destId="{49561FF2-8152-45A9-A40A-E61AD92D4505}" srcOrd="5" destOrd="0" presId="urn:microsoft.com/office/officeart/2005/8/layout/matrix1"/>
    <dgm:cxn modelId="{4112C113-4E3E-4750-948E-3B9521CD2105}" type="presParOf" srcId="{56063BFE-D9EF-4671-9CC4-AA95A5982B1F}" destId="{0756C12A-2134-47EC-95F6-73EEA07B46F6}" srcOrd="6" destOrd="0" presId="urn:microsoft.com/office/officeart/2005/8/layout/matrix1"/>
    <dgm:cxn modelId="{33C07CCC-39ED-48CE-AF5A-643C7ECF9449}" type="presParOf" srcId="{56063BFE-D9EF-4671-9CC4-AA95A5982B1F}" destId="{854E9F32-4F1B-43B9-8461-B62A3A5373EC}" srcOrd="7" destOrd="0" presId="urn:microsoft.com/office/officeart/2005/8/layout/matrix1"/>
    <dgm:cxn modelId="{94CDF831-156B-418E-817C-B59F00C37F33}" type="presParOf" srcId="{667701AC-BF4C-498E-9132-A0720DDE6D3B}" destId="{1FBE0258-2AC5-4F21-8E1E-1BEA6E114808}" srcOrd="1" destOrd="0" presId="urn:microsoft.com/office/officeart/2005/8/layout/matrix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94136F0-16AC-40C3-BBDA-9248BF6377C1}" type="doc">
      <dgm:prSet loTypeId="urn:microsoft.com/office/officeart/2005/8/layout/matrix1" loCatId="matrix" qsTypeId="urn:microsoft.com/office/officeart/2005/8/quickstyle/simple1" qsCatId="simple" csTypeId="urn:microsoft.com/office/officeart/2005/8/colors/accent1_3" csCatId="accent1" phldr="1"/>
      <dgm:spPr/>
      <dgm:t>
        <a:bodyPr/>
        <a:lstStyle/>
        <a:p>
          <a:endParaRPr lang="pt-PT"/>
        </a:p>
      </dgm:t>
    </dgm:pt>
    <dgm:pt modelId="{E37AF30E-94E5-4212-A7BF-4169BB1C73F8}">
      <dgm:prSet custT="1"/>
      <dgm:spPr/>
      <dgm:t>
        <a:bodyPr/>
        <a:lstStyle/>
        <a:p>
          <a:r>
            <a:rPr lang="pt-PT" sz="1200" b="1" dirty="0">
              <a:latin typeface="Montserrat" panose="00000500000000000000" pitchFamily="50" charset="0"/>
            </a:rPr>
            <a:t>Fase de Projeto de Execução</a:t>
          </a:r>
          <a:endParaRPr lang="pt-PT" sz="1200" b="0" i="0" dirty="0">
            <a:latin typeface="Montserrat" panose="00000500000000000000" pitchFamily="50" charset="0"/>
          </a:endParaRPr>
        </a:p>
      </dgm:t>
    </dgm:pt>
    <dgm:pt modelId="{25D4C0A6-994C-4330-BA7C-50DDD2A63250}" type="parTrans" cxnId="{DCFDD086-BFDA-4B61-9582-AEA3CC3182F6}">
      <dgm:prSet/>
      <dgm:spPr/>
      <dgm:t>
        <a:bodyPr/>
        <a:lstStyle/>
        <a:p>
          <a:endParaRPr lang="pt-PT"/>
        </a:p>
      </dgm:t>
    </dgm:pt>
    <dgm:pt modelId="{A718FF67-7E39-4FE6-A04C-E9F2C53C7499}" type="sibTrans" cxnId="{DCFDD086-BFDA-4B61-9582-AEA3CC3182F6}">
      <dgm:prSet/>
      <dgm:spPr/>
      <dgm:t>
        <a:bodyPr/>
        <a:lstStyle/>
        <a:p>
          <a:endParaRPr lang="pt-PT"/>
        </a:p>
      </dgm:t>
    </dgm:pt>
    <dgm:pt modelId="{1C3747CD-5A4E-4EA2-85BD-2AC37941AF71}">
      <dgm:prSet custT="1"/>
      <dgm:spPr/>
      <dgm:t>
        <a:bodyPr/>
        <a:lstStyle/>
        <a:p>
          <a:r>
            <a:rPr lang="pt-PT" sz="1200" dirty="0">
              <a:latin typeface="Montserrat" panose="00000500000000000000" pitchFamily="50" charset="0"/>
            </a:rPr>
            <a:t>Desenvolvimento “completo” do projecto</a:t>
          </a:r>
        </a:p>
      </dgm:t>
    </dgm:pt>
    <dgm:pt modelId="{939F3A10-0686-449E-A188-187CE31FB83B}" type="parTrans" cxnId="{2650065D-73BE-4DBC-A590-A1CDF6CFE754}">
      <dgm:prSet/>
      <dgm:spPr/>
      <dgm:t>
        <a:bodyPr/>
        <a:lstStyle/>
        <a:p>
          <a:endParaRPr lang="pt-PT"/>
        </a:p>
      </dgm:t>
    </dgm:pt>
    <dgm:pt modelId="{42378F8A-2880-4360-892A-DFAF581580FD}" type="sibTrans" cxnId="{2650065D-73BE-4DBC-A590-A1CDF6CFE754}">
      <dgm:prSet/>
      <dgm:spPr/>
      <dgm:t>
        <a:bodyPr/>
        <a:lstStyle/>
        <a:p>
          <a:endParaRPr lang="pt-PT"/>
        </a:p>
      </dgm:t>
    </dgm:pt>
    <dgm:pt modelId="{A5BEB9E5-EE9B-4EA6-997D-AA8C199363B2}">
      <dgm:prSet custT="1"/>
      <dgm:spPr/>
      <dgm:t>
        <a:bodyPr/>
        <a:lstStyle/>
        <a:p>
          <a:r>
            <a:rPr lang="pt-PT" sz="1200" dirty="0">
              <a:latin typeface="Montserrat" panose="00000500000000000000" pitchFamily="50" charset="0"/>
            </a:rPr>
            <a:t>Inexistência de avaliação de alternativas</a:t>
          </a:r>
        </a:p>
      </dgm:t>
    </dgm:pt>
    <dgm:pt modelId="{2DFAB277-567D-4CE4-8106-C8450BD88139}" type="parTrans" cxnId="{D32F953A-A1F9-4C17-85E8-BBF1693C0022}">
      <dgm:prSet/>
      <dgm:spPr/>
      <dgm:t>
        <a:bodyPr/>
        <a:lstStyle/>
        <a:p>
          <a:endParaRPr lang="pt-PT"/>
        </a:p>
      </dgm:t>
    </dgm:pt>
    <dgm:pt modelId="{C09D3FBD-D34D-4543-9A47-D08CC1CBB796}" type="sibTrans" cxnId="{D32F953A-A1F9-4C17-85E8-BBF1693C0022}">
      <dgm:prSet/>
      <dgm:spPr/>
      <dgm:t>
        <a:bodyPr/>
        <a:lstStyle/>
        <a:p>
          <a:endParaRPr lang="pt-PT"/>
        </a:p>
      </dgm:t>
    </dgm:pt>
    <dgm:pt modelId="{71F85768-97D3-4DBC-B873-125C94D0E12E}">
      <dgm:prSet custT="1"/>
      <dgm:spPr/>
      <dgm:t>
        <a:bodyPr/>
        <a:lstStyle/>
        <a:p>
          <a:r>
            <a:rPr lang="pt-PT" sz="1200" dirty="0">
              <a:latin typeface="Montserrat" panose="00000500000000000000" pitchFamily="50" charset="0"/>
            </a:rPr>
            <a:t>Grandes exigências das Comissões</a:t>
          </a:r>
        </a:p>
      </dgm:t>
    </dgm:pt>
    <dgm:pt modelId="{604C0BC0-9C92-4379-850D-3A18E69E8A71}" type="parTrans" cxnId="{F4E7E892-F4F7-43A1-BB08-F87913DE7310}">
      <dgm:prSet/>
      <dgm:spPr/>
      <dgm:t>
        <a:bodyPr/>
        <a:lstStyle/>
        <a:p>
          <a:endParaRPr lang="pt-PT"/>
        </a:p>
      </dgm:t>
    </dgm:pt>
    <dgm:pt modelId="{5248F63C-109D-4A20-B8C1-8DC46A705827}" type="sibTrans" cxnId="{F4E7E892-F4F7-43A1-BB08-F87913DE7310}">
      <dgm:prSet/>
      <dgm:spPr/>
      <dgm:t>
        <a:bodyPr/>
        <a:lstStyle/>
        <a:p>
          <a:endParaRPr lang="pt-PT"/>
        </a:p>
      </dgm:t>
    </dgm:pt>
    <dgm:pt modelId="{4E0DEC5B-313A-4E44-AB8F-C19D750D554E}">
      <dgm:prSet custT="1"/>
      <dgm:spPr/>
      <dgm:t>
        <a:bodyPr/>
        <a:lstStyle/>
        <a:p>
          <a:r>
            <a:rPr lang="pt-PT" sz="1200" dirty="0">
              <a:latin typeface="Montserrat" panose="00000500000000000000" pitchFamily="50" charset="0"/>
            </a:rPr>
            <a:t>Menor capacidade de intervir ambientalmente no projecto</a:t>
          </a:r>
        </a:p>
      </dgm:t>
    </dgm:pt>
    <dgm:pt modelId="{FE384BF3-33B5-4B85-B98C-17BEF8207F45}" type="parTrans" cxnId="{D6ED9000-5673-473B-84FF-F0C15AD1C0D2}">
      <dgm:prSet/>
      <dgm:spPr/>
      <dgm:t>
        <a:bodyPr/>
        <a:lstStyle/>
        <a:p>
          <a:endParaRPr lang="pt-PT"/>
        </a:p>
      </dgm:t>
    </dgm:pt>
    <dgm:pt modelId="{5CBAF639-0EE2-424E-9011-43E4DFEC5891}" type="sibTrans" cxnId="{D6ED9000-5673-473B-84FF-F0C15AD1C0D2}">
      <dgm:prSet/>
      <dgm:spPr/>
      <dgm:t>
        <a:bodyPr/>
        <a:lstStyle/>
        <a:p>
          <a:endParaRPr lang="pt-PT"/>
        </a:p>
      </dgm:t>
    </dgm:pt>
    <dgm:pt modelId="{667701AC-BF4C-498E-9132-A0720DDE6D3B}" type="pres">
      <dgm:prSet presAssocID="{694136F0-16AC-40C3-BBDA-9248BF6377C1}" presName="diagram" presStyleCnt="0">
        <dgm:presLayoutVars>
          <dgm:chMax val="1"/>
          <dgm:dir/>
          <dgm:animLvl val="ctr"/>
          <dgm:resizeHandles val="exact"/>
        </dgm:presLayoutVars>
      </dgm:prSet>
      <dgm:spPr/>
    </dgm:pt>
    <dgm:pt modelId="{56063BFE-D9EF-4671-9CC4-AA95A5982B1F}" type="pres">
      <dgm:prSet presAssocID="{694136F0-16AC-40C3-BBDA-9248BF6377C1}" presName="matrix" presStyleCnt="0"/>
      <dgm:spPr/>
    </dgm:pt>
    <dgm:pt modelId="{64530D7C-A508-47B2-A5DC-295DF2062FD1}" type="pres">
      <dgm:prSet presAssocID="{694136F0-16AC-40C3-BBDA-9248BF6377C1}" presName="tile1" presStyleLbl="node1" presStyleIdx="0" presStyleCnt="4"/>
      <dgm:spPr/>
    </dgm:pt>
    <dgm:pt modelId="{8FDE17EB-DBC9-4E88-8F25-954DA7E6231A}" type="pres">
      <dgm:prSet presAssocID="{694136F0-16AC-40C3-BBDA-9248BF6377C1}" presName="tile1text" presStyleLbl="node1" presStyleIdx="0" presStyleCnt="4">
        <dgm:presLayoutVars>
          <dgm:chMax val="0"/>
          <dgm:chPref val="0"/>
          <dgm:bulletEnabled val="1"/>
        </dgm:presLayoutVars>
      </dgm:prSet>
      <dgm:spPr/>
    </dgm:pt>
    <dgm:pt modelId="{833CC3FD-E12D-40E0-A975-7C6396EC896C}" type="pres">
      <dgm:prSet presAssocID="{694136F0-16AC-40C3-BBDA-9248BF6377C1}" presName="tile2" presStyleLbl="node1" presStyleIdx="1" presStyleCnt="4"/>
      <dgm:spPr/>
    </dgm:pt>
    <dgm:pt modelId="{787C5E97-AC1A-4024-AA63-22E251243D11}" type="pres">
      <dgm:prSet presAssocID="{694136F0-16AC-40C3-BBDA-9248BF6377C1}" presName="tile2text" presStyleLbl="node1" presStyleIdx="1" presStyleCnt="4">
        <dgm:presLayoutVars>
          <dgm:chMax val="0"/>
          <dgm:chPref val="0"/>
          <dgm:bulletEnabled val="1"/>
        </dgm:presLayoutVars>
      </dgm:prSet>
      <dgm:spPr/>
    </dgm:pt>
    <dgm:pt modelId="{5772A5DD-A18B-4A07-B6CC-242759DBA3AB}" type="pres">
      <dgm:prSet presAssocID="{694136F0-16AC-40C3-BBDA-9248BF6377C1}" presName="tile3" presStyleLbl="node1" presStyleIdx="2" presStyleCnt="4"/>
      <dgm:spPr/>
    </dgm:pt>
    <dgm:pt modelId="{49561FF2-8152-45A9-A40A-E61AD92D4505}" type="pres">
      <dgm:prSet presAssocID="{694136F0-16AC-40C3-BBDA-9248BF6377C1}" presName="tile3text" presStyleLbl="node1" presStyleIdx="2" presStyleCnt="4">
        <dgm:presLayoutVars>
          <dgm:chMax val="0"/>
          <dgm:chPref val="0"/>
          <dgm:bulletEnabled val="1"/>
        </dgm:presLayoutVars>
      </dgm:prSet>
      <dgm:spPr/>
    </dgm:pt>
    <dgm:pt modelId="{0756C12A-2134-47EC-95F6-73EEA07B46F6}" type="pres">
      <dgm:prSet presAssocID="{694136F0-16AC-40C3-BBDA-9248BF6377C1}" presName="tile4" presStyleLbl="node1" presStyleIdx="3" presStyleCnt="4"/>
      <dgm:spPr/>
    </dgm:pt>
    <dgm:pt modelId="{854E9F32-4F1B-43B9-8461-B62A3A5373EC}" type="pres">
      <dgm:prSet presAssocID="{694136F0-16AC-40C3-BBDA-9248BF6377C1}" presName="tile4text" presStyleLbl="node1" presStyleIdx="3" presStyleCnt="4">
        <dgm:presLayoutVars>
          <dgm:chMax val="0"/>
          <dgm:chPref val="0"/>
          <dgm:bulletEnabled val="1"/>
        </dgm:presLayoutVars>
      </dgm:prSet>
      <dgm:spPr/>
    </dgm:pt>
    <dgm:pt modelId="{1FBE0258-2AC5-4F21-8E1E-1BEA6E114808}" type="pres">
      <dgm:prSet presAssocID="{694136F0-16AC-40C3-BBDA-9248BF6377C1}" presName="centerTile" presStyleLbl="fgShp" presStyleIdx="0" presStyleCnt="1" custScaleX="141658">
        <dgm:presLayoutVars>
          <dgm:chMax val="0"/>
          <dgm:chPref val="0"/>
        </dgm:presLayoutVars>
      </dgm:prSet>
      <dgm:spPr/>
    </dgm:pt>
  </dgm:ptLst>
  <dgm:cxnLst>
    <dgm:cxn modelId="{D6ED9000-5673-473B-84FF-F0C15AD1C0D2}" srcId="{E37AF30E-94E5-4212-A7BF-4169BB1C73F8}" destId="{4E0DEC5B-313A-4E44-AB8F-C19D750D554E}" srcOrd="3" destOrd="0" parTransId="{FE384BF3-33B5-4B85-B98C-17BEF8207F45}" sibTransId="{5CBAF639-0EE2-424E-9011-43E4DFEC5891}"/>
    <dgm:cxn modelId="{89B77F01-944F-4695-AC1D-B51BED6BB2E9}" type="presOf" srcId="{1C3747CD-5A4E-4EA2-85BD-2AC37941AF71}" destId="{64530D7C-A508-47B2-A5DC-295DF2062FD1}" srcOrd="0" destOrd="0" presId="urn:microsoft.com/office/officeart/2005/8/layout/matrix1"/>
    <dgm:cxn modelId="{A0E67B04-55CA-437B-B3FF-6128B9655FC2}" type="presOf" srcId="{E37AF30E-94E5-4212-A7BF-4169BB1C73F8}" destId="{1FBE0258-2AC5-4F21-8E1E-1BEA6E114808}" srcOrd="0" destOrd="0" presId="urn:microsoft.com/office/officeart/2005/8/layout/matrix1"/>
    <dgm:cxn modelId="{23F34505-47E6-4CDF-8312-C169B4CAFE0A}" type="presOf" srcId="{71F85768-97D3-4DBC-B873-125C94D0E12E}" destId="{49561FF2-8152-45A9-A40A-E61AD92D4505}" srcOrd="1" destOrd="0" presId="urn:microsoft.com/office/officeart/2005/8/layout/matrix1"/>
    <dgm:cxn modelId="{2EF6FB05-277D-4BDB-A252-56A96E7D62A8}" type="presOf" srcId="{A5BEB9E5-EE9B-4EA6-997D-AA8C199363B2}" destId="{787C5E97-AC1A-4024-AA63-22E251243D11}" srcOrd="1" destOrd="0" presId="urn:microsoft.com/office/officeart/2005/8/layout/matrix1"/>
    <dgm:cxn modelId="{972CCC11-CEB1-4345-9306-DA7FC8ECE34E}" type="presOf" srcId="{4E0DEC5B-313A-4E44-AB8F-C19D750D554E}" destId="{854E9F32-4F1B-43B9-8461-B62A3A5373EC}" srcOrd="1" destOrd="0" presId="urn:microsoft.com/office/officeart/2005/8/layout/matrix1"/>
    <dgm:cxn modelId="{D32F953A-A1F9-4C17-85E8-BBF1693C0022}" srcId="{E37AF30E-94E5-4212-A7BF-4169BB1C73F8}" destId="{A5BEB9E5-EE9B-4EA6-997D-AA8C199363B2}" srcOrd="1" destOrd="0" parTransId="{2DFAB277-567D-4CE4-8106-C8450BD88139}" sibTransId="{C09D3FBD-D34D-4543-9A47-D08CC1CBB796}"/>
    <dgm:cxn modelId="{2650065D-73BE-4DBC-A590-A1CDF6CFE754}" srcId="{E37AF30E-94E5-4212-A7BF-4169BB1C73F8}" destId="{1C3747CD-5A4E-4EA2-85BD-2AC37941AF71}" srcOrd="0" destOrd="0" parTransId="{939F3A10-0686-449E-A188-187CE31FB83B}" sibTransId="{42378F8A-2880-4360-892A-DFAF581580FD}"/>
    <dgm:cxn modelId="{84A96E69-10D8-4DF2-B84A-39A1009361A7}" type="presOf" srcId="{71F85768-97D3-4DBC-B873-125C94D0E12E}" destId="{5772A5DD-A18B-4A07-B6CC-242759DBA3AB}" srcOrd="0" destOrd="0" presId="urn:microsoft.com/office/officeart/2005/8/layout/matrix1"/>
    <dgm:cxn modelId="{DCFDD086-BFDA-4B61-9582-AEA3CC3182F6}" srcId="{694136F0-16AC-40C3-BBDA-9248BF6377C1}" destId="{E37AF30E-94E5-4212-A7BF-4169BB1C73F8}" srcOrd="0" destOrd="0" parTransId="{25D4C0A6-994C-4330-BA7C-50DDD2A63250}" sibTransId="{A718FF67-7E39-4FE6-A04C-E9F2C53C7499}"/>
    <dgm:cxn modelId="{F4E7E892-F4F7-43A1-BB08-F87913DE7310}" srcId="{E37AF30E-94E5-4212-A7BF-4169BB1C73F8}" destId="{71F85768-97D3-4DBC-B873-125C94D0E12E}" srcOrd="2" destOrd="0" parTransId="{604C0BC0-9C92-4379-850D-3A18E69E8A71}" sibTransId="{5248F63C-109D-4A20-B8C1-8DC46A705827}"/>
    <dgm:cxn modelId="{65BF3DBB-20B9-4032-BC2B-4DCDD3F5A3F2}" type="presOf" srcId="{4E0DEC5B-313A-4E44-AB8F-C19D750D554E}" destId="{0756C12A-2134-47EC-95F6-73EEA07B46F6}" srcOrd="0" destOrd="0" presId="urn:microsoft.com/office/officeart/2005/8/layout/matrix1"/>
    <dgm:cxn modelId="{990446BB-D786-4EF0-AF0D-149341F4A0C7}" type="presOf" srcId="{A5BEB9E5-EE9B-4EA6-997D-AA8C199363B2}" destId="{833CC3FD-E12D-40E0-A975-7C6396EC896C}" srcOrd="0" destOrd="0" presId="urn:microsoft.com/office/officeart/2005/8/layout/matrix1"/>
    <dgm:cxn modelId="{EF84E2E1-2907-4204-8ECF-2456638E4B32}" type="presOf" srcId="{694136F0-16AC-40C3-BBDA-9248BF6377C1}" destId="{667701AC-BF4C-498E-9132-A0720DDE6D3B}" srcOrd="0" destOrd="0" presId="urn:microsoft.com/office/officeart/2005/8/layout/matrix1"/>
    <dgm:cxn modelId="{DA2C04FD-D7CF-4068-9711-7AD08641F9EA}" type="presOf" srcId="{1C3747CD-5A4E-4EA2-85BD-2AC37941AF71}" destId="{8FDE17EB-DBC9-4E88-8F25-954DA7E6231A}" srcOrd="1" destOrd="0" presId="urn:microsoft.com/office/officeart/2005/8/layout/matrix1"/>
    <dgm:cxn modelId="{E08804D1-C403-4D60-9CF5-D4018B843A0B}" type="presParOf" srcId="{667701AC-BF4C-498E-9132-A0720DDE6D3B}" destId="{56063BFE-D9EF-4671-9CC4-AA95A5982B1F}" srcOrd="0" destOrd="0" presId="urn:microsoft.com/office/officeart/2005/8/layout/matrix1"/>
    <dgm:cxn modelId="{397BC116-4A20-4A3D-976E-7899A6C76046}" type="presParOf" srcId="{56063BFE-D9EF-4671-9CC4-AA95A5982B1F}" destId="{64530D7C-A508-47B2-A5DC-295DF2062FD1}" srcOrd="0" destOrd="0" presId="urn:microsoft.com/office/officeart/2005/8/layout/matrix1"/>
    <dgm:cxn modelId="{8E1E5764-BFB4-49FB-B4F2-915DEDF33048}" type="presParOf" srcId="{56063BFE-D9EF-4671-9CC4-AA95A5982B1F}" destId="{8FDE17EB-DBC9-4E88-8F25-954DA7E6231A}" srcOrd="1" destOrd="0" presId="urn:microsoft.com/office/officeart/2005/8/layout/matrix1"/>
    <dgm:cxn modelId="{D20E59D3-551F-430F-BF30-C26990C3CAE6}" type="presParOf" srcId="{56063BFE-D9EF-4671-9CC4-AA95A5982B1F}" destId="{833CC3FD-E12D-40E0-A975-7C6396EC896C}" srcOrd="2" destOrd="0" presId="urn:microsoft.com/office/officeart/2005/8/layout/matrix1"/>
    <dgm:cxn modelId="{1073EA77-A0BB-415B-8A49-D4966554DE0B}" type="presParOf" srcId="{56063BFE-D9EF-4671-9CC4-AA95A5982B1F}" destId="{787C5E97-AC1A-4024-AA63-22E251243D11}" srcOrd="3" destOrd="0" presId="urn:microsoft.com/office/officeart/2005/8/layout/matrix1"/>
    <dgm:cxn modelId="{28CB3A25-743B-4E78-BDC2-7B116D492518}" type="presParOf" srcId="{56063BFE-D9EF-4671-9CC4-AA95A5982B1F}" destId="{5772A5DD-A18B-4A07-B6CC-242759DBA3AB}" srcOrd="4" destOrd="0" presId="urn:microsoft.com/office/officeart/2005/8/layout/matrix1"/>
    <dgm:cxn modelId="{68A43D6B-E1D3-4FE5-B15C-B41910847A5A}" type="presParOf" srcId="{56063BFE-D9EF-4671-9CC4-AA95A5982B1F}" destId="{49561FF2-8152-45A9-A40A-E61AD92D4505}" srcOrd="5" destOrd="0" presId="urn:microsoft.com/office/officeart/2005/8/layout/matrix1"/>
    <dgm:cxn modelId="{4533CFD5-C97C-4E32-97FA-66718C4AE87D}" type="presParOf" srcId="{56063BFE-D9EF-4671-9CC4-AA95A5982B1F}" destId="{0756C12A-2134-47EC-95F6-73EEA07B46F6}" srcOrd="6" destOrd="0" presId="urn:microsoft.com/office/officeart/2005/8/layout/matrix1"/>
    <dgm:cxn modelId="{0C8FC889-02CE-495B-A54C-8DC17F1FD3A5}" type="presParOf" srcId="{56063BFE-D9EF-4671-9CC4-AA95A5982B1F}" destId="{854E9F32-4F1B-43B9-8461-B62A3A5373EC}" srcOrd="7" destOrd="0" presId="urn:microsoft.com/office/officeart/2005/8/layout/matrix1"/>
    <dgm:cxn modelId="{4FC314DF-3B13-4846-A474-192CF440B0C7}" type="presParOf" srcId="{667701AC-BF4C-498E-9132-A0720DDE6D3B}" destId="{1FBE0258-2AC5-4F21-8E1E-1BEA6E114808}" srcOrd="1" destOrd="0" presId="urn:microsoft.com/office/officeart/2005/8/layout/matrix1"/>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181B798-9E44-4061-AD1C-6C2B2985F693}" type="doc">
      <dgm:prSet loTypeId="urn:microsoft.com/office/officeart/2005/8/layout/pyramid1" loCatId="pyramid" qsTypeId="urn:microsoft.com/office/officeart/2005/8/quickstyle/simple1" qsCatId="simple" csTypeId="urn:microsoft.com/office/officeart/2005/8/colors/colorful1" csCatId="colorful"/>
      <dgm:spPr/>
      <dgm:t>
        <a:bodyPr/>
        <a:lstStyle/>
        <a:p>
          <a:endParaRPr lang="pt-PT"/>
        </a:p>
      </dgm:t>
    </dgm:pt>
    <dgm:pt modelId="{DCB40145-2FA3-4709-9620-58548C51D621}">
      <dgm:prSet custT="1"/>
      <dgm:spPr/>
      <dgm:t>
        <a:bodyPr/>
        <a:lstStyle/>
        <a:p>
          <a:r>
            <a:rPr lang="pt-PT" sz="1200" dirty="0"/>
            <a:t>Comissão – 6 dias</a:t>
          </a:r>
        </a:p>
      </dgm:t>
    </dgm:pt>
    <dgm:pt modelId="{7E8BBAC7-C565-405D-92BF-0D12BBE4F27C}" type="parTrans" cxnId="{7EAECE80-75AD-42C7-9FA1-77650692F575}">
      <dgm:prSet/>
      <dgm:spPr/>
      <dgm:t>
        <a:bodyPr/>
        <a:lstStyle/>
        <a:p>
          <a:endParaRPr lang="pt-PT"/>
        </a:p>
      </dgm:t>
    </dgm:pt>
    <dgm:pt modelId="{D1843547-74BC-4DFB-9A4D-24898DC8E74B}" type="sibTrans" cxnId="{7EAECE80-75AD-42C7-9FA1-77650692F575}">
      <dgm:prSet/>
      <dgm:spPr/>
      <dgm:t>
        <a:bodyPr/>
        <a:lstStyle/>
        <a:p>
          <a:endParaRPr lang="pt-PT"/>
        </a:p>
      </dgm:t>
    </dgm:pt>
    <dgm:pt modelId="{32A6091B-651F-46DE-B5B4-B1C1CB2BE296}">
      <dgm:prSet custT="1"/>
      <dgm:spPr/>
      <dgm:t>
        <a:bodyPr/>
        <a:lstStyle/>
        <a:p>
          <a:r>
            <a:rPr lang="pt-PT" sz="1200" dirty="0"/>
            <a:t>Conformidade – 30 dias </a:t>
          </a:r>
        </a:p>
      </dgm:t>
    </dgm:pt>
    <dgm:pt modelId="{970288CB-D1E0-464F-BE8C-0E02FBD54795}" type="parTrans" cxnId="{FE8AFB03-186A-470D-9AAB-235FFB0A42CA}">
      <dgm:prSet/>
      <dgm:spPr/>
      <dgm:t>
        <a:bodyPr/>
        <a:lstStyle/>
        <a:p>
          <a:endParaRPr lang="pt-PT"/>
        </a:p>
      </dgm:t>
    </dgm:pt>
    <dgm:pt modelId="{BF109F98-2FAC-4F87-B997-96A4DE779441}" type="sibTrans" cxnId="{FE8AFB03-186A-470D-9AAB-235FFB0A42CA}">
      <dgm:prSet/>
      <dgm:spPr/>
      <dgm:t>
        <a:bodyPr/>
        <a:lstStyle/>
        <a:p>
          <a:endParaRPr lang="pt-PT"/>
        </a:p>
      </dgm:t>
    </dgm:pt>
    <dgm:pt modelId="{C65182B6-2E83-43C8-A460-8B796F4001FF}">
      <dgm:prSet custT="1"/>
      <dgm:spPr/>
      <dgm:t>
        <a:bodyPr/>
        <a:lstStyle/>
        <a:p>
          <a:r>
            <a:rPr lang="pt-PT" sz="1200" dirty="0"/>
            <a:t>Consulta pública – 30 dias</a:t>
          </a:r>
        </a:p>
      </dgm:t>
    </dgm:pt>
    <dgm:pt modelId="{002E5160-59CF-4B65-9EA1-A6D6E328A562}" type="parTrans" cxnId="{D138F48E-89C0-47F8-BF57-26A15E9F47E6}">
      <dgm:prSet/>
      <dgm:spPr/>
      <dgm:t>
        <a:bodyPr/>
        <a:lstStyle/>
        <a:p>
          <a:endParaRPr lang="pt-PT"/>
        </a:p>
      </dgm:t>
    </dgm:pt>
    <dgm:pt modelId="{3D682A26-274A-47B1-8F8D-F9547266593C}" type="sibTrans" cxnId="{D138F48E-89C0-47F8-BF57-26A15E9F47E6}">
      <dgm:prSet/>
      <dgm:spPr/>
      <dgm:t>
        <a:bodyPr/>
        <a:lstStyle/>
        <a:p>
          <a:endParaRPr lang="pt-PT"/>
        </a:p>
      </dgm:t>
    </dgm:pt>
    <dgm:pt modelId="{73D78136-8348-43F9-8125-599CD66B361C}">
      <dgm:prSet custT="1"/>
      <dgm:spPr/>
      <dgm:t>
        <a:bodyPr/>
        <a:lstStyle/>
        <a:p>
          <a:r>
            <a:rPr lang="pt-PT" sz="1200"/>
            <a:t>Parecer da Consulta Pública – 7 dias</a:t>
          </a:r>
        </a:p>
      </dgm:t>
    </dgm:pt>
    <dgm:pt modelId="{257E93EF-0495-4F50-97CC-10890AAA52E3}" type="parTrans" cxnId="{208A8E09-3386-4149-A04E-39475501E0C1}">
      <dgm:prSet/>
      <dgm:spPr/>
      <dgm:t>
        <a:bodyPr/>
        <a:lstStyle/>
        <a:p>
          <a:endParaRPr lang="pt-PT"/>
        </a:p>
      </dgm:t>
    </dgm:pt>
    <dgm:pt modelId="{355FFA92-3F4F-4F8A-BE96-19C6FD5EACBC}" type="sibTrans" cxnId="{208A8E09-3386-4149-A04E-39475501E0C1}">
      <dgm:prSet/>
      <dgm:spPr/>
      <dgm:t>
        <a:bodyPr/>
        <a:lstStyle/>
        <a:p>
          <a:endParaRPr lang="pt-PT"/>
        </a:p>
      </dgm:t>
    </dgm:pt>
    <dgm:pt modelId="{8DDF04EA-4C8E-4312-B9A9-0050BB54DA64}">
      <dgm:prSet custT="1"/>
      <dgm:spPr/>
      <dgm:t>
        <a:bodyPr/>
        <a:lstStyle/>
        <a:p>
          <a:r>
            <a:rPr lang="pt-PT" sz="1200" dirty="0"/>
            <a:t>Emissão da DIA – até 150 dias (desde o início)</a:t>
          </a:r>
          <a:endParaRPr lang="pt-PT" sz="1700" dirty="0"/>
        </a:p>
      </dgm:t>
    </dgm:pt>
    <dgm:pt modelId="{1FAB934C-7545-4EAD-8BFD-C7D2AB882DF1}" type="parTrans" cxnId="{6E6B2C3A-006C-409F-8253-92C72D16F60F}">
      <dgm:prSet/>
      <dgm:spPr/>
      <dgm:t>
        <a:bodyPr/>
        <a:lstStyle/>
        <a:p>
          <a:endParaRPr lang="pt-PT"/>
        </a:p>
      </dgm:t>
    </dgm:pt>
    <dgm:pt modelId="{234E2576-0C5C-4ACD-8C03-487B4DEE5749}" type="sibTrans" cxnId="{6E6B2C3A-006C-409F-8253-92C72D16F60F}">
      <dgm:prSet/>
      <dgm:spPr/>
      <dgm:t>
        <a:bodyPr/>
        <a:lstStyle/>
        <a:p>
          <a:endParaRPr lang="pt-PT"/>
        </a:p>
      </dgm:t>
    </dgm:pt>
    <dgm:pt modelId="{41BD1FB9-00AD-41D2-A82E-9263B19FE2C3}" type="pres">
      <dgm:prSet presAssocID="{7181B798-9E44-4061-AD1C-6C2B2985F693}" presName="Name0" presStyleCnt="0">
        <dgm:presLayoutVars>
          <dgm:dir/>
          <dgm:animLvl val="lvl"/>
          <dgm:resizeHandles val="exact"/>
        </dgm:presLayoutVars>
      </dgm:prSet>
      <dgm:spPr/>
    </dgm:pt>
    <dgm:pt modelId="{4B89B97A-44EC-4853-A85E-6B74FA270F02}" type="pres">
      <dgm:prSet presAssocID="{DCB40145-2FA3-4709-9620-58548C51D621}" presName="Name8" presStyleCnt="0"/>
      <dgm:spPr/>
    </dgm:pt>
    <dgm:pt modelId="{AEDA48FC-6555-49D2-B43D-36B897EF2635}" type="pres">
      <dgm:prSet presAssocID="{DCB40145-2FA3-4709-9620-58548C51D621}" presName="level" presStyleLbl="node1" presStyleIdx="0" presStyleCnt="5">
        <dgm:presLayoutVars>
          <dgm:chMax val="1"/>
          <dgm:bulletEnabled val="1"/>
        </dgm:presLayoutVars>
      </dgm:prSet>
      <dgm:spPr/>
    </dgm:pt>
    <dgm:pt modelId="{C4E3B345-05A9-4739-8402-DAD1430C0143}" type="pres">
      <dgm:prSet presAssocID="{DCB40145-2FA3-4709-9620-58548C51D621}" presName="levelTx" presStyleLbl="revTx" presStyleIdx="0" presStyleCnt="0">
        <dgm:presLayoutVars>
          <dgm:chMax val="1"/>
          <dgm:bulletEnabled val="1"/>
        </dgm:presLayoutVars>
      </dgm:prSet>
      <dgm:spPr/>
    </dgm:pt>
    <dgm:pt modelId="{B5731940-BFEB-4AA8-B218-B9776ED111B3}" type="pres">
      <dgm:prSet presAssocID="{32A6091B-651F-46DE-B5B4-B1C1CB2BE296}" presName="Name8" presStyleCnt="0"/>
      <dgm:spPr/>
    </dgm:pt>
    <dgm:pt modelId="{319B9167-CFDC-4123-BEA7-AA5A79FF3C2B}" type="pres">
      <dgm:prSet presAssocID="{32A6091B-651F-46DE-B5B4-B1C1CB2BE296}" presName="level" presStyleLbl="node1" presStyleIdx="1" presStyleCnt="5">
        <dgm:presLayoutVars>
          <dgm:chMax val="1"/>
          <dgm:bulletEnabled val="1"/>
        </dgm:presLayoutVars>
      </dgm:prSet>
      <dgm:spPr/>
    </dgm:pt>
    <dgm:pt modelId="{58FB26BE-5DA2-4BFC-B618-1E1F069A3209}" type="pres">
      <dgm:prSet presAssocID="{32A6091B-651F-46DE-B5B4-B1C1CB2BE296}" presName="levelTx" presStyleLbl="revTx" presStyleIdx="0" presStyleCnt="0">
        <dgm:presLayoutVars>
          <dgm:chMax val="1"/>
          <dgm:bulletEnabled val="1"/>
        </dgm:presLayoutVars>
      </dgm:prSet>
      <dgm:spPr/>
    </dgm:pt>
    <dgm:pt modelId="{B465C75D-9606-4291-B63E-683F6E964A30}" type="pres">
      <dgm:prSet presAssocID="{C65182B6-2E83-43C8-A460-8B796F4001FF}" presName="Name8" presStyleCnt="0"/>
      <dgm:spPr/>
    </dgm:pt>
    <dgm:pt modelId="{90A23939-E92C-4295-B416-8A93335F21AD}" type="pres">
      <dgm:prSet presAssocID="{C65182B6-2E83-43C8-A460-8B796F4001FF}" presName="level" presStyleLbl="node1" presStyleIdx="2" presStyleCnt="5">
        <dgm:presLayoutVars>
          <dgm:chMax val="1"/>
          <dgm:bulletEnabled val="1"/>
        </dgm:presLayoutVars>
      </dgm:prSet>
      <dgm:spPr/>
    </dgm:pt>
    <dgm:pt modelId="{EE013891-E728-49FC-9B50-9D620B81FC8E}" type="pres">
      <dgm:prSet presAssocID="{C65182B6-2E83-43C8-A460-8B796F4001FF}" presName="levelTx" presStyleLbl="revTx" presStyleIdx="0" presStyleCnt="0">
        <dgm:presLayoutVars>
          <dgm:chMax val="1"/>
          <dgm:bulletEnabled val="1"/>
        </dgm:presLayoutVars>
      </dgm:prSet>
      <dgm:spPr/>
    </dgm:pt>
    <dgm:pt modelId="{10B42FAA-0E1D-4F89-BD6A-8E50B890160A}" type="pres">
      <dgm:prSet presAssocID="{73D78136-8348-43F9-8125-599CD66B361C}" presName="Name8" presStyleCnt="0"/>
      <dgm:spPr/>
    </dgm:pt>
    <dgm:pt modelId="{CCF87682-FBC7-491B-BF3C-778F136A1464}" type="pres">
      <dgm:prSet presAssocID="{73D78136-8348-43F9-8125-599CD66B361C}" presName="level" presStyleLbl="node1" presStyleIdx="3" presStyleCnt="5">
        <dgm:presLayoutVars>
          <dgm:chMax val="1"/>
          <dgm:bulletEnabled val="1"/>
        </dgm:presLayoutVars>
      </dgm:prSet>
      <dgm:spPr/>
    </dgm:pt>
    <dgm:pt modelId="{F255B195-53E7-4F71-B03F-26D466086E23}" type="pres">
      <dgm:prSet presAssocID="{73D78136-8348-43F9-8125-599CD66B361C}" presName="levelTx" presStyleLbl="revTx" presStyleIdx="0" presStyleCnt="0">
        <dgm:presLayoutVars>
          <dgm:chMax val="1"/>
          <dgm:bulletEnabled val="1"/>
        </dgm:presLayoutVars>
      </dgm:prSet>
      <dgm:spPr/>
    </dgm:pt>
    <dgm:pt modelId="{97EF320F-2E00-41F7-8C9D-5181E63987A2}" type="pres">
      <dgm:prSet presAssocID="{8DDF04EA-4C8E-4312-B9A9-0050BB54DA64}" presName="Name8" presStyleCnt="0"/>
      <dgm:spPr/>
    </dgm:pt>
    <dgm:pt modelId="{E8E34BE6-146E-44F7-AC9D-94CC65F9CA8B}" type="pres">
      <dgm:prSet presAssocID="{8DDF04EA-4C8E-4312-B9A9-0050BB54DA64}" presName="level" presStyleLbl="node1" presStyleIdx="4" presStyleCnt="5">
        <dgm:presLayoutVars>
          <dgm:chMax val="1"/>
          <dgm:bulletEnabled val="1"/>
        </dgm:presLayoutVars>
      </dgm:prSet>
      <dgm:spPr/>
    </dgm:pt>
    <dgm:pt modelId="{BC7381BD-0BF1-421F-BBDE-85FE4EC9BACA}" type="pres">
      <dgm:prSet presAssocID="{8DDF04EA-4C8E-4312-B9A9-0050BB54DA64}" presName="levelTx" presStyleLbl="revTx" presStyleIdx="0" presStyleCnt="0">
        <dgm:presLayoutVars>
          <dgm:chMax val="1"/>
          <dgm:bulletEnabled val="1"/>
        </dgm:presLayoutVars>
      </dgm:prSet>
      <dgm:spPr/>
    </dgm:pt>
  </dgm:ptLst>
  <dgm:cxnLst>
    <dgm:cxn modelId="{44217C02-6069-410D-B637-14E4237CC480}" type="presOf" srcId="{7181B798-9E44-4061-AD1C-6C2B2985F693}" destId="{41BD1FB9-00AD-41D2-A82E-9263B19FE2C3}" srcOrd="0" destOrd="0" presId="urn:microsoft.com/office/officeart/2005/8/layout/pyramid1"/>
    <dgm:cxn modelId="{FE8AFB03-186A-470D-9AAB-235FFB0A42CA}" srcId="{7181B798-9E44-4061-AD1C-6C2B2985F693}" destId="{32A6091B-651F-46DE-B5B4-B1C1CB2BE296}" srcOrd="1" destOrd="0" parTransId="{970288CB-D1E0-464F-BE8C-0E02FBD54795}" sibTransId="{BF109F98-2FAC-4F87-B997-96A4DE779441}"/>
    <dgm:cxn modelId="{23EDB307-393E-4F5B-BB04-0555D6F9A258}" type="presOf" srcId="{8DDF04EA-4C8E-4312-B9A9-0050BB54DA64}" destId="{E8E34BE6-146E-44F7-AC9D-94CC65F9CA8B}" srcOrd="0" destOrd="0" presId="urn:microsoft.com/office/officeart/2005/8/layout/pyramid1"/>
    <dgm:cxn modelId="{208A8E09-3386-4149-A04E-39475501E0C1}" srcId="{7181B798-9E44-4061-AD1C-6C2B2985F693}" destId="{73D78136-8348-43F9-8125-599CD66B361C}" srcOrd="3" destOrd="0" parTransId="{257E93EF-0495-4F50-97CC-10890AAA52E3}" sibTransId="{355FFA92-3F4F-4F8A-BE96-19C6FD5EACBC}"/>
    <dgm:cxn modelId="{2F5AA210-B95B-4E6F-A79B-BE071471D1F6}" type="presOf" srcId="{32A6091B-651F-46DE-B5B4-B1C1CB2BE296}" destId="{319B9167-CFDC-4123-BEA7-AA5A79FF3C2B}" srcOrd="0" destOrd="0" presId="urn:microsoft.com/office/officeart/2005/8/layout/pyramid1"/>
    <dgm:cxn modelId="{1AA16A22-EF82-46EE-9E13-42DD97462FE2}" type="presOf" srcId="{73D78136-8348-43F9-8125-599CD66B361C}" destId="{CCF87682-FBC7-491B-BF3C-778F136A1464}" srcOrd="0" destOrd="0" presId="urn:microsoft.com/office/officeart/2005/8/layout/pyramid1"/>
    <dgm:cxn modelId="{6E6B2C3A-006C-409F-8253-92C72D16F60F}" srcId="{7181B798-9E44-4061-AD1C-6C2B2985F693}" destId="{8DDF04EA-4C8E-4312-B9A9-0050BB54DA64}" srcOrd="4" destOrd="0" parTransId="{1FAB934C-7545-4EAD-8BFD-C7D2AB882DF1}" sibTransId="{234E2576-0C5C-4ACD-8C03-487B4DEE5749}"/>
    <dgm:cxn modelId="{BAC0303C-172E-452F-B00D-C88C38846E50}" type="presOf" srcId="{C65182B6-2E83-43C8-A460-8B796F4001FF}" destId="{90A23939-E92C-4295-B416-8A93335F21AD}" srcOrd="0" destOrd="0" presId="urn:microsoft.com/office/officeart/2005/8/layout/pyramid1"/>
    <dgm:cxn modelId="{DD6A1B4E-8837-43CD-85DC-390F197092F0}" type="presOf" srcId="{73D78136-8348-43F9-8125-599CD66B361C}" destId="{F255B195-53E7-4F71-B03F-26D466086E23}" srcOrd="1" destOrd="0" presId="urn:microsoft.com/office/officeart/2005/8/layout/pyramid1"/>
    <dgm:cxn modelId="{C261287A-16CF-4F00-9354-4284B42A8424}" type="presOf" srcId="{32A6091B-651F-46DE-B5B4-B1C1CB2BE296}" destId="{58FB26BE-5DA2-4BFC-B618-1E1F069A3209}" srcOrd="1" destOrd="0" presId="urn:microsoft.com/office/officeart/2005/8/layout/pyramid1"/>
    <dgm:cxn modelId="{7EAECE80-75AD-42C7-9FA1-77650692F575}" srcId="{7181B798-9E44-4061-AD1C-6C2B2985F693}" destId="{DCB40145-2FA3-4709-9620-58548C51D621}" srcOrd="0" destOrd="0" parTransId="{7E8BBAC7-C565-405D-92BF-0D12BBE4F27C}" sibTransId="{D1843547-74BC-4DFB-9A4D-24898DC8E74B}"/>
    <dgm:cxn modelId="{34C74289-10B2-4794-AB89-81BA167EEE13}" type="presOf" srcId="{DCB40145-2FA3-4709-9620-58548C51D621}" destId="{AEDA48FC-6555-49D2-B43D-36B897EF2635}" srcOrd="0" destOrd="0" presId="urn:microsoft.com/office/officeart/2005/8/layout/pyramid1"/>
    <dgm:cxn modelId="{D138F48E-89C0-47F8-BF57-26A15E9F47E6}" srcId="{7181B798-9E44-4061-AD1C-6C2B2985F693}" destId="{C65182B6-2E83-43C8-A460-8B796F4001FF}" srcOrd="2" destOrd="0" parTransId="{002E5160-59CF-4B65-9EA1-A6D6E328A562}" sibTransId="{3D682A26-274A-47B1-8F8D-F9547266593C}"/>
    <dgm:cxn modelId="{0FAE44DA-C9A0-4160-A0DD-F7D981CF4543}" type="presOf" srcId="{DCB40145-2FA3-4709-9620-58548C51D621}" destId="{C4E3B345-05A9-4739-8402-DAD1430C0143}" srcOrd="1" destOrd="0" presId="urn:microsoft.com/office/officeart/2005/8/layout/pyramid1"/>
    <dgm:cxn modelId="{CA872CF2-DA71-49B5-8B13-5ACD0C3D91A5}" type="presOf" srcId="{C65182B6-2E83-43C8-A460-8B796F4001FF}" destId="{EE013891-E728-49FC-9B50-9D620B81FC8E}" srcOrd="1" destOrd="0" presId="urn:microsoft.com/office/officeart/2005/8/layout/pyramid1"/>
    <dgm:cxn modelId="{1FE005F3-E3A8-4C41-A3FB-D394ED5D81D8}" type="presOf" srcId="{8DDF04EA-4C8E-4312-B9A9-0050BB54DA64}" destId="{BC7381BD-0BF1-421F-BBDE-85FE4EC9BACA}" srcOrd="1" destOrd="0" presId="urn:microsoft.com/office/officeart/2005/8/layout/pyramid1"/>
    <dgm:cxn modelId="{5FB2096D-119E-4538-AE23-06CBF92D30A4}" type="presParOf" srcId="{41BD1FB9-00AD-41D2-A82E-9263B19FE2C3}" destId="{4B89B97A-44EC-4853-A85E-6B74FA270F02}" srcOrd="0" destOrd="0" presId="urn:microsoft.com/office/officeart/2005/8/layout/pyramid1"/>
    <dgm:cxn modelId="{4BABC35E-DB2E-44D9-9E5A-0C958ED916DF}" type="presParOf" srcId="{4B89B97A-44EC-4853-A85E-6B74FA270F02}" destId="{AEDA48FC-6555-49D2-B43D-36B897EF2635}" srcOrd="0" destOrd="0" presId="urn:microsoft.com/office/officeart/2005/8/layout/pyramid1"/>
    <dgm:cxn modelId="{A6551D9A-3F9A-479D-85E3-98F46586A6AA}" type="presParOf" srcId="{4B89B97A-44EC-4853-A85E-6B74FA270F02}" destId="{C4E3B345-05A9-4739-8402-DAD1430C0143}" srcOrd="1" destOrd="0" presId="urn:microsoft.com/office/officeart/2005/8/layout/pyramid1"/>
    <dgm:cxn modelId="{CA3D8903-DAA6-4AC2-9A22-81DDD8B90B8B}" type="presParOf" srcId="{41BD1FB9-00AD-41D2-A82E-9263B19FE2C3}" destId="{B5731940-BFEB-4AA8-B218-B9776ED111B3}" srcOrd="1" destOrd="0" presId="urn:microsoft.com/office/officeart/2005/8/layout/pyramid1"/>
    <dgm:cxn modelId="{4D6B7058-798D-4FB6-A0CA-99E8377EE6E1}" type="presParOf" srcId="{B5731940-BFEB-4AA8-B218-B9776ED111B3}" destId="{319B9167-CFDC-4123-BEA7-AA5A79FF3C2B}" srcOrd="0" destOrd="0" presId="urn:microsoft.com/office/officeart/2005/8/layout/pyramid1"/>
    <dgm:cxn modelId="{EEBBEB36-3A27-419B-9668-748104F7E749}" type="presParOf" srcId="{B5731940-BFEB-4AA8-B218-B9776ED111B3}" destId="{58FB26BE-5DA2-4BFC-B618-1E1F069A3209}" srcOrd="1" destOrd="0" presId="urn:microsoft.com/office/officeart/2005/8/layout/pyramid1"/>
    <dgm:cxn modelId="{168E7F05-D61E-432F-B200-FCF7E4D3D0FA}" type="presParOf" srcId="{41BD1FB9-00AD-41D2-A82E-9263B19FE2C3}" destId="{B465C75D-9606-4291-B63E-683F6E964A30}" srcOrd="2" destOrd="0" presId="urn:microsoft.com/office/officeart/2005/8/layout/pyramid1"/>
    <dgm:cxn modelId="{727900B5-DB05-4C34-9D8A-8B26E1C73D33}" type="presParOf" srcId="{B465C75D-9606-4291-B63E-683F6E964A30}" destId="{90A23939-E92C-4295-B416-8A93335F21AD}" srcOrd="0" destOrd="0" presId="urn:microsoft.com/office/officeart/2005/8/layout/pyramid1"/>
    <dgm:cxn modelId="{D8798016-F4BF-485A-B32E-7177AB698AC8}" type="presParOf" srcId="{B465C75D-9606-4291-B63E-683F6E964A30}" destId="{EE013891-E728-49FC-9B50-9D620B81FC8E}" srcOrd="1" destOrd="0" presId="urn:microsoft.com/office/officeart/2005/8/layout/pyramid1"/>
    <dgm:cxn modelId="{046F5867-8F44-4168-9D89-EA6C123149F2}" type="presParOf" srcId="{41BD1FB9-00AD-41D2-A82E-9263B19FE2C3}" destId="{10B42FAA-0E1D-4F89-BD6A-8E50B890160A}" srcOrd="3" destOrd="0" presId="urn:microsoft.com/office/officeart/2005/8/layout/pyramid1"/>
    <dgm:cxn modelId="{970AA448-B9E2-4077-B92C-86321ED59310}" type="presParOf" srcId="{10B42FAA-0E1D-4F89-BD6A-8E50B890160A}" destId="{CCF87682-FBC7-491B-BF3C-778F136A1464}" srcOrd="0" destOrd="0" presId="urn:microsoft.com/office/officeart/2005/8/layout/pyramid1"/>
    <dgm:cxn modelId="{8AB2330E-879C-471E-8368-70082FA588E8}" type="presParOf" srcId="{10B42FAA-0E1D-4F89-BD6A-8E50B890160A}" destId="{F255B195-53E7-4F71-B03F-26D466086E23}" srcOrd="1" destOrd="0" presId="urn:microsoft.com/office/officeart/2005/8/layout/pyramid1"/>
    <dgm:cxn modelId="{61C8BB6C-3E3D-4C1D-B2F7-E423353088DA}" type="presParOf" srcId="{41BD1FB9-00AD-41D2-A82E-9263B19FE2C3}" destId="{97EF320F-2E00-41F7-8C9D-5181E63987A2}" srcOrd="4" destOrd="0" presId="urn:microsoft.com/office/officeart/2005/8/layout/pyramid1"/>
    <dgm:cxn modelId="{5AC43D6F-3D46-41F8-B830-3BEF2F6ED573}" type="presParOf" srcId="{97EF320F-2E00-41F7-8C9D-5181E63987A2}" destId="{E8E34BE6-146E-44F7-AC9D-94CC65F9CA8B}" srcOrd="0" destOrd="0" presId="urn:microsoft.com/office/officeart/2005/8/layout/pyramid1"/>
    <dgm:cxn modelId="{A78A93CC-BF29-43B6-9432-5D5831CE6CA8}" type="presParOf" srcId="{97EF320F-2E00-41F7-8C9D-5181E63987A2}" destId="{BC7381BD-0BF1-421F-BBDE-85FE4EC9BACA}"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7FCEE9-A768-4505-9064-6FB4CB8F48A7}">
      <dsp:nvSpPr>
        <dsp:cNvPr id="0" name=""/>
        <dsp:cNvSpPr/>
      </dsp:nvSpPr>
      <dsp:spPr>
        <a:xfrm>
          <a:off x="0" y="1573"/>
          <a:ext cx="5736331" cy="351701"/>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pt-PT" sz="1000" kern="1200" dirty="0">
              <a:latin typeface="Montserrat" panose="00000500000000000000" pitchFamily="50" charset="0"/>
            </a:rPr>
            <a:t>Presidida por 1 elemento da autoridade de AIA</a:t>
          </a:r>
        </a:p>
      </dsp:txBody>
      <dsp:txXfrm>
        <a:off x="17169" y="18742"/>
        <a:ext cx="5701993" cy="317363"/>
      </dsp:txXfrm>
    </dsp:sp>
    <dsp:sp modelId="{02A68386-D385-490A-AECD-2EC20CB365BE}">
      <dsp:nvSpPr>
        <dsp:cNvPr id="0" name=""/>
        <dsp:cNvSpPr/>
      </dsp:nvSpPr>
      <dsp:spPr>
        <a:xfrm>
          <a:off x="0" y="364890"/>
          <a:ext cx="5736331" cy="351701"/>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pt-PT" sz="1000" kern="1200" dirty="0">
              <a:latin typeface="Montserrat" panose="00000500000000000000" pitchFamily="50" charset="0"/>
            </a:rPr>
            <a:t>2 - Autoridade de AIA (atender às matérias abrangidas pelas tipologias do projeto ou pela natureza dos seus impactes)</a:t>
          </a:r>
        </a:p>
      </dsp:txBody>
      <dsp:txXfrm>
        <a:off x="17169" y="382059"/>
        <a:ext cx="5701993" cy="317363"/>
      </dsp:txXfrm>
    </dsp:sp>
    <dsp:sp modelId="{1F35B2CA-D504-4E2C-BDE2-89EB90F2B24F}">
      <dsp:nvSpPr>
        <dsp:cNvPr id="0" name=""/>
        <dsp:cNvSpPr/>
      </dsp:nvSpPr>
      <dsp:spPr>
        <a:xfrm>
          <a:off x="0" y="728207"/>
          <a:ext cx="5736331" cy="351701"/>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pt-PT" sz="1000" kern="1200" dirty="0">
              <a:latin typeface="Montserrat" panose="00000500000000000000" pitchFamily="50" charset="0"/>
            </a:rPr>
            <a:t>1  - recursos hídricos (sempre que o projeto possa afetar esses recursos)</a:t>
          </a:r>
        </a:p>
      </dsp:txBody>
      <dsp:txXfrm>
        <a:off x="17169" y="745376"/>
        <a:ext cx="5701993" cy="317363"/>
      </dsp:txXfrm>
    </dsp:sp>
    <dsp:sp modelId="{E2F6490A-4898-457A-9C4B-850509FE7F35}">
      <dsp:nvSpPr>
        <dsp:cNvPr id="0" name=""/>
        <dsp:cNvSpPr/>
      </dsp:nvSpPr>
      <dsp:spPr>
        <a:xfrm>
          <a:off x="0" y="1091525"/>
          <a:ext cx="5736331" cy="351701"/>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pt-PT" sz="1000" i="1" kern="1200" dirty="0">
              <a:latin typeface="Montserrat" panose="00000500000000000000" pitchFamily="50" charset="0"/>
            </a:rPr>
            <a:t>1  - </a:t>
          </a:r>
          <a:r>
            <a:rPr lang="pt-PT" sz="1000" kern="1200" dirty="0">
              <a:latin typeface="Montserrat" panose="00000500000000000000" pitchFamily="50" charset="0"/>
            </a:rPr>
            <a:t>conservação da natureza (se houver afetação de naturais classificados em legislação específica ou zonas definidas como sensíveis)</a:t>
          </a:r>
        </a:p>
      </dsp:txBody>
      <dsp:txXfrm>
        <a:off x="17169" y="1108694"/>
        <a:ext cx="5701993" cy="317363"/>
      </dsp:txXfrm>
    </dsp:sp>
    <dsp:sp modelId="{7793774C-4A89-4A83-9BE3-0DBAE284316A}">
      <dsp:nvSpPr>
        <dsp:cNvPr id="0" name=""/>
        <dsp:cNvSpPr/>
      </dsp:nvSpPr>
      <dsp:spPr>
        <a:xfrm>
          <a:off x="0" y="1454842"/>
          <a:ext cx="5736331" cy="351701"/>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pt-PT" sz="1000" i="1" kern="1200" dirty="0">
              <a:latin typeface="Montserrat" panose="00000500000000000000" pitchFamily="50" charset="0"/>
            </a:rPr>
            <a:t>1  - </a:t>
          </a:r>
          <a:r>
            <a:rPr lang="pt-PT" sz="1000" kern="1200" dirty="0">
              <a:latin typeface="Montserrat" panose="00000500000000000000" pitchFamily="50" charset="0"/>
            </a:rPr>
            <a:t>património arqueológico e arquitetónico (se houver afetação de valores patrimoniais ou se localize em zonas definidas como sensíveis)</a:t>
          </a:r>
        </a:p>
      </dsp:txBody>
      <dsp:txXfrm>
        <a:off x="17169" y="1472011"/>
        <a:ext cx="5701993" cy="317363"/>
      </dsp:txXfrm>
    </dsp:sp>
    <dsp:sp modelId="{57A69A92-12D7-46BB-BAD6-B2BC9106613F}">
      <dsp:nvSpPr>
        <dsp:cNvPr id="0" name=""/>
        <dsp:cNvSpPr/>
      </dsp:nvSpPr>
      <dsp:spPr>
        <a:xfrm>
          <a:off x="0" y="1818159"/>
          <a:ext cx="5736331" cy="351701"/>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pt-PT" sz="1000" i="1" kern="1200" dirty="0">
              <a:latin typeface="Montserrat" panose="00000500000000000000" pitchFamily="50" charset="0"/>
            </a:rPr>
            <a:t>1 - </a:t>
          </a:r>
          <a:r>
            <a:rPr lang="pt-PT" sz="1000" kern="1200" dirty="0">
              <a:latin typeface="Montserrat" panose="00000500000000000000" pitchFamily="50" charset="0"/>
            </a:rPr>
            <a:t>valores geológicos sempre que o projeto possa afetar esses mesmos valores)</a:t>
          </a:r>
        </a:p>
      </dsp:txBody>
      <dsp:txXfrm>
        <a:off x="17169" y="1835328"/>
        <a:ext cx="5701993" cy="317363"/>
      </dsp:txXfrm>
    </dsp:sp>
    <dsp:sp modelId="{747A9DEB-BF25-4EE8-919A-0ACEF089E652}">
      <dsp:nvSpPr>
        <dsp:cNvPr id="0" name=""/>
        <dsp:cNvSpPr/>
      </dsp:nvSpPr>
      <dsp:spPr>
        <a:xfrm>
          <a:off x="0" y="2181476"/>
          <a:ext cx="5736331" cy="351701"/>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pt-PT" sz="1000" i="1" kern="1200" dirty="0">
              <a:latin typeface="Montserrat" panose="00000500000000000000" pitchFamily="50" charset="0"/>
            </a:rPr>
            <a:t>1 - </a:t>
          </a:r>
          <a:r>
            <a:rPr lang="pt-PT" sz="1000" kern="1200" dirty="0">
              <a:latin typeface="Montserrat" panose="00000500000000000000" pitchFamily="50" charset="0"/>
            </a:rPr>
            <a:t>recursos marinhos (projeto localizado no espaço marítimo)</a:t>
          </a:r>
        </a:p>
      </dsp:txBody>
      <dsp:txXfrm>
        <a:off x="17169" y="2198645"/>
        <a:ext cx="5701993" cy="317363"/>
      </dsp:txXfrm>
    </dsp:sp>
    <dsp:sp modelId="{4C748C86-70C6-47D4-955D-C71BEC4E9ABB}">
      <dsp:nvSpPr>
        <dsp:cNvPr id="0" name=""/>
        <dsp:cNvSpPr/>
      </dsp:nvSpPr>
      <dsp:spPr>
        <a:xfrm>
          <a:off x="0" y="2544794"/>
          <a:ext cx="5736331" cy="351701"/>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pt-PT" sz="1000" i="1" kern="1200" dirty="0">
              <a:latin typeface="Montserrat" panose="00000500000000000000" pitchFamily="50" charset="0"/>
            </a:rPr>
            <a:t>1 - </a:t>
          </a:r>
          <a:r>
            <a:rPr lang="pt-PT" sz="1000" kern="1200" dirty="0">
              <a:latin typeface="Montserrat" panose="00000500000000000000" pitchFamily="50" charset="0"/>
            </a:rPr>
            <a:t>CCDR (desde que não se encontrem representadas enquanto autoridade de AIA)</a:t>
          </a:r>
        </a:p>
      </dsp:txBody>
      <dsp:txXfrm>
        <a:off x="17169" y="2561963"/>
        <a:ext cx="5701993" cy="317363"/>
      </dsp:txXfrm>
    </dsp:sp>
    <dsp:sp modelId="{238DDD33-10B8-4BB9-8006-FF378D444E3B}">
      <dsp:nvSpPr>
        <dsp:cNvPr id="0" name=""/>
        <dsp:cNvSpPr/>
      </dsp:nvSpPr>
      <dsp:spPr>
        <a:xfrm>
          <a:off x="0" y="2908111"/>
          <a:ext cx="5736331" cy="351701"/>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pt-PT" sz="1000" i="1" kern="1200" dirty="0">
              <a:latin typeface="Montserrat" panose="00000500000000000000" pitchFamily="50" charset="0"/>
            </a:rPr>
            <a:t>1 -</a:t>
          </a:r>
          <a:r>
            <a:rPr lang="pt-PT" sz="1000" kern="1200" dirty="0">
              <a:latin typeface="Montserrat" panose="00000500000000000000" pitchFamily="50" charset="0"/>
            </a:rPr>
            <a:t> entidade licenciadora</a:t>
          </a:r>
        </a:p>
      </dsp:txBody>
      <dsp:txXfrm>
        <a:off x="17169" y="2925280"/>
        <a:ext cx="5701993" cy="317363"/>
      </dsp:txXfrm>
    </dsp:sp>
    <dsp:sp modelId="{238FE04B-1C53-4D7F-8D96-2926450B72AD}">
      <dsp:nvSpPr>
        <dsp:cNvPr id="0" name=""/>
        <dsp:cNvSpPr/>
      </dsp:nvSpPr>
      <dsp:spPr>
        <a:xfrm>
          <a:off x="0" y="3271428"/>
          <a:ext cx="5736331" cy="351701"/>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pt-PT" sz="1000" i="1" kern="1200" dirty="0">
              <a:latin typeface="Montserrat" panose="00000500000000000000" pitchFamily="50" charset="0"/>
            </a:rPr>
            <a:t>1 -</a:t>
          </a:r>
          <a:r>
            <a:rPr lang="pt-PT" sz="1000" kern="1200" dirty="0">
              <a:latin typeface="Montserrat" panose="00000500000000000000" pitchFamily="50" charset="0"/>
            </a:rPr>
            <a:t> vigilância da saúde humana (sempre que o projeto possa afetar a mesma)</a:t>
          </a:r>
        </a:p>
      </dsp:txBody>
      <dsp:txXfrm>
        <a:off x="17169" y="3288597"/>
        <a:ext cx="5701993" cy="317363"/>
      </dsp:txXfrm>
    </dsp:sp>
    <dsp:sp modelId="{161B51B7-EC18-44C3-852B-97E79FDCEE44}">
      <dsp:nvSpPr>
        <dsp:cNvPr id="0" name=""/>
        <dsp:cNvSpPr/>
      </dsp:nvSpPr>
      <dsp:spPr>
        <a:xfrm>
          <a:off x="0" y="3634745"/>
          <a:ext cx="5736331" cy="351701"/>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pt-PT" sz="1000" i="1" kern="1200" dirty="0">
              <a:latin typeface="Montserrat" panose="00000500000000000000" pitchFamily="50" charset="0"/>
            </a:rPr>
            <a:t>1 -</a:t>
          </a:r>
          <a:r>
            <a:rPr lang="pt-PT" sz="1000" kern="1200" dirty="0">
              <a:latin typeface="Montserrat" panose="00000500000000000000" pitchFamily="50" charset="0"/>
            </a:rPr>
            <a:t> alterações climáticas (sempre que tal se revele necessário)</a:t>
          </a:r>
        </a:p>
      </dsp:txBody>
      <dsp:txXfrm>
        <a:off x="17169" y="3651914"/>
        <a:ext cx="5701993" cy="317363"/>
      </dsp:txXfrm>
    </dsp:sp>
    <dsp:sp modelId="{2BE9CF10-94C6-4254-8FF9-7E263A918AE3}">
      <dsp:nvSpPr>
        <dsp:cNvPr id="0" name=""/>
        <dsp:cNvSpPr/>
      </dsp:nvSpPr>
      <dsp:spPr>
        <a:xfrm>
          <a:off x="0" y="3998063"/>
          <a:ext cx="5736331" cy="351701"/>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pt-PT" sz="1000" kern="1200" dirty="0">
              <a:latin typeface="Montserrat" panose="00000500000000000000" pitchFamily="50" charset="0"/>
            </a:rPr>
            <a:t>Entidades ou técnicos especializados</a:t>
          </a:r>
        </a:p>
      </dsp:txBody>
      <dsp:txXfrm>
        <a:off x="17169" y="4015232"/>
        <a:ext cx="5701993" cy="31736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530D7C-A508-47B2-A5DC-295DF2062FD1}">
      <dsp:nvSpPr>
        <dsp:cNvPr id="0" name=""/>
        <dsp:cNvSpPr/>
      </dsp:nvSpPr>
      <dsp:spPr>
        <a:xfrm rot="16200000">
          <a:off x="80448" y="-80448"/>
          <a:ext cx="1563404" cy="1724300"/>
        </a:xfrm>
        <a:prstGeom prst="round1Rect">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pt-PT" sz="1200" b="0" kern="1200" dirty="0">
              <a:latin typeface="Montserrat" panose="00000500000000000000" pitchFamily="50" charset="0"/>
            </a:rPr>
            <a:t>Projecto com menor grau de desenvolvimento</a:t>
          </a:r>
        </a:p>
      </dsp:txBody>
      <dsp:txXfrm rot="5400000">
        <a:off x="0" y="0"/>
        <a:ext cx="1724300" cy="1172553"/>
      </dsp:txXfrm>
    </dsp:sp>
    <dsp:sp modelId="{833CC3FD-E12D-40E0-A975-7C6396EC896C}">
      <dsp:nvSpPr>
        <dsp:cNvPr id="0" name=""/>
        <dsp:cNvSpPr/>
      </dsp:nvSpPr>
      <dsp:spPr>
        <a:xfrm>
          <a:off x="1724300" y="0"/>
          <a:ext cx="1724300" cy="1563404"/>
        </a:xfrm>
        <a:prstGeom prst="round1Rect">
          <a:avLst/>
        </a:prstGeom>
        <a:solidFill>
          <a:schemeClr val="accent1">
            <a:shade val="80000"/>
            <a:hueOff val="116428"/>
            <a:satOff val="-2085"/>
            <a:lumOff val="88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pt-PT" sz="1200" b="0" kern="1200" dirty="0">
              <a:latin typeface="Montserrat" panose="00000500000000000000" pitchFamily="50" charset="0"/>
            </a:rPr>
            <a:t>Maior possibilidade de intervir, ambientalmente</a:t>
          </a:r>
        </a:p>
      </dsp:txBody>
      <dsp:txXfrm>
        <a:off x="1724300" y="0"/>
        <a:ext cx="1724300" cy="1172553"/>
      </dsp:txXfrm>
    </dsp:sp>
    <dsp:sp modelId="{5772A5DD-A18B-4A07-B6CC-242759DBA3AB}">
      <dsp:nvSpPr>
        <dsp:cNvPr id="0" name=""/>
        <dsp:cNvSpPr/>
      </dsp:nvSpPr>
      <dsp:spPr>
        <a:xfrm rot="10800000">
          <a:off x="0" y="1563404"/>
          <a:ext cx="1724300" cy="1563404"/>
        </a:xfrm>
        <a:prstGeom prst="round1Rect">
          <a:avLst/>
        </a:prstGeom>
        <a:solidFill>
          <a:schemeClr val="accent1">
            <a:shade val="80000"/>
            <a:hueOff val="232855"/>
            <a:satOff val="-4171"/>
            <a:lumOff val="1772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pt-PT" sz="1200" b="0" kern="1200" dirty="0">
              <a:latin typeface="Montserrat" panose="00000500000000000000" pitchFamily="50" charset="0"/>
            </a:rPr>
            <a:t>Possibilidade de comparar alternativas de projecto</a:t>
          </a:r>
        </a:p>
      </dsp:txBody>
      <dsp:txXfrm rot="10800000">
        <a:off x="0" y="1954254"/>
        <a:ext cx="1724300" cy="1172553"/>
      </dsp:txXfrm>
    </dsp:sp>
    <dsp:sp modelId="{0756C12A-2134-47EC-95F6-73EEA07B46F6}">
      <dsp:nvSpPr>
        <dsp:cNvPr id="0" name=""/>
        <dsp:cNvSpPr/>
      </dsp:nvSpPr>
      <dsp:spPr>
        <a:xfrm rot="5400000">
          <a:off x="1793643" y="1482955"/>
          <a:ext cx="1563404" cy="1724300"/>
        </a:xfrm>
        <a:prstGeom prst="round1Rect">
          <a:avLst/>
        </a:prstGeom>
        <a:solidFill>
          <a:schemeClr val="accent1">
            <a:shade val="80000"/>
            <a:hueOff val="349283"/>
            <a:satOff val="-6256"/>
            <a:lumOff val="265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pt-PT" sz="1200" b="0" kern="1200" dirty="0">
              <a:latin typeface="Montserrat" panose="00000500000000000000" pitchFamily="50" charset="0"/>
            </a:rPr>
            <a:t>Menor “exigência” das Comissões</a:t>
          </a:r>
        </a:p>
      </dsp:txBody>
      <dsp:txXfrm rot="-5400000">
        <a:off x="1713196" y="1954254"/>
        <a:ext cx="1724300" cy="1172553"/>
      </dsp:txXfrm>
    </dsp:sp>
    <dsp:sp modelId="{1FBE0258-2AC5-4F21-8E1E-1BEA6E114808}">
      <dsp:nvSpPr>
        <dsp:cNvPr id="0" name=""/>
        <dsp:cNvSpPr/>
      </dsp:nvSpPr>
      <dsp:spPr>
        <a:xfrm>
          <a:off x="972817" y="1160252"/>
          <a:ext cx="1502965" cy="806302"/>
        </a:xfrm>
        <a:prstGeom prst="roundRect">
          <a:avLst/>
        </a:prstGeom>
        <a:solidFill>
          <a:schemeClr val="accent1">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pt-PT" sz="1200" b="1" kern="1200" dirty="0">
              <a:latin typeface="Montserrat" panose="00000500000000000000" pitchFamily="50" charset="0"/>
            </a:rPr>
            <a:t>Fase de Estudo Prévio ou de Anteprojecto</a:t>
          </a:r>
          <a:endParaRPr lang="pt-PT" sz="1200" b="0" i="0" kern="1200" dirty="0">
            <a:latin typeface="Montserrat" panose="00000500000000000000" pitchFamily="50" charset="0"/>
          </a:endParaRPr>
        </a:p>
      </dsp:txBody>
      <dsp:txXfrm>
        <a:off x="1012177" y="1199612"/>
        <a:ext cx="1424245" cy="72758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530D7C-A508-47B2-A5DC-295DF2062FD1}">
      <dsp:nvSpPr>
        <dsp:cNvPr id="0" name=""/>
        <dsp:cNvSpPr/>
      </dsp:nvSpPr>
      <dsp:spPr>
        <a:xfrm rot="16200000">
          <a:off x="80448" y="-80448"/>
          <a:ext cx="1563404" cy="1724300"/>
        </a:xfrm>
        <a:prstGeom prst="round1Rect">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pt-PT" sz="1200" kern="1200" dirty="0">
              <a:latin typeface="Montserrat" panose="00000500000000000000" pitchFamily="50" charset="0"/>
            </a:rPr>
            <a:t>Desenvolvimento “completo” do projecto</a:t>
          </a:r>
        </a:p>
      </dsp:txBody>
      <dsp:txXfrm rot="5400000">
        <a:off x="0" y="0"/>
        <a:ext cx="1724300" cy="1172553"/>
      </dsp:txXfrm>
    </dsp:sp>
    <dsp:sp modelId="{833CC3FD-E12D-40E0-A975-7C6396EC896C}">
      <dsp:nvSpPr>
        <dsp:cNvPr id="0" name=""/>
        <dsp:cNvSpPr/>
      </dsp:nvSpPr>
      <dsp:spPr>
        <a:xfrm>
          <a:off x="1724300" y="0"/>
          <a:ext cx="1724300" cy="1563404"/>
        </a:xfrm>
        <a:prstGeom prst="round1Rect">
          <a:avLst/>
        </a:prstGeom>
        <a:solidFill>
          <a:schemeClr val="accent1">
            <a:shade val="80000"/>
            <a:hueOff val="116428"/>
            <a:satOff val="-2085"/>
            <a:lumOff val="88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pt-PT" sz="1200" kern="1200" dirty="0">
              <a:latin typeface="Montserrat" panose="00000500000000000000" pitchFamily="50" charset="0"/>
            </a:rPr>
            <a:t>Inexistência de avaliação de alternativas</a:t>
          </a:r>
        </a:p>
      </dsp:txBody>
      <dsp:txXfrm>
        <a:off x="1724300" y="0"/>
        <a:ext cx="1724300" cy="1172553"/>
      </dsp:txXfrm>
    </dsp:sp>
    <dsp:sp modelId="{5772A5DD-A18B-4A07-B6CC-242759DBA3AB}">
      <dsp:nvSpPr>
        <dsp:cNvPr id="0" name=""/>
        <dsp:cNvSpPr/>
      </dsp:nvSpPr>
      <dsp:spPr>
        <a:xfrm rot="10800000">
          <a:off x="0" y="1563404"/>
          <a:ext cx="1724300" cy="1563404"/>
        </a:xfrm>
        <a:prstGeom prst="round1Rect">
          <a:avLst/>
        </a:prstGeom>
        <a:solidFill>
          <a:schemeClr val="accent1">
            <a:shade val="80000"/>
            <a:hueOff val="232855"/>
            <a:satOff val="-4171"/>
            <a:lumOff val="1772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pt-PT" sz="1200" kern="1200" dirty="0">
              <a:latin typeface="Montserrat" panose="00000500000000000000" pitchFamily="50" charset="0"/>
            </a:rPr>
            <a:t>Grandes exigências das Comissões</a:t>
          </a:r>
        </a:p>
      </dsp:txBody>
      <dsp:txXfrm rot="10800000">
        <a:off x="0" y="1954254"/>
        <a:ext cx="1724300" cy="1172553"/>
      </dsp:txXfrm>
    </dsp:sp>
    <dsp:sp modelId="{0756C12A-2134-47EC-95F6-73EEA07B46F6}">
      <dsp:nvSpPr>
        <dsp:cNvPr id="0" name=""/>
        <dsp:cNvSpPr/>
      </dsp:nvSpPr>
      <dsp:spPr>
        <a:xfrm rot="5400000">
          <a:off x="1804748" y="1482955"/>
          <a:ext cx="1563404" cy="1724300"/>
        </a:xfrm>
        <a:prstGeom prst="round1Rect">
          <a:avLst/>
        </a:prstGeom>
        <a:solidFill>
          <a:schemeClr val="accent1">
            <a:shade val="80000"/>
            <a:hueOff val="349283"/>
            <a:satOff val="-6256"/>
            <a:lumOff val="265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pt-PT" sz="1200" kern="1200" dirty="0">
              <a:latin typeface="Montserrat" panose="00000500000000000000" pitchFamily="50" charset="0"/>
            </a:rPr>
            <a:t>Menor capacidade de intervir ambientalmente no projecto</a:t>
          </a:r>
        </a:p>
      </dsp:txBody>
      <dsp:txXfrm rot="-5400000">
        <a:off x="1724300" y="1954254"/>
        <a:ext cx="1724300" cy="1172553"/>
      </dsp:txXfrm>
    </dsp:sp>
    <dsp:sp modelId="{1FBE0258-2AC5-4F21-8E1E-1BEA6E114808}">
      <dsp:nvSpPr>
        <dsp:cNvPr id="0" name=""/>
        <dsp:cNvSpPr/>
      </dsp:nvSpPr>
      <dsp:spPr>
        <a:xfrm>
          <a:off x="991517" y="1172552"/>
          <a:ext cx="1465565" cy="781702"/>
        </a:xfrm>
        <a:prstGeom prst="roundRect">
          <a:avLst/>
        </a:prstGeom>
        <a:solidFill>
          <a:schemeClr val="accent1">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pt-PT" sz="1200" b="1" kern="1200" dirty="0">
              <a:latin typeface="Montserrat" panose="00000500000000000000" pitchFamily="50" charset="0"/>
            </a:rPr>
            <a:t>Fase de Projeto de Execução</a:t>
          </a:r>
          <a:endParaRPr lang="pt-PT" sz="1200" b="0" i="0" kern="1200" dirty="0">
            <a:latin typeface="Montserrat" panose="00000500000000000000" pitchFamily="50" charset="0"/>
          </a:endParaRPr>
        </a:p>
      </dsp:txBody>
      <dsp:txXfrm>
        <a:off x="1029677" y="1210712"/>
        <a:ext cx="1389245" cy="70538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DA48FC-6555-49D2-B43D-36B897EF2635}">
      <dsp:nvSpPr>
        <dsp:cNvPr id="0" name=""/>
        <dsp:cNvSpPr/>
      </dsp:nvSpPr>
      <dsp:spPr>
        <a:xfrm>
          <a:off x="3166600" y="0"/>
          <a:ext cx="1583300" cy="529791"/>
        </a:xfrm>
        <a:prstGeom prst="trapezoid">
          <a:avLst>
            <a:gd name="adj" fmla="val 149427"/>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pt-PT" sz="1200" kern="1200" dirty="0"/>
            <a:t>Comissão – 6 dias</a:t>
          </a:r>
        </a:p>
      </dsp:txBody>
      <dsp:txXfrm>
        <a:off x="3166600" y="0"/>
        <a:ext cx="1583300" cy="529791"/>
      </dsp:txXfrm>
    </dsp:sp>
    <dsp:sp modelId="{319B9167-CFDC-4123-BEA7-AA5A79FF3C2B}">
      <dsp:nvSpPr>
        <dsp:cNvPr id="0" name=""/>
        <dsp:cNvSpPr/>
      </dsp:nvSpPr>
      <dsp:spPr>
        <a:xfrm>
          <a:off x="2374950" y="529791"/>
          <a:ext cx="3166600" cy="529791"/>
        </a:xfrm>
        <a:prstGeom prst="trapezoid">
          <a:avLst>
            <a:gd name="adj" fmla="val 149427"/>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pt-PT" sz="1200" kern="1200" dirty="0"/>
            <a:t>Conformidade – 30 dias </a:t>
          </a:r>
        </a:p>
      </dsp:txBody>
      <dsp:txXfrm>
        <a:off x="2929105" y="529791"/>
        <a:ext cx="2058290" cy="529791"/>
      </dsp:txXfrm>
    </dsp:sp>
    <dsp:sp modelId="{90A23939-E92C-4295-B416-8A93335F21AD}">
      <dsp:nvSpPr>
        <dsp:cNvPr id="0" name=""/>
        <dsp:cNvSpPr/>
      </dsp:nvSpPr>
      <dsp:spPr>
        <a:xfrm>
          <a:off x="1583300" y="1059582"/>
          <a:ext cx="4749900" cy="529791"/>
        </a:xfrm>
        <a:prstGeom prst="trapezoid">
          <a:avLst>
            <a:gd name="adj" fmla="val 149427"/>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pt-PT" sz="1200" kern="1200" dirty="0"/>
            <a:t>Consulta pública – 30 dias</a:t>
          </a:r>
        </a:p>
      </dsp:txBody>
      <dsp:txXfrm>
        <a:off x="2414532" y="1059582"/>
        <a:ext cx="3087435" cy="529791"/>
      </dsp:txXfrm>
    </dsp:sp>
    <dsp:sp modelId="{CCF87682-FBC7-491B-BF3C-778F136A1464}">
      <dsp:nvSpPr>
        <dsp:cNvPr id="0" name=""/>
        <dsp:cNvSpPr/>
      </dsp:nvSpPr>
      <dsp:spPr>
        <a:xfrm>
          <a:off x="791650" y="1589374"/>
          <a:ext cx="6333200" cy="529791"/>
        </a:xfrm>
        <a:prstGeom prst="trapezoid">
          <a:avLst>
            <a:gd name="adj" fmla="val 149427"/>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pt-PT" sz="1200" kern="1200"/>
            <a:t>Parecer da Consulta Pública – 7 dias</a:t>
          </a:r>
        </a:p>
      </dsp:txBody>
      <dsp:txXfrm>
        <a:off x="1899960" y="1589374"/>
        <a:ext cx="4116580" cy="529791"/>
      </dsp:txXfrm>
    </dsp:sp>
    <dsp:sp modelId="{E8E34BE6-146E-44F7-AC9D-94CC65F9CA8B}">
      <dsp:nvSpPr>
        <dsp:cNvPr id="0" name=""/>
        <dsp:cNvSpPr/>
      </dsp:nvSpPr>
      <dsp:spPr>
        <a:xfrm>
          <a:off x="0" y="2119165"/>
          <a:ext cx="7916501" cy="529791"/>
        </a:xfrm>
        <a:prstGeom prst="trapezoid">
          <a:avLst>
            <a:gd name="adj" fmla="val 149427"/>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pt-PT" sz="1200" kern="1200" dirty="0"/>
            <a:t>Emissão da DIA – até 150 dias (desde o início)</a:t>
          </a:r>
          <a:endParaRPr lang="pt-PT" sz="1700" kern="1200" dirty="0"/>
        </a:p>
      </dsp:txBody>
      <dsp:txXfrm>
        <a:off x="1385387" y="2119165"/>
        <a:ext cx="5145725" cy="52979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4.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5.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5T08:37:02.626"/>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950 152,'-90'-1,"-99"3,180 0,-1 0,1 1,-1 0,1 1,0 0,1 0,-1 1,1 0,0 1,0-1,0 2,1-1,0 1,-10 12,-5 6,2 2,-33 54,0 15,5 1,-43 125,20-51,-4 11,52-128,17-41,0-1,1 1,0 0,1 0,-4 24,4 63,4-75,0 1,-2-1,-1 0,-9 37,6-42,1-1,1 1,1 0,0 0,2 0,0 0,1 1,1-1,4 20,5 41,-6-44,12 53,-13-77,1-1,0 0,1 0,0-1,1 1,0-1,1-1,10 13,2-4,0 0,2-2,0 0,1-1,1-2,0 0,28 11,54 35,-88-51,1 0,0-1,0-1,1-1,0-1,22 4,25 8,-35-10,0-1,44 3,-46-7,0 2,-1 1,32 10,8 4,1-2,0-3,1-4,96 3,153-11,-158-4,-135 1,-1-1,1-2,-1-1,0 0,0-2,-1-1,0-1,0-1,-1-1,-1-1,1-1,30-24,51-30,-68 46,59-45,-38 21,-38 33,-1-2,-1 0,-1-1,0-1,0 0,18-27,-29 35,6-7,0-1,-1-1,-1 0,0 0,-2-1,0 0,0 0,6-38,13-66,-18 92,-1-1,-1-1,2-56,-7 48,-2 0,-2 1,-1-1,-14-53,-40-149,44 195,-22-48,5 11,25 64,0 2,-1-1,-1 1,-1 0,0 1,-1 0,-14-18,-136-141,127 139,25 27,0 0,-1 0,0 1,-1 0,0 1,0 0,0 0,-1 1,-23-11,-2 2,1-1,1-2,1-2,-38-30,14 11,47 34,-1 0,0 2,0-1,0 1,0 1,-1 0,-20-2,-44-13,-61-44,111 55,-2 0,1 2,-54-4,-24-4,66 5,-49-4,67 11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8T14:57:49.931"/>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2519 152,'-1'-2,"1"-1,-1 1,1-1,-1 1,0-1,0 1,0 0,-1-1,1 1,0 0,-1 0,0 0,1 0,-1 0,0 0,0 0,0 1,0-1,0 1,0-1,-4-1,-62-27,37 17,10 3,0 0,0 2,-1 0,0 2,0 0,-1 2,0 0,1 1,-25 1,-459 3,482 1,0 1,1 0,-1 2,-29 10,-50 9,79-20,-45 16,-13 3,-94 27,154-45,-1 1,1 1,1 2,-1 0,1 0,1 2,-36 25,39-26,0 0,-1-1,-34 11,31-13,0 2,-33 18,40-17,1 1,0 0,1 0,-20 25,23-24,-1-1,0-1,-1 1,0-2,-1 1,-21 12,-2-1,1 2,1 1,1 2,2 1,0 1,2 2,-34 45,46-52,0 1,-12 26,-1 3,20-36,2 1,0 0,1 0,1 0,1 1,0 0,-1 33,-9 36,11-71,0-1,0 1,2 0,0 0,1 0,0 0,5 25,-2-32,-1 0,1 0,1 0,0-1,0 1,1-1,1 0,-1 0,1 0,1-1,-1 0,1-1,10 9,200 151,-198-156,0 0,1-1,40 14,6 2,-39-15,1-2,0-1,0-1,38 4,-32-6,0 1,50 17,64 36,-109-48,1-1,1-3,76 5,127-13,-98-2,-104 0,-1-1,0-3,72-20,37-6,-96 22,78-27,-50 13,-61 19,6-2,50-7,-47 9,1-1,36-13,21-7,226-52,-268 68,-33 9,-1 0,0-1,0-1,0 0,-1-1,1 0,-1 0,0-1,10-8,-11 7,0 1,1 1,0 0,0 0,0 1,13-3,27-11,-38 11,1-1,-2-1,1 0,-1-1,17-17,4-4,-19 17,-1-1,0 0,-1-1,-1-1,0 0,16-36,26-41,-36 69,3 0,-2-2,-1 0,-2 0,21-48,-32 61,-1-1,0 1,-1 0,0-1,-1 1,-1-1,-3-29,2 36,0-1,-1 0,0 1,-1-1,0 1,0-1,-1 1,0 0,-1 1,1-1,-1 1,-1 0,0 0,-8-8,-25-20,-3 1,0 3,-77-43,75 49,32 17,0 1,-1 0,0 1,0 0,-1 1,0 0,1 1,-2 1,-23-3,-25 5,36 1,1-1,-1 0,-42-10,22 4,-1 2,1 2,-1 2,-77 8,-5 15,110-20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5T09:12:03.391"/>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404 256,'-56'-2,"39"0,-1 1,1 1,0 0,0 1,0 1,-21 5,34-5,1-1,-1 1,1-1,0 1,-1 0,1 1,0-1,0 0,1 1,-1 0,0 0,1 0,0 0,-4 6,-19 53,1-3,10-32,1 0,1 1,1 0,1 1,2 0,1 1,-4 33,1-3,5-33,1 1,-1 33,12 127,-4-164,1 0,1-1,1 0,1 0,18 40,-15-39,-1-1,8 36,-14-44,0 0,2 0,0-1,1 1,0-1,1 0,0-1,1 0,16 19,77 56,9-4,-100-77,1-1,0-1,0 1,0-2,0 0,1 0,0-1,0-1,0 0,12 1,-6-1,0 1,0 1,29 11,-22-5,0 0,1-1,0-2,1-1,0-1,0-1,0-1,29-1,-7-3,15-1,-1 2,110 16,-120-9,0-3,93-4,-69-1,-68 0,0 0,0 0,0-1,0 0,0 0,0-1,-1 0,1-1,-1 0,15-10,28-12,-37 21,0 1,0 1,1 1,-1 0,29 0,19-3,175-10,-4 0,-150 3,89-12,117-25,-241 38,8 1,-28 5,-1 0,46-16,-36 9,1 2,0 1,1 2,77-3,-87 7,-11 1,-1-2,0 0,0-1,-1 0,23-12,-18 8,0 1,30-7,200-47,-73 16,-109 26,100-42,-120 42,-21 11,1 1,0 2,47-5,-26 4,9 1,-41 5,0-1,0 0,-1-1,23-8,88-22,-15 5,123-33,-187 52,-1-3,-1-3,0-1,65-32,-93 39,1 1,0 0,23-4,-24 7,1-1,-1-1,31-16,-21 7,-18 11,0-1,0 0,0-1,-1 0,0 0,-1-1,0-1,12-12,-1-6,-15 23,-2-1,1 0,0 1,-1-1,0 0,0-1,0 1,-1 0,0-1,0 1,0-1,-1 0,0 0,1-10,-2 1,-1 0,-1 0,0 1,-1-1,-1 0,0 1,-1 0,-1 0,0 0,0 0,-2 1,0 1,0-1,-13-14,-8-7,-1 0,-2 2,-54-42,53 51,-2 1,-1 2,0 1,-2 2,0 2,0 1,-70-15,49 14,13 2,-60-7,-28-2,76 11,0 3,-67-1,-29 7,-251 10,123 42,61-8,142-30,-124 36,158-39,1-1,-1-3,0-1,0-3,-65-5,-4 1,63 5,-66 11,87-9,-86 5,88-9,-1 2,0 0,1 2,0 2,-47 14,42-9,-59 12,71-20,1 2,-1 0,1 1,-1 1,2 1,-1 1,-29 18,31-16,0 0,0-2,-1 0,0-1,-27 8,-101 20,145-36,-56 8,0-2,-1-3,-87-6,21-1,12 7,-126-6,230 1,0 0,0 0,0-1,1 0,-1-1,-12-7,-31-11,37 17,0-1,1-1,0 0,0-1,1 0,0-1,-22-20,18 15,0 1,0 1,-25-14,2 5,32 16,-1 0,-1 0,1 0,-1 1,0 1,0 0,0 0,0 1,-13-2,-27 3,28 2</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5T09:12:03.391"/>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404 256,'-56'-2,"39"0,-1 1,1 1,0 0,0 1,0 1,-21 5,34-5,1-1,-1 1,1-1,0 1,-1 0,1 1,0-1,0 0,1 1,-1 0,0 0,1 0,0 0,-4 6,-19 53,1-3,10-32,1 0,1 1,1 0,1 1,2 0,1 1,-4 33,1-3,5-33,1 1,-1 33,12 127,-4-164,1 0,1-1,1 0,1 0,18 40,-15-39,-1-1,8 36,-14-44,0 0,2 0,0-1,1 1,0-1,1 0,0-1,1 0,16 19,77 56,9-4,-100-77,1-1,0-1,0 1,0-2,0 0,1 0,0-1,0-1,0 0,12 1,-6-1,0 1,0 1,29 11,-22-5,0 0,1-1,0-2,1-1,0-1,0-1,0-1,29-1,-7-3,15-1,-1 2,110 16,-120-9,0-3,93-4,-69-1,-68 0,0 0,0 0,0-1,0 0,0 0,0-1,-1 0,1-1,-1 0,15-10,28-12,-37 21,0 1,0 1,1 1,-1 0,29 0,19-3,175-10,-4 0,-150 3,89-12,117-25,-241 38,8 1,-28 5,-1 0,46-16,-36 9,1 2,0 1,1 2,77-3,-87 7,-11 1,-1-2,0 0,0-1,-1 0,23-12,-18 8,0 1,30-7,200-47,-73 16,-109 26,100-42,-120 42,-21 11,1 1,0 2,47-5,-26 4,9 1,-41 5,0-1,0 0,-1-1,23-8,88-22,-15 5,123-33,-187 52,-1-3,-1-3,0-1,65-32,-93 39,1 1,0 0,23-4,-24 7,1-1,-1-1,31-16,-21 7,-18 11,0-1,0 0,0-1,-1 0,0 0,-1-1,0-1,12-12,-1-6,-15 23,-2-1,1 0,0 1,-1-1,0 0,0-1,0 1,-1 0,0-1,0 1,0-1,-1 0,0 0,1-10,-2 1,-1 0,-1 0,0 1,-1-1,-1 0,0 1,-1 0,-1 0,0 0,0 0,-2 1,0 1,0-1,-13-14,-8-7,-1 0,-2 2,-54-42,53 51,-2 1,-1 2,0 1,-2 2,0 2,0 1,-70-15,49 14,13 2,-60-7,-28-2,76 11,0 3,-67-1,-29 7,-251 10,123 42,61-8,142-30,-124 36,158-39,1-1,-1-3,0-1,0-3,-65-5,-4 1,63 5,-66 11,87-9,-86 5,88-9,-1 2,0 0,1 2,0 2,-47 14,42-9,-59 12,71-20,1 2,-1 0,1 1,-1 1,2 1,-1 1,-29 18,31-16,0 0,0-2,-1 0,0-1,-27 8,-101 20,145-36,-56 8,0-2,-1-3,-87-6,21-1,12 7,-126-6,230 1,0 0,0 0,0-1,1 0,-1-1,-12-7,-31-11,37 17,0-1,1-1,0 0,0-1,1 0,0-1,-22-20,18 15,0 1,0 1,-25-14,2 5,32 16,-1 0,-1 0,1 0,-1 1,0 1,0 0,0 0,0 1,-13-2,-27 3,28 2</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8T14:58:53.228"/>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404 256,'-56'-2,"39"0,-1 1,1 1,0 0,0 1,0 1,-21 5,34-5,1-1,-1 1,1-1,0 1,-1 0,1 1,0-1,0 0,1 1,-1 0,0 0,1 0,0 0,-4 6,-19 53,1-3,10-32,1 0,1 1,1 0,1 1,2 0,1 1,-4 33,1-3,5-33,1 1,-1 33,12 127,-4-164,1 0,1-1,1 0,1 0,18 40,-15-39,-1-1,8 36,-14-44,0 0,2 0,0-1,1 1,0-1,1 0,0-1,1 0,16 19,77 56,9-4,-100-77,1-1,0-1,0 1,0-2,0 0,1 0,0-1,0-1,0 0,12 1,-6-1,0 1,0 1,29 11,-22-5,0 0,1-1,0-2,1-1,0-1,0-1,0-1,29-1,-7-3,15-1,-1 2,110 16,-120-9,0-3,93-4,-69-1,-68 0,0 0,0 0,0-1,0 0,0 0,0-1,-1 0,1-1,-1 0,15-10,28-12,-37 21,0 1,0 1,1 1,-1 0,29 0,19-3,175-10,-4 0,-150 3,89-12,117-25,-241 38,8 1,-28 5,-1 0,46-16,-36 9,1 2,0 1,1 2,77-3,-87 7,-11 1,-1-2,0 0,0-1,-1 0,23-12,-18 8,0 1,30-7,200-47,-73 16,-109 26,100-42,-120 42,-21 11,1 1,0 2,47-5,-26 4,9 1,-41 5,0-1,0 0,-1-1,23-8,88-22,-15 5,123-33,-187 52,-1-3,-1-3,0-1,65-32,-93 39,1 1,0 0,23-4,-24 7,1-1,-1-1,31-16,-21 7,-18 11,0-1,0 0,0-1,-1 0,0 0,-1-1,0-1,12-12,-1-6,-15 23,-2-1,1 0,0 1,-1-1,0 0,0-1,0 1,-1 0,0-1,0 1,0-1,-1 0,0 0,1-10,-2 1,-1 0,-1 0,0 1,-1-1,-1 0,0 1,-1 0,-1 0,0 0,0 0,-2 1,0 1,0-1,-13-14,-8-7,-1 0,-2 2,-54-42,53 51,-2 1,-1 2,0 1,-2 2,0 2,0 1,-70-15,49 14,13 2,-60-7,-28-2,76 11,0 3,-67-1,-29 7,-251 10,123 42,61-8,142-30,-124 36,158-39,1-1,-1-3,0-1,0-3,-65-5,-4 1,63 5,-66 11,87-9,-86 5,88-9,-1 2,0 0,1 2,0 2,-47 14,42-9,-59 12,71-20,1 2,-1 0,1 1,-1 1,2 1,-1 1,-29 18,31-16,0 0,0-2,-1 0,0-1,-27 8,-101 20,145-36,-56 8,0-2,-1-3,-87-6,21-1,12 7,-126-6,230 1,0 0,0 0,0-1,1 0,-1-1,-12-7,-31-11,37 17,0-1,1-1,0 0,0-1,1 0,0-1,-22-20,18 15,0 1,0 1,-25-14,2 5,32 16,-1 0,-1 0,1 0,-1 1,0 1,0 0,0 0,0 1,-13-2,-27 3,28 2</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8T14:59:03.941"/>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404 256,'-56'-2,"39"0,-1 1,1 1,0 0,0 1,0 1,-21 5,34-5,1-1,-1 1,1-1,0 1,-1 0,1 1,0-1,0 0,1 1,-1 0,0 0,1 0,0 0,-4 6,-19 53,1-3,10-32,1 0,1 1,1 0,1 1,2 0,1 1,-4 33,1-3,5-33,1 1,-1 33,12 127,-4-164,1 0,1-1,1 0,1 0,18 40,-15-39,-1-1,8 36,-14-44,0 0,2 0,0-1,1 1,0-1,1 0,0-1,1 0,16 19,77 56,9-4,-100-77,1-1,0-1,0 1,0-2,0 0,1 0,0-1,0-1,0 0,12 1,-6-1,0 1,0 1,29 11,-22-5,0 0,1-1,0-2,1-1,0-1,0-1,0-1,29-1,-7-3,15-1,-1 2,110 16,-120-9,0-3,93-4,-69-1,-68 0,0 0,0 0,0-1,0 0,0 0,0-1,-1 0,1-1,-1 0,15-10,28-12,-37 21,0 1,0 1,1 1,-1 0,29 0,19-3,175-10,-4 0,-150 3,89-12,117-25,-241 38,8 1,-28 5,-1 0,46-16,-36 9,1 2,0 1,1 2,77-3,-87 7,-11 1,-1-2,0 0,0-1,-1 0,23-12,-18 8,0 1,30-7,200-47,-73 16,-109 26,100-42,-120 42,-21 11,1 1,0 2,47-5,-26 4,9 1,-41 5,0-1,0 0,-1-1,23-8,88-22,-15 5,123-33,-187 52,-1-3,-1-3,0-1,65-32,-93 39,1 1,0 0,23-4,-24 7,1-1,-1-1,31-16,-21 7,-18 11,0-1,0 0,0-1,-1 0,0 0,-1-1,0-1,12-12,-1-6,-15 23,-2-1,1 0,0 1,-1-1,0 0,0-1,0 1,-1 0,0-1,0 1,0-1,-1 0,0 0,1-10,-2 1,-1 0,-1 0,0 1,-1-1,-1 0,0 1,-1 0,-1 0,0 0,0 0,-2 1,0 1,0-1,-13-14,-8-7,-1 0,-2 2,-54-42,53 51,-2 1,-1 2,0 1,-2 2,0 2,0 1,-70-15,49 14,13 2,-60-7,-28-2,76 11,0 3,-67-1,-29 7,-251 10,123 42,61-8,142-30,-124 36,158-39,1-1,-1-3,0-1,0-3,-65-5,-4 1,63 5,-66 11,87-9,-86 5,88-9,-1 2,0 0,1 2,0 2,-47 14,42-9,-59 12,71-20,1 2,-1 0,1 1,-1 1,2 1,-1 1,-29 18,31-16,0 0,0-2,-1 0,0-1,-27 8,-101 20,145-36,-56 8,0-2,-1-3,-87-6,21-1,12 7,-126-6,230 1,0 0,0 0,0-1,1 0,-1-1,-12-7,-31-11,37 17,0-1,1-1,0 0,0-1,1 0,0-1,-22-20,18 15,0 1,0 1,-25-14,2 5,32 16,-1 0,-1 0,1 0,-1 1,0 1,0 0,0 0,0 1,-13-2,-27 3,28 2</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8T14:59:09.773"/>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404 256,'-56'-2,"39"0,-1 1,1 1,0 0,0 1,0 1,-21 5,34-5,1-1,-1 1,1-1,0 1,-1 0,1 1,0-1,0 0,1 1,-1 0,0 0,1 0,0 0,-4 6,-19 53,1-3,10-32,1 0,1 1,1 0,1 1,2 0,1 1,-4 33,1-3,5-33,1 1,-1 33,12 127,-4-164,1 0,1-1,1 0,1 0,18 40,-15-39,-1-1,8 36,-14-44,0 0,2 0,0-1,1 1,0-1,1 0,0-1,1 0,16 19,77 56,9-4,-100-77,1-1,0-1,0 1,0-2,0 0,1 0,0-1,0-1,0 0,12 1,-6-1,0 1,0 1,29 11,-22-5,0 0,1-1,0-2,1-1,0-1,0-1,0-1,29-1,-7-3,15-1,-1 2,110 16,-120-9,0-3,93-4,-69-1,-68 0,0 0,0 0,0-1,0 0,0 0,0-1,-1 0,1-1,-1 0,15-10,28-12,-37 21,0 1,0 1,1 1,-1 0,29 0,19-3,175-10,-4 0,-150 3,89-12,117-25,-241 38,8 1,-28 5,-1 0,46-16,-36 9,1 2,0 1,1 2,77-3,-87 7,-11 1,-1-2,0 0,0-1,-1 0,23-12,-18 8,0 1,30-7,200-47,-73 16,-109 26,100-42,-120 42,-21 11,1 1,0 2,47-5,-26 4,9 1,-41 5,0-1,0 0,-1-1,23-8,88-22,-15 5,123-33,-187 52,-1-3,-1-3,0-1,65-32,-93 39,1 1,0 0,23-4,-24 7,1-1,-1-1,31-16,-21 7,-18 11,0-1,0 0,0-1,-1 0,0 0,-1-1,0-1,12-12,-1-6,-15 23,-2-1,1 0,0 1,-1-1,0 0,0-1,0 1,-1 0,0-1,0 1,0-1,-1 0,0 0,1-10,-2 1,-1 0,-1 0,0 1,-1-1,-1 0,0 1,-1 0,-1 0,0 0,0 0,-2 1,0 1,0-1,-13-14,-8-7,-1 0,-2 2,-54-42,53 51,-2 1,-1 2,0 1,-2 2,0 2,0 1,-70-15,49 14,13 2,-60-7,-28-2,76 11,0 3,-67-1,-29 7,-251 10,123 42,61-8,142-30,-124 36,158-39,1-1,-1-3,0-1,0-3,-65-5,-4 1,63 5,-66 11,87-9,-86 5,88-9,-1 2,0 0,1 2,0 2,-47 14,42-9,-59 12,71-20,1 2,-1 0,1 1,-1 1,2 1,-1 1,-29 18,31-16,0 0,0-2,-1 0,0-1,-27 8,-101 20,145-36,-56 8,0-2,-1-3,-87-6,21-1,12 7,-126-6,230 1,0 0,0 0,0-1,1 0,-1-1,-12-7,-31-11,37 17,0-1,1-1,0 0,0-1,1 0,0-1,-22-20,18 15,0 1,0 1,-25-14,2 5,32 16,-1 0,-1 0,1 0,-1 1,0 1,0 0,0 0,0 1,-13-2,-27 3,28 2</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8T14:59:29.384"/>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404 256,'-56'-2,"39"0,-1 1,1 1,0 0,0 1,0 1,-21 5,34-5,1-1,-1 1,1-1,0 1,-1 0,1 1,0-1,0 0,1 1,-1 0,0 0,1 0,0 0,-4 6,-19 53,1-3,10-32,1 0,1 1,1 0,1 1,2 0,1 1,-4 33,1-3,5-33,1 1,-1 33,12 127,-4-164,1 0,1-1,1 0,1 0,18 40,-15-39,-1-1,8 36,-14-44,0 0,2 0,0-1,1 1,0-1,1 0,0-1,1 0,16 19,77 56,9-4,-100-77,1-1,0-1,0 1,0-2,0 0,1 0,0-1,0-1,0 0,12 1,-6-1,0 1,0 1,29 11,-22-5,0 0,1-1,0-2,1-1,0-1,0-1,0-1,29-1,-7-3,15-1,-1 2,110 16,-120-9,0-3,93-4,-69-1,-68 0,0 0,0 0,0-1,0 0,0 0,0-1,-1 0,1-1,-1 0,15-10,28-12,-37 21,0 1,0 1,1 1,-1 0,29 0,19-3,175-10,-4 0,-150 3,89-12,117-25,-241 38,8 1,-28 5,-1 0,46-16,-36 9,1 2,0 1,1 2,77-3,-87 7,-11 1,-1-2,0 0,0-1,-1 0,23-12,-18 8,0 1,30-7,200-47,-73 16,-109 26,100-42,-120 42,-21 11,1 1,0 2,47-5,-26 4,9 1,-41 5,0-1,0 0,-1-1,23-8,88-22,-15 5,123-33,-187 52,-1-3,-1-3,0-1,65-32,-93 39,1 1,0 0,23-4,-24 7,1-1,-1-1,31-16,-21 7,-18 11,0-1,0 0,0-1,-1 0,0 0,-1-1,0-1,12-12,-1-6,-15 23,-2-1,1 0,0 1,-1-1,0 0,0-1,0 1,-1 0,0-1,0 1,0-1,-1 0,0 0,1-10,-2 1,-1 0,-1 0,0 1,-1-1,-1 0,0 1,-1 0,-1 0,0 0,0 0,-2 1,0 1,0-1,-13-14,-8-7,-1 0,-2 2,-54-42,53 51,-2 1,-1 2,0 1,-2 2,0 2,0 1,-70-15,49 14,13 2,-60-7,-28-2,76 11,0 3,-67-1,-29 7,-251 10,123 42,61-8,142-30,-124 36,158-39,1-1,-1-3,0-1,0-3,-65-5,-4 1,63 5,-66 11,87-9,-86 5,88-9,-1 2,0 0,1 2,0 2,-47 14,42-9,-59 12,71-20,1 2,-1 0,1 1,-1 1,2 1,-1 1,-29 18,31-16,0 0,0-2,-1 0,0-1,-27 8,-101 20,145-36,-56 8,0-2,-1-3,-87-6,21-1,12 7,-126-6,230 1,0 0,0 0,0-1,1 0,-1-1,-12-7,-31-11,37 17,0-1,1-1,0 0,0-1,1 0,0-1,-22-20,18 15,0 1,0 1,-25-14,2 5,32 16,-1 0,-1 0,1 0,-1 1,0 1,0 0,0 0,0 1,-13-2,-27 3,28 2</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8T14:59:39.411"/>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404 256,'-56'-2,"39"0,-1 1,1 1,0 0,0 1,0 1,-21 5,34-5,1-1,-1 1,1-1,0 1,-1 0,1 1,0-1,0 0,1 1,-1 0,0 0,1 0,0 0,-4 6,-19 53,1-3,10-32,1 0,1 1,1 0,1 1,2 0,1 1,-4 33,1-3,5-33,1 1,-1 33,12 127,-4-164,1 0,1-1,1 0,1 0,18 40,-15-39,-1-1,8 36,-14-44,0 0,2 0,0-1,1 1,0-1,1 0,0-1,1 0,16 19,77 56,9-4,-100-77,1-1,0-1,0 1,0-2,0 0,1 0,0-1,0-1,0 0,12 1,-6-1,0 1,0 1,29 11,-22-5,0 0,1-1,0-2,1-1,0-1,0-1,0-1,29-1,-7-3,15-1,-1 2,110 16,-120-9,0-3,93-4,-69-1,-68 0,0 0,0 0,0-1,0 0,0 0,0-1,-1 0,1-1,-1 0,15-10,28-12,-37 21,0 1,0 1,1 1,-1 0,29 0,19-3,175-10,-4 0,-150 3,89-12,117-25,-241 38,8 1,-28 5,-1 0,46-16,-36 9,1 2,0 1,1 2,77-3,-87 7,-11 1,-1-2,0 0,0-1,-1 0,23-12,-18 8,0 1,30-7,200-47,-73 16,-109 26,100-42,-120 42,-21 11,1 1,0 2,47-5,-26 4,9 1,-41 5,0-1,0 0,-1-1,23-8,88-22,-15 5,123-33,-187 52,-1-3,-1-3,0-1,65-32,-93 39,1 1,0 0,23-4,-24 7,1-1,-1-1,31-16,-21 7,-18 11,0-1,0 0,0-1,-1 0,0 0,-1-1,0-1,12-12,-1-6,-15 23,-2-1,1 0,0 1,-1-1,0 0,0-1,0 1,-1 0,0-1,0 1,0-1,-1 0,0 0,1-10,-2 1,-1 0,-1 0,0 1,-1-1,-1 0,0 1,-1 0,-1 0,0 0,0 0,-2 1,0 1,0-1,-13-14,-8-7,-1 0,-2 2,-54-42,53 51,-2 1,-1 2,0 1,-2 2,0 2,0 1,-70-15,49 14,13 2,-60-7,-28-2,76 11,0 3,-67-1,-29 7,-251 10,123 42,61-8,142-30,-124 36,158-39,1-1,-1-3,0-1,0-3,-65-5,-4 1,63 5,-66 11,87-9,-86 5,88-9,-1 2,0 0,1 2,0 2,-47 14,42-9,-59 12,71-20,1 2,-1 0,1 1,-1 1,2 1,-1 1,-29 18,31-16,0 0,0-2,-1 0,0-1,-27 8,-101 20,145-36,-56 8,0-2,-1-3,-87-6,21-1,12 7,-126-6,230 1,0 0,0 0,0-1,1 0,-1-1,-12-7,-31-11,37 17,0-1,1-1,0 0,0-1,1 0,0-1,-22-20,18 15,0 1,0 1,-25-14,2 5,32 16,-1 0,-1 0,1 0,-1 1,0 1,0 0,0 0,0 1,-13-2,-27 3,28 2</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5T10:01:56.877"/>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2497 227,'-7'-1,"0"-1,0 0,0 0,0-1,1 0,-1 0,1 0,-12-9,-13-5,-56-27,-38-15,108 53,1 1,-1 0,0 1,-1 1,1 1,-21 0,6 0,0-2,-62-14,59 9,0 3,-38-3,-302 10,271 11,60-6,-51 2,55-8,-9-1,-1 3,-50 8,82-6,1 0,0 1,0 0,1 1,-1 1,1 1,1 0,-1 1,-19 16,-151 109,104-71,63-47,0 0,-43 25,53-36,-1 1,1 0,1 1,-1 0,1 0,0 1,1 0,-10 14,-1 5,-21 44,27-48,0 0,-2-1,-21 28,27-38,0 0,1 0,1 0,0 1,0 0,2 0,-1 1,2 0,-4 22,6-30,-1 0,-1 0,1-1,-1 1,0 0,-6 8,5-9,1 1,0-1,0 1,0 0,1-1,0 1,-2 8,-1 31,2-1,2 0,8 73,-6-110,0 0,0 0,1-1,0 1,0-1,1 1,0-1,0 0,0 0,1 0,0-1,0 1,1-1,-1 0,1 0,6 5,9 5,1-1,0-1,27 13,11 7,-41-23,1-1,0 0,0-2,1 0,-1-1,2-1,-1-1,26 2,172-1,-158-6,-26-1,0-2,63-15,-58 10,67-6,-78 13,-6 2,1-1,0-2,0 0,-1-1,43-15,-35 10,0 0,0 2,0 2,37-3,54-10,-5 0,-77 14,64-16,-27 2,-58 15,-1 0,0-1,0-1,0-1,-1 0,0-1,0-1,15-10,62-59,-71 57,0 1,1 1,0 1,38-20,-51 31,-1 0,0-1,0 0,0 0,-1-1,0 0,-1 0,1-1,-2 0,1 0,6-15,-2 7,0 1,18-21,10 6,-34 28,-1 1,1-1,-1 0,0-1,0 1,0-1,-1 0,1 0,-1 0,0 0,0 0,4-9,11-49,-17 54,0 0,1 0,0 0,0 0,1 0,0 1,1 0,0-1,0 1,0 0,7-7,34-41,-36 42</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5T10:01:56.877"/>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2497 227,'-7'-1,"0"-1,0 0,0 0,0-1,1 0,-1 0,1 0,-12-9,-13-5,-56-27,-38-15,108 53,1 1,-1 0,0 1,-1 1,1 1,-21 0,6 0,0-2,-62-14,59 9,0 3,-38-3,-302 10,271 11,60-6,-51 2,55-8,-9-1,-1 3,-50 8,82-6,1 0,0 1,0 0,1 1,-1 1,1 1,1 0,-1 1,-19 16,-151 109,104-71,63-47,0 0,-43 25,53-36,-1 1,1 0,1 1,-1 0,1 0,0 1,1 0,-10 14,-1 5,-21 44,27-48,0 0,-2-1,-21 28,27-38,0 0,1 0,1 0,0 1,0 0,2 0,-1 1,2 0,-4 22,6-30,-1 0,-1 0,1-1,-1 1,0 0,-6 8,5-9,1 1,0-1,0 1,0 0,1-1,0 1,-2 8,-1 31,2-1,2 0,8 73,-6-110,0 0,0 0,1-1,0 1,0-1,1 1,0-1,0 0,0 0,1 0,0-1,0 1,1-1,-1 0,1 0,6 5,9 5,1-1,0-1,27 13,11 7,-41-23,1-1,0 0,0-2,1 0,-1-1,2-1,-1-1,26 2,172-1,-158-6,-26-1,0-2,63-15,-58 10,67-6,-78 13,-6 2,1-1,0-2,0 0,-1-1,43-15,-35 10,0 0,0 2,0 2,37-3,54-10,-5 0,-77 14,64-16,-27 2,-58 15,-1 0,0-1,0-1,0-1,-1 0,0-1,0-1,15-10,62-59,-71 57,0 1,1 1,0 1,38-20,-51 31,-1 0,0-1,0 0,0 0,-1-1,0 0,-1 0,1-1,-2 0,1 0,6-15,-2 7,0 1,18-21,10 6,-34 28,-1 1,1-1,-1 0,0-1,0 1,0-1,-1 0,1 0,-1 0,0 0,0 0,4-9,11-49,-17 54,0 0,1 0,0 0,0 0,1 0,0 1,1 0,0-1,0 1,0 0,7-7,34-41,-36 42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8T15:08:16.294"/>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3853 582,'0'0,"0"0,0 1,0-1,0 1,0-1,0 0,-1 1,1-1,0 1,0-1,0 0,-1 1,1-1,0 0,-1 1,1-1,0 0,-1 0,1 1,0-1,-1 0,1 0,0 1,-1-1,1 0,-1 0,1 0,0 0,-1 0,1 0,-1 0,1 0,-1 0,-19-8,-26-31,25 20,-41-23,-71-36,87 52,30 18,0 1,0 0,-19-4,21 7,0 0,1-1,0-1,0 0,0 0,-11-9,-265-175,267 177,6 3,1 1,-2 0,1 1,-1 1,-1 1,1 0,-1 1,0 1,-26-3,-66-4,64 5,-50 0,-28 5,-17 0,-203 24,316-19,-302 50,245-36,-152 54,206-58,0 2,1 1,1 1,-47 39,-10 7,-11-11,76-44,1 1,1 1,0 1,0 1,-33 29,40-32,0-1,-1 1,0-2,-1 0,0 0,0-2,-16 7,12-6,0 1,1 0,0 2,-23 16,-147 125,174-139,0 1,1 0,0 1,1 0,0 1,1 0,1 0,-8 20,-3 13,-19 75,5-16,-7-8,26-65,1 1,-13 47,15-25,3 1,3 0,2 0,2 1,9 79,-1-98,3 0,1-1,2 0,18 39,-9-20,-10-33,0 0,2-1,1 0,0-1,2-1,1 0,0-1,2-1,31 26,10 18,-48-49,1-1,0 0,1-1,0-1,22 15,-29-22,133 72,-121-68,1-2,0 0,0 0,1-2,32 4,61 9,156 45,-210-47,39 13,-63-17,1-2,0-1,0-1,68 3,93 1,17 0,-29-10,258-10,-389 1,84-22,-93 17,0 3,90-8,-122 17,0-2,-1 0,1 0,-1-1,0-1,0 0,0 0,12-8,8-6,49-35,-68 43,35-20,2 3,1 2,109-37,-140 55,11-8,-1 0,0-2,-1-2,-2 0,0-2,0-1,42-46,-52 46,-1-1,-1-1,-1-1,-1 0,-1-1,11-31,6-12,-20 48,23-44,-4 0,-2-3,33-129,-35 106,-18 69,-1 0,0 0,4-46,-9-199,-3 123,-1 107,-2 1,-1-1,-2 1,-25-68,15 47,15 46,-1 0,-1 0,0 0,-1 1,0-1,0 1,-1 1,0-1,-1 1,0 0,0 1,-1 0,0 0,-1 1,1 0,-1 1,-1 0,1 1,-1 0,0 0,0 1,-1 0,1 1,-1 1,0 0,-21-1,11 1</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5T10:01:56.877"/>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2497 227,'-7'-1,"0"-1,0 0,0 0,0-1,1 0,-1 0,1 0,-12-9,-13-5,-56-27,-38-15,108 53,1 1,-1 0,0 1,-1 1,1 1,-21 0,6 0,0-2,-62-14,59 9,0 3,-38-3,-302 10,271 11,60-6,-51 2,55-8,-9-1,-1 3,-50 8,82-6,1 0,0 1,0 0,1 1,-1 1,1 1,1 0,-1 1,-19 16,-151 109,104-71,63-47,0 0,-43 25,53-36,-1 1,1 0,1 1,-1 0,1 0,0 1,1 0,-10 14,-1 5,-21 44,27-48,0 0,-2-1,-21 28,27-38,0 0,1 0,1 0,0 1,0 0,2 0,-1 1,2 0,-4 22,6-30,-1 0,-1 0,1-1,-1 1,0 0,-6 8,5-9,1 1,0-1,0 1,0 0,1-1,0 1,-2 8,-1 31,2-1,2 0,8 73,-6-110,0 0,0 0,1-1,0 1,0-1,1 1,0-1,0 0,0 0,1 0,0-1,0 1,1-1,-1 0,1 0,6 5,9 5,1-1,0-1,27 13,11 7,-41-23,1-1,0 0,0-2,1 0,-1-1,2-1,-1-1,26 2,172-1,-158-6,-26-1,0-2,63-15,-58 10,67-6,-78 13,-6 2,1-1,0-2,0 0,-1-1,43-15,-35 10,0 0,0 2,0 2,37-3,54-10,-5 0,-77 14,64-16,-27 2,-58 15,-1 0,0-1,0-1,0-1,-1 0,0-1,0-1,15-10,62-59,-71 57,0 1,1 1,0 1,38-20,-51 31,-1 0,0-1,0 0,0 0,-1-1,0 0,-1 0,1-1,-2 0,1 0,6-15,-2 7,0 1,18-21,10 6,-34 28,-1 1,1-1,-1 0,0-1,0 1,0-1,-1 0,1 0,-1 0,0 0,0 0,4-9,11-49,-17 54,0 0,1 0,0 0,0 0,1 0,0 1,1 0,0-1,0 1,0 0,7-7,34-41,-36 42</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5T10:28:31.736"/>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2594 93,'-1468'0,"1438"1,-1 2,1 1,-53 15,10-2,44-13,0-1,0-2,-32-2,33 0,0 1,0 2,-40 6,39-3,1 2,0 1,0 1,1 1,0 2,0 1,2 0,0 2,-36 28,45-31,0 0,-33 16,39-23,0 0,0 1,0 0,1 0,0 1,0 0,1 0,0 1,0 0,0 1,1 0,-10 17,-10 20,22-38,-1 0,2 0,-1 0,1 0,1 0,-1 1,1 0,1 0,-4 18,5 218,4-112,-2-123,0 1,0-1,2 1,-1-1,1 0,1 0,0 0,0 0,1-1,0 1,0-1,9 10,-1-3,0 0,1-1,0-1,1-1,27 19,5-3,1-3,54 20,-79-35,-4-6,-1 1,1-2,0 0,0-2,0 0,0-1,0-1,29-3,-22 2,0 0,0 2,45 7,-7 1,1-2,-1-3,97-7,-37 1,-52 2,13 1,155-17,-197 11,67 1,-16 2,-73-2,0 0,0-2,-1-1,0 0,0-1,0-1,-1-1,19-14,32-14,-55 30,-1-1,26-20,12-9,-10 8,-32 22,1 0,0 0,15-7,0 1,-1-2,-1-1,0-1,40-39,30-22,-39 30,-47 41,-1 0,1 1,1 0,-1 0,1 1,0 0,1 1,-1 0,1 0,0 1,13-4,-3 3,-8 3,0-1,-1 0,1-1,13-6,-21 7,1 0,-1 0,0 0,0 0,0-1,-1 1,1-1,-1 0,0 0,0 0,0-1,0 1,2-7,3-6,0 0,-1 0,-1 0,-1-1,-1 1,0-1,-1-1,-1 1,0-22,-2 13,1 10,-1 0,-1-1,-7-31,7 43,-1-1,-1 1,1 1,-1-1,0 0,0 1,-1-1,1 1,-1 0,-1 0,1 0,-1 1,1 0,-7-5,-21-12,-1 2,-1 1,-56-22,-38-19,107 49,-1 2,-1 0,0 1,0 2,-41-5,-33-9,4-8,77 20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8T12:32:49.922"/>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2594 93,'-1468'0,"1438"1,-1 2,1 1,-53 15,10-2,44-13,0-1,0-2,-32-2,33 0,0 1,0 2,-40 6,39-3,1 2,0 1,0 1,1 1,0 2,0 1,2 0,0 2,-36 28,45-31,0 0,-33 16,39-23,0 0,0 1,0 0,1 0,0 1,0 0,1 0,0 1,0 0,0 1,1 0,-10 17,-10 20,22-38,-1 0,2 0,-1 0,1 0,1 0,-1 1,1 0,1 0,-4 18,5 218,4-112,-2-123,0 1,0-1,2 1,-1-1,1 0,1 0,0 0,0 0,1-1,0 1,0-1,9 10,-1-3,0 0,1-1,0-1,1-1,27 19,5-3,1-3,54 20,-79-35,-4-6,-1 1,1-2,0 0,0-2,0 0,0-1,0-1,29-3,-22 2,0 0,0 2,45 7,-7 1,1-2,-1-3,97-7,-37 1,-52 2,13 1,155-17,-197 11,67 1,-16 2,-73-2,0 0,0-2,-1-1,0 0,0-1,0-1,-1-1,19-14,32-14,-55 30,-1-1,26-20,12-9,-10 8,-32 22,1 0,0 0,15-7,0 1,-1-2,-1-1,0-1,40-39,30-22,-39 30,-47 41,-1 0,1 1,1 0,-1 0,1 1,0 0,1 1,-1 0,1 0,0 1,13-4,-3 3,-8 3,0-1,-1 0,1-1,13-6,-21 7,1 0,-1 0,0 0,0 0,0-1,-1 1,1-1,-1 0,0 0,0 0,0-1,0 1,2-7,3-6,0 0,-1 0,-1 0,-1-1,-1 1,0-1,-1-1,-1 1,0-22,-2 13,1 10,-1 0,-1-1,-7-31,7 43,-1-1,-1 1,1 1,-1-1,0 0,0 1,-1-1,1 1,-1 0,-1 0,1 0,-1 1,1 0,-7-5,-21-12,-1 2,-1 1,-56-22,-38-19,107 49,-1 2,-1 0,0 1,0 2,-41-5,-33-9,4-8,77 20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5T08:40:46.229"/>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3853 582,'0'0,"0"0,0 1,0-1,0 1,0-1,0 0,-1 1,1-1,0 1,0-1,0 0,-1 1,1-1,0 0,-1 1,1-1,0 0,-1 0,1 1,0-1,-1 0,1 0,0 1,-1-1,1 0,-1 0,1 0,0 0,-1 0,1 0,-1 0,1 0,-1 0,-19-8,-26-31,25 20,-41-23,-71-36,87 52,30 18,0 1,0 0,-19-4,21 7,0 0,1-1,0-1,0 0,0 0,-11-9,-265-175,267 177,6 3,1 1,-2 0,1 1,-1 1,-1 1,1 0,-1 1,0 1,-26-3,-66-4,64 5,-50 0,-28 5,-17 0,-203 24,316-19,-302 50,245-36,-152 54,206-58,0 2,1 1,1 1,-47 39,-10 7,-11-11,76-44,1 1,1 1,0 1,0 1,-33 29,40-32,0-1,-1 1,0-2,-1 0,0 0,0-2,-16 7,12-6,0 1,1 0,0 2,-23 16,-147 125,174-139,0 1,1 0,0 1,1 0,0 1,1 0,1 0,-8 20,-3 13,-19 75,5-16,-7-8,26-65,1 1,-13 47,15-25,3 1,3 0,2 0,2 1,9 79,-1-98,3 0,1-1,2 0,18 39,-9-20,-10-33,0 0,2-1,1 0,0-1,2-1,1 0,0-1,2-1,31 26,10 18,-48-49,1-1,0 0,1-1,0-1,22 15,-29-22,133 72,-121-68,1-2,0 0,0 0,1-2,32 4,61 9,156 45,-210-47,39 13,-63-17,1-2,0-1,0-1,68 3,93 1,17 0,-29-10,258-10,-389 1,84-22,-93 17,0 3,90-8,-122 17,0-2,-1 0,1 0,-1-1,0-1,0 0,0 0,12-8,8-6,49-35,-68 43,35-20,2 3,1 2,109-37,-140 55,11-8,-1 0,0-2,-1-2,-2 0,0-2,0-1,42-46,-52 46,-1-1,-1-1,-1-1,-1 0,-1-1,11-31,6-12,-20 48,23-44,-4 0,-2-3,33-129,-35 106,-18 69,-1 0,0 0,4-46,-9-199,-3 123,-1 107,-2 1,-1-1,-2 1,-25-68,15 47,15 46,-1 0,-1 0,0 0,-1 1,0-1,0 1,-1 1,0-1,-1 1,0 0,0 1,-1 0,0 0,-1 1,1 0,-1 1,-1 0,1 1,-1 0,0 0,0 1,-1 0,1 1,-1 1,0 0,-21-1,11 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5T08:43:55.282"/>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510 133,'-8'0,"0"0,0 1,0 0,0 0,0 0,0 1,0 0,-9 4,12-3,0 0,1 0,-1 0,1 1,-1-1,1 1,0 0,1 0,-1 1,1-1,-1 1,-3 9,-10 15,-70 119,68-121,2 0,2 1,0 1,2 1,0 0,3 0,-10 43,17-60,0 2,0-1,-1 0,0 0,-1 0,-1 0,0-1,-9 14,4-7,2 0,0 1,1 0,1 0,1 1,1 0,-5 44,-7 26,11-53,2 0,1-1,2 1,7 73,-4-99,1 0,0 0,1 0,9 21,-8-22,0 0,-1 1,0-1,-1 1,1 16,3 21,1 1,18 55,10 63,-32-147,2 0,0 0,14 31,-12-34,-1 1,0 0,-2 0,5 34,-8-25,-1-18,-1-1,1 1,0-1,1 0,1 1,0-1,0 0,0 0,9 14,-3-5,-1 1,-1-1,0 1,6 38,-7-29,15 42,-5-25,-9-25,1 0,17 32,4 9,-24-50,1 1,0-1,0 0,1 0,1-1,0 0,15 16,8 5,34 47,-2-2,-45-60,0 0,41 27,16 16,-68-54,1 0,-1-1,1 0,0 0,0-1,0 0,1 0,0-1,14 4,8 0,47 3,-10-1,-26-3,1-2,0-2,78-6,-51-8,-50 8,0 0,28-1,6 3,0-3,-1-2,0-2,82-26,-52 14,-53 15,47-17,-45 13,1 1,0 2,0 2,0 0,46 1,-11 0,-44 0,0 0,0-2,44-17,-28 8,226-83,-186 76,-65 19,-1 0,0-1,0 0,0-2,-1 1,0-1,0-1,0 0,-1-1,12-10,-16 12,0 0,0 1,1 0,15-7,-15 8,1-1,-1 0,0 0,11-10,10-9,62-36,-5 4,-75 45,0 1,0-2,-1 1,0-2,12-18,42-75,-47 74,59-101,-69 117,-1 1,0-1,-1-1,-1 1,-1-1,0 0,2-30,-3 25,1 1,0-1,2 1,9-25,20-44,-22 54,2 0,22-41,-31 66,-1-1,0 1,-1-1,0 0,-1 0,0 0,-1-1,0-17,-3-107,-2 62,2 62,0 1,0 0,-2-1,1 1,-2 0,1 0,-2 0,1 1,-2-1,0 1,-10-15,-9-8,-1 2,-34-33,-14-17,37 42,-2 2,-1 2,-2 2,-1 2,-49-28,21 18,48 29,-1-1,2 0,0-2,-39-37,38 33,0 0,-1 1,-50-29,14 10,-13-8,-144-67,196 105,-1 1,0 1,0 0,0 2,-1 1,-25-1,23 3,0-1,1-2,-1-1,-41-13,-103-35,129 37,11 5,1-1,-37-22,53 28,-1 1,0 0,0 1,0 1,0 0,0 0,-1 2,1-1,-1 2,0 0,-18 2,10-1,0-1,0-1,-27-4,-26-10,-78-19,123 27,0 1,-42-2,46 6,0-1,1-2,-1 0,-30-11,31 10,0 0,-1 2,0 1,0 1,0 1,0 1,-28 4,-23-1,36-4,28 0,0 0,-1 1,1 0,-1 1,1 0,0 2,0-1,0 2,-22 7,19-1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5T08:52:19.907"/>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0 255,'710'0,"-662"-2,52-9,46-2,-107 10,0-1,62-14,-61 9,0 2,55-3,39-2,6 0,44-4,-86 5,53-12,-125 18,43-13,-45 10,0 2,32-4,102-16,-103 15,1 3,76-2,25 8,195 6,-299 3,1 2,-2 3,70 23,-47-12,346 83,-261-81,-129-19,-17-3,0 0,0 0,-1 2,26 10,-27-9,1-1,0-1,0 0,1-1,-1 0,1-1,18 1,104-6,-58 0,-50 3,-1 0,0 2,0 1,30 8,-16-4,0-2,0-2,1-1,59-6,0 1,99 3,-178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5T08:52:22.509"/>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4857 3,'-157'-3,"-166"6,284 3,1 1,1 1,-58 22,64-19,-1-1,0-1,0-2,-1-1,-51 2,44-9,0 2,-1 2,1 1,0 2,1 2,-74 24,-2 2,51-16,-114 22,25-6,112-23,11-6,-1-1,0-1,1-2,-44-3,42 0,0 1,0 2,-59 10,53-5,-69 4,66-8,-53 10,37-4,0-3,0-3,-74-5,13 0,69 3,15-2,1 2,0 1,0 2,0 1,0 1,-61 19,80-19,-1-1,0 0,-1-1,1 0,0-2,-1 0,-17-1,-111-16,100 10,-66-3,13 11,-107-4,186-1,1 0,-1-2,1 0,-1-1,-17-9,20 7,-1 2,0 0,0 1,0 1,-1 0,-17-1,-71-6,95 9,0-1,0 1,0-2,0 1,1-2,-1 1,1-1,-9-7,7 6,0 0,0 1,-1 0,1 0,-1 1,0 1,0 0,-1 1,-13-2,8 2,1-1,-1-1,-22-9,-118-38,155 50,-14-3</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8T14:56:25.117"/>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510 133,'-8'0,"0"0,0 1,0 0,0 0,0 0,0 1,0 0,-9 4,12-3,0 0,1 0,-1 0,1 1,-1-1,1 1,0 0,1 0,-1 1,1-1,-1 1,-3 9,-10 15,-70 119,68-121,2 0,2 1,0 1,2 1,0 0,3 0,-10 43,17-60,0 2,0-1,-1 0,0 0,-1 0,-1 0,0-1,-9 14,4-7,2 0,0 1,1 0,1 0,1 1,1 0,-5 44,-7 26,11-53,2 0,1-1,2 1,7 73,-4-99,1 0,0 0,1 0,9 21,-8-22,0 0,-1 1,0-1,-1 1,1 16,3 21,1 1,18 55,10 63,-32-147,2 0,0 0,14 31,-12-34,-1 1,0 0,-2 0,5 34,-8-25,-1-18,-1-1,1 1,0-1,1 0,1 1,0-1,0 0,0 0,9 14,-3-5,-1 1,-1-1,0 1,6 38,-7-29,15 42,-5-25,-9-25,1 0,17 32,4 9,-24-50,1 1,0-1,0 0,1 0,1-1,0 0,15 16,8 5,34 47,-2-2,-45-60,0 0,41 27,16 16,-68-54,1 0,-1-1,1 0,0 0,0-1,0 0,1 0,0-1,14 4,8 0,47 3,-10-1,-26-3,1-2,0-2,78-6,-51-8,-50 8,0 0,28-1,6 3,0-3,-1-2,0-2,82-26,-52 14,-53 15,47-17,-45 13,1 1,0 2,0 2,0 0,46 1,-11 0,-44 0,0 0,0-2,44-17,-28 8,226-83,-186 76,-65 19,-1 0,0-1,0 0,0-2,-1 1,0-1,0-1,0 0,-1-1,12-10,-16 12,0 0,0 1,1 0,15-7,-15 8,1-1,-1 0,0 0,11-10,10-9,62-36,-5 4,-75 45,0 1,0-2,-1 1,0-2,12-18,42-75,-47 74,59-101,-69 117,-1 1,0-1,-1-1,-1 1,-1-1,0 0,2-30,-3 25,1 1,0-1,2 1,9-25,20-44,-22 54,2 0,22-41,-31 66,-1-1,0 1,-1-1,0 0,-1 0,0 0,-1-1,0-17,-3-107,-2 62,2 62,0 1,0 0,-2-1,1 1,-2 0,1 0,-2 0,1 1,-2-1,0 1,-10-15,-9-8,-1 2,-34-33,-14-17,37 42,-2 2,-1 2,-2 2,-1 2,-49-28,21 18,48 29,-1-1,2 0,0-2,-39-37,38 33,0 0,-1 1,-50-29,14 10,-13-8,-144-67,196 105,-1 1,0 1,0 0,0 2,-1 1,-25-1,23 3,0-1,1-2,-1-1,-41-13,-103-35,129 37,11 5,1-1,-37-22,53 28,-1 1,0 0,0 1,0 1,0 0,0 0,-1 2,1-1,-1 2,0 0,-18 2,10-1,0-1,0-1,-27-4,-26-10,-78-19,123 27,0 1,-42-2,46 6,0-1,1-2,-1 0,-30-11,31 10,0 0,-1 2,0 1,0 1,0 1,0 1,-28 4,-23-1,36-4,28 0,0 0,-1 1,1 0,-1 1,1 0,0 2,0-1,0 2,-22 7,19-1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8T14:56:40.901"/>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510 133,'-8'0,"0"0,0 1,0 0,0 0,0 0,0 1,0 0,-9 4,12-3,0 0,1 0,-1 0,1 1,-1-1,1 1,0 0,1 0,-1 1,1-1,-1 1,-3 9,-10 15,-70 119,68-121,2 0,2 1,0 1,2 1,0 0,3 0,-10 43,17-60,0 2,0-1,-1 0,0 0,-1 0,-1 0,0-1,-9 14,4-7,2 0,0 1,1 0,1 0,1 1,1 0,-5 44,-7 26,11-53,2 0,1-1,2 1,7 73,-4-99,1 0,0 0,1 0,9 21,-8-22,0 0,-1 1,0-1,-1 1,1 16,3 21,1 1,18 55,10 63,-32-147,2 0,0 0,14 31,-12-34,-1 1,0 0,-2 0,5 34,-8-25,-1-18,-1-1,1 1,0-1,1 0,1 1,0-1,0 0,0 0,9 14,-3-5,-1 1,-1-1,0 1,6 38,-7-29,15 42,-5-25,-9-25,1 0,17 32,4 9,-24-50,1 1,0-1,0 0,1 0,1-1,0 0,15 16,8 5,34 47,-2-2,-45-60,0 0,41 27,16 16,-68-54,1 0,-1-1,1 0,0 0,0-1,0 0,1 0,0-1,14 4,8 0,47 3,-10-1,-26-3,1-2,0-2,78-6,-51-8,-50 8,0 0,28-1,6 3,0-3,-1-2,0-2,82-26,-52 14,-53 15,47-17,-45 13,1 1,0 2,0 2,0 0,46 1,-11 0,-44 0,0 0,0-2,44-17,-28 8,226-83,-186 76,-65 19,-1 0,0-1,0 0,0-2,-1 1,0-1,0-1,0 0,-1-1,12-10,-16 12,0 0,0 1,1 0,15-7,-15 8,1-1,-1 0,0 0,11-10,10-9,62-36,-5 4,-75 45,0 1,0-2,-1 1,0-2,12-18,42-75,-47 74,59-101,-69 117,-1 1,0-1,-1-1,-1 1,-1-1,0 0,2-30,-3 25,1 1,0-1,2 1,9-25,20-44,-22 54,2 0,22-41,-31 66,-1-1,0 1,-1-1,0 0,-1 0,0 0,-1-1,0-17,-3-107,-2 62,2 62,0 1,0 0,-2-1,1 1,-2 0,1 0,-2 0,1 1,-2-1,0 1,-10-15,-9-8,-1 2,-34-33,-14-17,37 42,-2 2,-1 2,-2 2,-1 2,-49-28,21 18,48 29,-1-1,2 0,0-2,-39-37,38 33,0 0,-1 1,-50-29,14 10,-13-8,-144-67,196 105,-1 1,0 1,0 0,0 2,-1 1,-25-1,23 3,0-1,1-2,-1-1,-41-13,-103-35,129 37,11 5,1-1,-37-22,53 28,-1 1,0 0,0 1,0 1,0 0,0 0,-1 2,1-1,-1 2,0 0,-18 2,10-1,0-1,0-1,-27-4,-26-10,-78-19,123 27,0 1,-42-2,46 6,0-1,1-2,-1 0,-30-11,31 10,0 0,-1 2,0 1,0 1,0 1,0 1,-28 4,-23-1,36-4,28 0,0 0,-1 1,1 0,-1 1,1 0,0 2,0-1,0 2,-22 7,19-1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25T09:00:59.223"/>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2519 152,'-1'-2,"1"-1,-1 1,1-1,-1 1,0-1,0 1,0 0,-1-1,1 1,0 0,-1 0,0 0,1 0,-1 0,0 0,0 0,0 1,0-1,0 1,0-1,-4-1,-62-27,37 17,10 3,0 0,0 2,-1 0,0 2,0 0,-1 2,0 0,1 1,-25 1,-459 3,482 1,0 1,1 0,-1 2,-29 10,-50 9,79-20,-45 16,-13 3,-94 27,154-45,-1 1,1 1,1 2,-1 0,1 0,1 2,-36 25,39-26,0 0,-1-1,-34 11,31-13,0 2,-33 18,40-17,1 1,0 0,1 0,-20 25,23-24,-1-1,0-1,-1 1,0-2,-1 1,-21 12,-2-1,1 2,1 1,1 2,2 1,0 1,2 2,-34 45,46-52,0 1,-12 26,-1 3,20-36,2 1,0 0,1 0,1 0,1 1,0 0,-1 33,-9 36,11-71,0-1,0 1,2 0,0 0,1 0,0 0,5 25,-2-32,-1 0,1 0,1 0,0-1,0 1,1-1,1 0,-1 0,1 0,1-1,-1 0,1-1,10 9,200 151,-198-156,0 0,1-1,40 14,6 2,-39-15,1-2,0-1,0-1,38 4,-32-6,0 1,50 17,64 36,-109-48,1-1,1-3,76 5,127-13,-98-2,-104 0,-1-1,0-3,72-20,37-6,-96 22,78-27,-50 13,-61 19,6-2,50-7,-47 9,1-1,36-13,21-7,226-52,-268 68,-33 9,-1 0,0-1,0-1,0 0,-1-1,1 0,-1 0,0-1,10-8,-11 7,0 1,1 1,0 0,0 0,0 1,13-3,27-11,-38 11,1-1,-2-1,1 0,-1-1,17-17,4-4,-19 17,-1-1,0 0,-1-1,-1-1,0 0,16-36,26-41,-36 69,3 0,-2-2,-1 0,-2 0,21-48,-32 61,-1-1,0 1,-1 0,0-1,-1 1,-1-1,-3-29,2 36,0-1,-1 0,0 1,-1-1,0 1,0-1,-1 1,0 0,-1 1,1-1,-1 1,-1 0,0 0,-8-8,-25-20,-3 1,0 3,-77-43,75 49,32 17,0 1,-1 0,0 1,0 0,-1 1,0 0,1 1,-2 1,-23-3,-25 5,36 1,1-1,-1 0,-42-10,22 4,-1 2,1 2,-1 2,-77 8,-5 15,110-20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19ECCA-1D71-E8F4-D2F7-FFDEFAB93871}"/>
              </a:ext>
            </a:extLst>
          </p:cNvPr>
          <p:cNvSpPr>
            <a:spLocks noGrp="1"/>
          </p:cNvSpPr>
          <p:nvPr>
            <p:ph type="ctrTitle"/>
          </p:nvPr>
        </p:nvSpPr>
        <p:spPr>
          <a:xfrm>
            <a:off x="1524000" y="1122363"/>
            <a:ext cx="9144000" cy="2387600"/>
          </a:xfrm>
        </p:spPr>
        <p:txBody>
          <a:bodyPr anchor="b"/>
          <a:lstStyle>
            <a:lvl1pPr algn="ctr">
              <a:defRPr sz="6000"/>
            </a:lvl1pPr>
          </a:lstStyle>
          <a:p>
            <a:r>
              <a:rPr lang="pt-PT"/>
              <a:t>Clique para editar o estilo de título do Modelo Global</a:t>
            </a:r>
          </a:p>
        </p:txBody>
      </p:sp>
      <p:sp>
        <p:nvSpPr>
          <p:cNvPr id="3" name="Subtítulo 2">
            <a:extLst>
              <a:ext uri="{FF2B5EF4-FFF2-40B4-BE49-F238E27FC236}">
                <a16:creationId xmlns:a16="http://schemas.microsoft.com/office/drawing/2014/main" id="{5141F285-3BB2-5A2B-91D8-651D49AD60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PT"/>
              <a:t>Clique para editar o estilo de subtítulo do Modelo Global</a:t>
            </a:r>
          </a:p>
        </p:txBody>
      </p:sp>
      <p:sp>
        <p:nvSpPr>
          <p:cNvPr id="4" name="Marcador de Posição da Data 3">
            <a:extLst>
              <a:ext uri="{FF2B5EF4-FFF2-40B4-BE49-F238E27FC236}">
                <a16:creationId xmlns:a16="http://schemas.microsoft.com/office/drawing/2014/main" id="{3768E54E-FD3E-517B-26C3-77BEE7517164}"/>
              </a:ext>
            </a:extLst>
          </p:cNvPr>
          <p:cNvSpPr>
            <a:spLocks noGrp="1"/>
          </p:cNvSpPr>
          <p:nvPr>
            <p:ph type="dt" sz="half" idx="10"/>
          </p:nvPr>
        </p:nvSpPr>
        <p:spPr/>
        <p:txBody>
          <a:bodyPr/>
          <a:lstStyle/>
          <a:p>
            <a:fld id="{41685487-8D32-4191-8F4D-A0FC45020A9E}" type="datetimeFigureOut">
              <a:rPr lang="pt-PT" smtClean="0"/>
              <a:t>28/10/2024</a:t>
            </a:fld>
            <a:endParaRPr lang="pt-PT"/>
          </a:p>
        </p:txBody>
      </p:sp>
      <p:sp>
        <p:nvSpPr>
          <p:cNvPr id="5" name="Marcador de Posição do Rodapé 4">
            <a:extLst>
              <a:ext uri="{FF2B5EF4-FFF2-40B4-BE49-F238E27FC236}">
                <a16:creationId xmlns:a16="http://schemas.microsoft.com/office/drawing/2014/main" id="{D99C4F4D-128F-5AF5-3814-0C7EC682C2DA}"/>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4A212AB5-13C6-3262-C294-09D6FC3761D6}"/>
              </a:ext>
            </a:extLst>
          </p:cNvPr>
          <p:cNvSpPr>
            <a:spLocks noGrp="1"/>
          </p:cNvSpPr>
          <p:nvPr>
            <p:ph type="sldNum" sz="quarter" idx="12"/>
          </p:nvPr>
        </p:nvSpPr>
        <p:spPr/>
        <p:txBody>
          <a:bodyPr/>
          <a:lstStyle/>
          <a:p>
            <a:fld id="{0FA21B4A-3126-4906-B2E6-92ECFF0B6D25}" type="slidenum">
              <a:rPr lang="pt-PT" smtClean="0"/>
              <a:t>‹nº›</a:t>
            </a:fld>
            <a:endParaRPr lang="pt-PT"/>
          </a:p>
        </p:txBody>
      </p:sp>
    </p:spTree>
    <p:extLst>
      <p:ext uri="{BB962C8B-B14F-4D97-AF65-F5344CB8AC3E}">
        <p14:creationId xmlns:p14="http://schemas.microsoft.com/office/powerpoint/2010/main" val="24616999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B1C6C42-60B4-DF1A-14FE-15864445983B}"/>
              </a:ext>
            </a:extLst>
          </p:cNvPr>
          <p:cNvSpPr>
            <a:spLocks noGrp="1"/>
          </p:cNvSpPr>
          <p:nvPr>
            <p:ph type="title"/>
          </p:nvPr>
        </p:nvSpPr>
        <p:spPr/>
        <p:txBody>
          <a:bodyPr/>
          <a:lstStyle/>
          <a:p>
            <a:r>
              <a:rPr lang="pt-PT"/>
              <a:t>Clique para editar o estilo de título do Modelo Global</a:t>
            </a:r>
          </a:p>
        </p:txBody>
      </p:sp>
      <p:sp>
        <p:nvSpPr>
          <p:cNvPr id="3" name="Marcador de Posição de Texto Vertical 2">
            <a:extLst>
              <a:ext uri="{FF2B5EF4-FFF2-40B4-BE49-F238E27FC236}">
                <a16:creationId xmlns:a16="http://schemas.microsoft.com/office/drawing/2014/main" id="{C8CFD0DA-37E8-F03A-43E4-857ACFED44CE}"/>
              </a:ext>
            </a:extLst>
          </p:cNvPr>
          <p:cNvSpPr>
            <a:spLocks noGrp="1"/>
          </p:cNvSpPr>
          <p:nvPr>
            <p:ph type="body" orient="vert" idx="1"/>
          </p:nvPr>
        </p:nvSpPr>
        <p:spPr/>
        <p:txBody>
          <a:bodyPr vert="eaVert"/>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a:extLst>
              <a:ext uri="{FF2B5EF4-FFF2-40B4-BE49-F238E27FC236}">
                <a16:creationId xmlns:a16="http://schemas.microsoft.com/office/drawing/2014/main" id="{AB279CD2-24A3-D6CF-5BDD-4D23937A900D}"/>
              </a:ext>
            </a:extLst>
          </p:cNvPr>
          <p:cNvSpPr>
            <a:spLocks noGrp="1"/>
          </p:cNvSpPr>
          <p:nvPr>
            <p:ph type="dt" sz="half" idx="10"/>
          </p:nvPr>
        </p:nvSpPr>
        <p:spPr/>
        <p:txBody>
          <a:bodyPr/>
          <a:lstStyle/>
          <a:p>
            <a:fld id="{41685487-8D32-4191-8F4D-A0FC45020A9E}" type="datetimeFigureOut">
              <a:rPr lang="pt-PT" smtClean="0"/>
              <a:t>28/10/2024</a:t>
            </a:fld>
            <a:endParaRPr lang="pt-PT"/>
          </a:p>
        </p:txBody>
      </p:sp>
      <p:sp>
        <p:nvSpPr>
          <p:cNvPr id="5" name="Marcador de Posição do Rodapé 4">
            <a:extLst>
              <a:ext uri="{FF2B5EF4-FFF2-40B4-BE49-F238E27FC236}">
                <a16:creationId xmlns:a16="http://schemas.microsoft.com/office/drawing/2014/main" id="{1BBCDEAC-7256-D608-48D5-14A724F97A50}"/>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1201618F-825D-10D1-1766-8D03C82CCAD1}"/>
              </a:ext>
            </a:extLst>
          </p:cNvPr>
          <p:cNvSpPr>
            <a:spLocks noGrp="1"/>
          </p:cNvSpPr>
          <p:nvPr>
            <p:ph type="sldNum" sz="quarter" idx="12"/>
          </p:nvPr>
        </p:nvSpPr>
        <p:spPr/>
        <p:txBody>
          <a:bodyPr/>
          <a:lstStyle/>
          <a:p>
            <a:fld id="{0FA21B4A-3126-4906-B2E6-92ECFF0B6D25}" type="slidenum">
              <a:rPr lang="pt-PT" smtClean="0"/>
              <a:t>‹nº›</a:t>
            </a:fld>
            <a:endParaRPr lang="pt-PT"/>
          </a:p>
        </p:txBody>
      </p:sp>
    </p:spTree>
    <p:extLst>
      <p:ext uri="{BB962C8B-B14F-4D97-AF65-F5344CB8AC3E}">
        <p14:creationId xmlns:p14="http://schemas.microsoft.com/office/powerpoint/2010/main" val="22523364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6A03596-28C8-C57E-3018-9A7084755631}"/>
              </a:ext>
            </a:extLst>
          </p:cNvPr>
          <p:cNvSpPr>
            <a:spLocks noGrp="1"/>
          </p:cNvSpPr>
          <p:nvPr>
            <p:ph type="title" orient="vert"/>
          </p:nvPr>
        </p:nvSpPr>
        <p:spPr>
          <a:xfrm>
            <a:off x="8724900" y="365125"/>
            <a:ext cx="2628900" cy="5811838"/>
          </a:xfrm>
        </p:spPr>
        <p:txBody>
          <a:bodyPr vert="eaVert"/>
          <a:lstStyle/>
          <a:p>
            <a:r>
              <a:rPr lang="pt-PT"/>
              <a:t>Clique para editar o estilo de título do Modelo Global</a:t>
            </a:r>
          </a:p>
        </p:txBody>
      </p:sp>
      <p:sp>
        <p:nvSpPr>
          <p:cNvPr id="3" name="Marcador de Posição de Texto Vertical 2">
            <a:extLst>
              <a:ext uri="{FF2B5EF4-FFF2-40B4-BE49-F238E27FC236}">
                <a16:creationId xmlns:a16="http://schemas.microsoft.com/office/drawing/2014/main" id="{510BB55D-4AF2-671E-6A98-3FC92EEBDB09}"/>
              </a:ext>
            </a:extLst>
          </p:cNvPr>
          <p:cNvSpPr>
            <a:spLocks noGrp="1"/>
          </p:cNvSpPr>
          <p:nvPr>
            <p:ph type="body" orient="vert" idx="1"/>
          </p:nvPr>
        </p:nvSpPr>
        <p:spPr>
          <a:xfrm>
            <a:off x="838200" y="365125"/>
            <a:ext cx="7734300" cy="5811838"/>
          </a:xfrm>
        </p:spPr>
        <p:txBody>
          <a:bodyPr vert="eaVert"/>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a:extLst>
              <a:ext uri="{FF2B5EF4-FFF2-40B4-BE49-F238E27FC236}">
                <a16:creationId xmlns:a16="http://schemas.microsoft.com/office/drawing/2014/main" id="{687A3FFB-A5DE-C7F5-12D3-709680334606}"/>
              </a:ext>
            </a:extLst>
          </p:cNvPr>
          <p:cNvSpPr>
            <a:spLocks noGrp="1"/>
          </p:cNvSpPr>
          <p:nvPr>
            <p:ph type="dt" sz="half" idx="10"/>
          </p:nvPr>
        </p:nvSpPr>
        <p:spPr/>
        <p:txBody>
          <a:bodyPr/>
          <a:lstStyle/>
          <a:p>
            <a:fld id="{41685487-8D32-4191-8F4D-A0FC45020A9E}" type="datetimeFigureOut">
              <a:rPr lang="pt-PT" smtClean="0"/>
              <a:t>28/10/2024</a:t>
            </a:fld>
            <a:endParaRPr lang="pt-PT"/>
          </a:p>
        </p:txBody>
      </p:sp>
      <p:sp>
        <p:nvSpPr>
          <p:cNvPr id="5" name="Marcador de Posição do Rodapé 4">
            <a:extLst>
              <a:ext uri="{FF2B5EF4-FFF2-40B4-BE49-F238E27FC236}">
                <a16:creationId xmlns:a16="http://schemas.microsoft.com/office/drawing/2014/main" id="{FB2F2C74-3516-CAF0-C8E9-A6E88C65C063}"/>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E5F59BEB-2E98-D751-6B6D-B19E8F1487D2}"/>
              </a:ext>
            </a:extLst>
          </p:cNvPr>
          <p:cNvSpPr>
            <a:spLocks noGrp="1"/>
          </p:cNvSpPr>
          <p:nvPr>
            <p:ph type="sldNum" sz="quarter" idx="12"/>
          </p:nvPr>
        </p:nvSpPr>
        <p:spPr/>
        <p:txBody>
          <a:bodyPr/>
          <a:lstStyle/>
          <a:p>
            <a:fld id="{0FA21B4A-3126-4906-B2E6-92ECFF0B6D25}" type="slidenum">
              <a:rPr lang="pt-PT" smtClean="0"/>
              <a:t>‹nº›</a:t>
            </a:fld>
            <a:endParaRPr lang="pt-PT"/>
          </a:p>
        </p:txBody>
      </p:sp>
    </p:spTree>
    <p:extLst>
      <p:ext uri="{BB962C8B-B14F-4D97-AF65-F5344CB8AC3E}">
        <p14:creationId xmlns:p14="http://schemas.microsoft.com/office/powerpoint/2010/main" val="2737602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Objet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C18BBB-B091-22F4-5AE2-AFAD847B6C17}"/>
              </a:ext>
            </a:extLst>
          </p:cNvPr>
          <p:cNvSpPr>
            <a:spLocks noGrp="1"/>
          </p:cNvSpPr>
          <p:nvPr>
            <p:ph type="title"/>
          </p:nvPr>
        </p:nvSpPr>
        <p:spPr/>
        <p:txBody>
          <a:bodyPr/>
          <a:lstStyle/>
          <a:p>
            <a:r>
              <a:rPr lang="pt-PT"/>
              <a:t>Clique para editar o estilo de título do Modelo Global</a:t>
            </a:r>
          </a:p>
        </p:txBody>
      </p:sp>
      <p:sp>
        <p:nvSpPr>
          <p:cNvPr id="3" name="Marcador de Posição de Conteúdo 2">
            <a:extLst>
              <a:ext uri="{FF2B5EF4-FFF2-40B4-BE49-F238E27FC236}">
                <a16:creationId xmlns:a16="http://schemas.microsoft.com/office/drawing/2014/main" id="{52C64EB9-D11A-5471-EF51-78530E10B91E}"/>
              </a:ext>
            </a:extLst>
          </p:cNvPr>
          <p:cNvSpPr>
            <a:spLocks noGrp="1"/>
          </p:cNvSpPr>
          <p:nvPr>
            <p:ph idx="1"/>
          </p:nvPr>
        </p:nvSpPr>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a:extLst>
              <a:ext uri="{FF2B5EF4-FFF2-40B4-BE49-F238E27FC236}">
                <a16:creationId xmlns:a16="http://schemas.microsoft.com/office/drawing/2014/main" id="{BF894BE1-2BB9-6404-02CF-70B09AFBD006}"/>
              </a:ext>
            </a:extLst>
          </p:cNvPr>
          <p:cNvSpPr>
            <a:spLocks noGrp="1"/>
          </p:cNvSpPr>
          <p:nvPr>
            <p:ph type="dt" sz="half" idx="10"/>
          </p:nvPr>
        </p:nvSpPr>
        <p:spPr/>
        <p:txBody>
          <a:bodyPr/>
          <a:lstStyle/>
          <a:p>
            <a:fld id="{41685487-8D32-4191-8F4D-A0FC45020A9E}" type="datetimeFigureOut">
              <a:rPr lang="pt-PT" smtClean="0"/>
              <a:t>28/10/2024</a:t>
            </a:fld>
            <a:endParaRPr lang="pt-PT"/>
          </a:p>
        </p:txBody>
      </p:sp>
      <p:sp>
        <p:nvSpPr>
          <p:cNvPr id="5" name="Marcador de Posição do Rodapé 4">
            <a:extLst>
              <a:ext uri="{FF2B5EF4-FFF2-40B4-BE49-F238E27FC236}">
                <a16:creationId xmlns:a16="http://schemas.microsoft.com/office/drawing/2014/main" id="{C754E05B-5520-DB83-C6EE-2BF6FC0CC84E}"/>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AAA4EDA6-F2D2-4532-58FF-4A7A5F5914C8}"/>
              </a:ext>
            </a:extLst>
          </p:cNvPr>
          <p:cNvSpPr>
            <a:spLocks noGrp="1"/>
          </p:cNvSpPr>
          <p:nvPr>
            <p:ph type="sldNum" sz="quarter" idx="12"/>
          </p:nvPr>
        </p:nvSpPr>
        <p:spPr/>
        <p:txBody>
          <a:bodyPr/>
          <a:lstStyle/>
          <a:p>
            <a:fld id="{0FA21B4A-3126-4906-B2E6-92ECFF0B6D25}" type="slidenum">
              <a:rPr lang="pt-PT" smtClean="0"/>
              <a:t>‹nº›</a:t>
            </a:fld>
            <a:endParaRPr lang="pt-PT"/>
          </a:p>
        </p:txBody>
      </p:sp>
    </p:spTree>
    <p:extLst>
      <p:ext uri="{BB962C8B-B14F-4D97-AF65-F5344CB8AC3E}">
        <p14:creationId xmlns:p14="http://schemas.microsoft.com/office/powerpoint/2010/main" val="33778791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DC2445-24DD-9ECD-76BD-03E15C440AAE}"/>
              </a:ext>
            </a:extLst>
          </p:cNvPr>
          <p:cNvSpPr>
            <a:spLocks noGrp="1"/>
          </p:cNvSpPr>
          <p:nvPr>
            <p:ph type="title"/>
          </p:nvPr>
        </p:nvSpPr>
        <p:spPr>
          <a:xfrm>
            <a:off x="831850" y="1709738"/>
            <a:ext cx="10515600" cy="2852737"/>
          </a:xfrm>
        </p:spPr>
        <p:txBody>
          <a:bodyPr anchor="b"/>
          <a:lstStyle>
            <a:lvl1pPr>
              <a:defRPr sz="6000"/>
            </a:lvl1pPr>
          </a:lstStyle>
          <a:p>
            <a:r>
              <a:rPr lang="pt-PT"/>
              <a:t>Clique para editar o estilo de título do Modelo Global</a:t>
            </a:r>
          </a:p>
        </p:txBody>
      </p:sp>
      <p:sp>
        <p:nvSpPr>
          <p:cNvPr id="3" name="Marcador de Posição do Texto 2">
            <a:extLst>
              <a:ext uri="{FF2B5EF4-FFF2-40B4-BE49-F238E27FC236}">
                <a16:creationId xmlns:a16="http://schemas.microsoft.com/office/drawing/2014/main" id="{F13D1E5A-2082-BA85-F3D2-4F06CF48D1D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PT"/>
              <a:t>Clique para editar os estilos do texto de Modelo Global</a:t>
            </a:r>
          </a:p>
        </p:txBody>
      </p:sp>
      <p:sp>
        <p:nvSpPr>
          <p:cNvPr id="4" name="Marcador de Posição da Data 3">
            <a:extLst>
              <a:ext uri="{FF2B5EF4-FFF2-40B4-BE49-F238E27FC236}">
                <a16:creationId xmlns:a16="http://schemas.microsoft.com/office/drawing/2014/main" id="{ADFAADC9-1139-E8DC-42AE-D73A1879099A}"/>
              </a:ext>
            </a:extLst>
          </p:cNvPr>
          <p:cNvSpPr>
            <a:spLocks noGrp="1"/>
          </p:cNvSpPr>
          <p:nvPr>
            <p:ph type="dt" sz="half" idx="10"/>
          </p:nvPr>
        </p:nvSpPr>
        <p:spPr/>
        <p:txBody>
          <a:bodyPr/>
          <a:lstStyle/>
          <a:p>
            <a:fld id="{41685487-8D32-4191-8F4D-A0FC45020A9E}" type="datetimeFigureOut">
              <a:rPr lang="pt-PT" smtClean="0"/>
              <a:t>28/10/2024</a:t>
            </a:fld>
            <a:endParaRPr lang="pt-PT"/>
          </a:p>
        </p:txBody>
      </p:sp>
      <p:sp>
        <p:nvSpPr>
          <p:cNvPr id="5" name="Marcador de Posição do Rodapé 4">
            <a:extLst>
              <a:ext uri="{FF2B5EF4-FFF2-40B4-BE49-F238E27FC236}">
                <a16:creationId xmlns:a16="http://schemas.microsoft.com/office/drawing/2014/main" id="{C53B448A-21C4-D571-68A7-8688B9B94A12}"/>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33E19E30-7503-A544-94E6-6C57F797B45E}"/>
              </a:ext>
            </a:extLst>
          </p:cNvPr>
          <p:cNvSpPr>
            <a:spLocks noGrp="1"/>
          </p:cNvSpPr>
          <p:nvPr>
            <p:ph type="sldNum" sz="quarter" idx="12"/>
          </p:nvPr>
        </p:nvSpPr>
        <p:spPr/>
        <p:txBody>
          <a:bodyPr/>
          <a:lstStyle/>
          <a:p>
            <a:fld id="{0FA21B4A-3126-4906-B2E6-92ECFF0B6D25}" type="slidenum">
              <a:rPr lang="pt-PT" smtClean="0"/>
              <a:t>‹nº›</a:t>
            </a:fld>
            <a:endParaRPr lang="pt-PT"/>
          </a:p>
        </p:txBody>
      </p:sp>
    </p:spTree>
    <p:extLst>
      <p:ext uri="{BB962C8B-B14F-4D97-AF65-F5344CB8AC3E}">
        <p14:creationId xmlns:p14="http://schemas.microsoft.com/office/powerpoint/2010/main" val="106571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54C985-A670-B8A2-8206-3AA1AA0619C2}"/>
              </a:ext>
            </a:extLst>
          </p:cNvPr>
          <p:cNvSpPr>
            <a:spLocks noGrp="1"/>
          </p:cNvSpPr>
          <p:nvPr>
            <p:ph type="title"/>
          </p:nvPr>
        </p:nvSpPr>
        <p:spPr/>
        <p:txBody>
          <a:bodyPr/>
          <a:lstStyle/>
          <a:p>
            <a:r>
              <a:rPr lang="pt-PT"/>
              <a:t>Clique para editar o estilo de título do Modelo Global</a:t>
            </a:r>
          </a:p>
        </p:txBody>
      </p:sp>
      <p:sp>
        <p:nvSpPr>
          <p:cNvPr id="3" name="Marcador de Posição de Conteúdo 2">
            <a:extLst>
              <a:ext uri="{FF2B5EF4-FFF2-40B4-BE49-F238E27FC236}">
                <a16:creationId xmlns:a16="http://schemas.microsoft.com/office/drawing/2014/main" id="{75C5E166-527D-0460-6A16-738EC4DF4422}"/>
              </a:ext>
            </a:extLst>
          </p:cNvPr>
          <p:cNvSpPr>
            <a:spLocks noGrp="1"/>
          </p:cNvSpPr>
          <p:nvPr>
            <p:ph sz="half" idx="1"/>
          </p:nvPr>
        </p:nvSpPr>
        <p:spPr>
          <a:xfrm>
            <a:off x="838200" y="1825625"/>
            <a:ext cx="5181600" cy="4351338"/>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e Conteúdo 3">
            <a:extLst>
              <a:ext uri="{FF2B5EF4-FFF2-40B4-BE49-F238E27FC236}">
                <a16:creationId xmlns:a16="http://schemas.microsoft.com/office/drawing/2014/main" id="{D140BBAE-585B-EB08-5E18-5CCA3256A3F6}"/>
              </a:ext>
            </a:extLst>
          </p:cNvPr>
          <p:cNvSpPr>
            <a:spLocks noGrp="1"/>
          </p:cNvSpPr>
          <p:nvPr>
            <p:ph sz="half" idx="2"/>
          </p:nvPr>
        </p:nvSpPr>
        <p:spPr>
          <a:xfrm>
            <a:off x="6172200" y="1825625"/>
            <a:ext cx="5181600" cy="4351338"/>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5" name="Marcador de Posição da Data 4">
            <a:extLst>
              <a:ext uri="{FF2B5EF4-FFF2-40B4-BE49-F238E27FC236}">
                <a16:creationId xmlns:a16="http://schemas.microsoft.com/office/drawing/2014/main" id="{30C76BEB-718F-EC90-9919-7A24CF62B4AC}"/>
              </a:ext>
            </a:extLst>
          </p:cNvPr>
          <p:cNvSpPr>
            <a:spLocks noGrp="1"/>
          </p:cNvSpPr>
          <p:nvPr>
            <p:ph type="dt" sz="half" idx="10"/>
          </p:nvPr>
        </p:nvSpPr>
        <p:spPr/>
        <p:txBody>
          <a:bodyPr/>
          <a:lstStyle/>
          <a:p>
            <a:fld id="{41685487-8D32-4191-8F4D-A0FC45020A9E}" type="datetimeFigureOut">
              <a:rPr lang="pt-PT" smtClean="0"/>
              <a:t>28/10/2024</a:t>
            </a:fld>
            <a:endParaRPr lang="pt-PT"/>
          </a:p>
        </p:txBody>
      </p:sp>
      <p:sp>
        <p:nvSpPr>
          <p:cNvPr id="6" name="Marcador de Posição do Rodapé 5">
            <a:extLst>
              <a:ext uri="{FF2B5EF4-FFF2-40B4-BE49-F238E27FC236}">
                <a16:creationId xmlns:a16="http://schemas.microsoft.com/office/drawing/2014/main" id="{BB2DF8AD-B905-979C-8F5F-A50952FC39BC}"/>
              </a:ext>
            </a:extLst>
          </p:cNvPr>
          <p:cNvSpPr>
            <a:spLocks noGrp="1"/>
          </p:cNvSpPr>
          <p:nvPr>
            <p:ph type="ftr" sz="quarter" idx="11"/>
          </p:nvPr>
        </p:nvSpPr>
        <p:spPr/>
        <p:txBody>
          <a:bodyPr/>
          <a:lstStyle/>
          <a:p>
            <a:endParaRPr lang="pt-PT"/>
          </a:p>
        </p:txBody>
      </p:sp>
      <p:sp>
        <p:nvSpPr>
          <p:cNvPr id="7" name="Marcador de Posição do Número do Diapositivo 6">
            <a:extLst>
              <a:ext uri="{FF2B5EF4-FFF2-40B4-BE49-F238E27FC236}">
                <a16:creationId xmlns:a16="http://schemas.microsoft.com/office/drawing/2014/main" id="{D486269B-7540-EBC9-7B4A-04791B5F9B4D}"/>
              </a:ext>
            </a:extLst>
          </p:cNvPr>
          <p:cNvSpPr>
            <a:spLocks noGrp="1"/>
          </p:cNvSpPr>
          <p:nvPr>
            <p:ph type="sldNum" sz="quarter" idx="12"/>
          </p:nvPr>
        </p:nvSpPr>
        <p:spPr/>
        <p:txBody>
          <a:bodyPr/>
          <a:lstStyle/>
          <a:p>
            <a:fld id="{0FA21B4A-3126-4906-B2E6-92ECFF0B6D25}" type="slidenum">
              <a:rPr lang="pt-PT" smtClean="0"/>
              <a:t>‹nº›</a:t>
            </a:fld>
            <a:endParaRPr lang="pt-PT"/>
          </a:p>
        </p:txBody>
      </p:sp>
    </p:spTree>
    <p:extLst>
      <p:ext uri="{BB962C8B-B14F-4D97-AF65-F5344CB8AC3E}">
        <p14:creationId xmlns:p14="http://schemas.microsoft.com/office/powerpoint/2010/main" val="14061160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236EE4-C48D-F493-016E-19BDA7CD9989}"/>
              </a:ext>
            </a:extLst>
          </p:cNvPr>
          <p:cNvSpPr>
            <a:spLocks noGrp="1"/>
          </p:cNvSpPr>
          <p:nvPr>
            <p:ph type="title"/>
          </p:nvPr>
        </p:nvSpPr>
        <p:spPr>
          <a:xfrm>
            <a:off x="839788" y="365125"/>
            <a:ext cx="10515600" cy="1325563"/>
          </a:xfrm>
        </p:spPr>
        <p:txBody>
          <a:bodyPr/>
          <a:lstStyle/>
          <a:p>
            <a:r>
              <a:rPr lang="pt-PT"/>
              <a:t>Clique para editar o estilo de título do Modelo Global</a:t>
            </a:r>
          </a:p>
        </p:txBody>
      </p:sp>
      <p:sp>
        <p:nvSpPr>
          <p:cNvPr id="3" name="Marcador de Posição do Texto 2">
            <a:extLst>
              <a:ext uri="{FF2B5EF4-FFF2-40B4-BE49-F238E27FC236}">
                <a16:creationId xmlns:a16="http://schemas.microsoft.com/office/drawing/2014/main" id="{2EA7BEA7-AEAD-EFB4-2029-958F7D922AB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 do texto de Modelo Global</a:t>
            </a:r>
          </a:p>
        </p:txBody>
      </p:sp>
      <p:sp>
        <p:nvSpPr>
          <p:cNvPr id="4" name="Marcador de Posição de Conteúdo 3">
            <a:extLst>
              <a:ext uri="{FF2B5EF4-FFF2-40B4-BE49-F238E27FC236}">
                <a16:creationId xmlns:a16="http://schemas.microsoft.com/office/drawing/2014/main" id="{6FB8A54C-80C3-8A08-6AC7-19019B584CE5}"/>
              </a:ext>
            </a:extLst>
          </p:cNvPr>
          <p:cNvSpPr>
            <a:spLocks noGrp="1"/>
          </p:cNvSpPr>
          <p:nvPr>
            <p:ph sz="half" idx="2"/>
          </p:nvPr>
        </p:nvSpPr>
        <p:spPr>
          <a:xfrm>
            <a:off x="839788" y="2505075"/>
            <a:ext cx="5157787" cy="3684588"/>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5" name="Marcador de Posição do Texto 4">
            <a:extLst>
              <a:ext uri="{FF2B5EF4-FFF2-40B4-BE49-F238E27FC236}">
                <a16:creationId xmlns:a16="http://schemas.microsoft.com/office/drawing/2014/main" id="{EED76A00-DA03-6A81-DD4E-E0C2ED9FD9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 do texto de Modelo Global</a:t>
            </a:r>
          </a:p>
        </p:txBody>
      </p:sp>
      <p:sp>
        <p:nvSpPr>
          <p:cNvPr id="6" name="Marcador de Posição de Conteúdo 5">
            <a:extLst>
              <a:ext uri="{FF2B5EF4-FFF2-40B4-BE49-F238E27FC236}">
                <a16:creationId xmlns:a16="http://schemas.microsoft.com/office/drawing/2014/main" id="{705739EB-EE00-9510-6A4A-93DBC30BB4AB}"/>
              </a:ext>
            </a:extLst>
          </p:cNvPr>
          <p:cNvSpPr>
            <a:spLocks noGrp="1"/>
          </p:cNvSpPr>
          <p:nvPr>
            <p:ph sz="quarter" idx="4"/>
          </p:nvPr>
        </p:nvSpPr>
        <p:spPr>
          <a:xfrm>
            <a:off x="6172200" y="2505075"/>
            <a:ext cx="5183188" cy="3684588"/>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7" name="Marcador de Posição da Data 6">
            <a:extLst>
              <a:ext uri="{FF2B5EF4-FFF2-40B4-BE49-F238E27FC236}">
                <a16:creationId xmlns:a16="http://schemas.microsoft.com/office/drawing/2014/main" id="{7126F92F-B682-82F2-9632-89607FB8845D}"/>
              </a:ext>
            </a:extLst>
          </p:cNvPr>
          <p:cNvSpPr>
            <a:spLocks noGrp="1"/>
          </p:cNvSpPr>
          <p:nvPr>
            <p:ph type="dt" sz="half" idx="10"/>
          </p:nvPr>
        </p:nvSpPr>
        <p:spPr/>
        <p:txBody>
          <a:bodyPr/>
          <a:lstStyle/>
          <a:p>
            <a:fld id="{41685487-8D32-4191-8F4D-A0FC45020A9E}" type="datetimeFigureOut">
              <a:rPr lang="pt-PT" smtClean="0"/>
              <a:t>28/10/2024</a:t>
            </a:fld>
            <a:endParaRPr lang="pt-PT"/>
          </a:p>
        </p:txBody>
      </p:sp>
      <p:sp>
        <p:nvSpPr>
          <p:cNvPr id="8" name="Marcador de Posição do Rodapé 7">
            <a:extLst>
              <a:ext uri="{FF2B5EF4-FFF2-40B4-BE49-F238E27FC236}">
                <a16:creationId xmlns:a16="http://schemas.microsoft.com/office/drawing/2014/main" id="{15C44E93-83A0-688D-4912-58AFF3B8A73E}"/>
              </a:ext>
            </a:extLst>
          </p:cNvPr>
          <p:cNvSpPr>
            <a:spLocks noGrp="1"/>
          </p:cNvSpPr>
          <p:nvPr>
            <p:ph type="ftr" sz="quarter" idx="11"/>
          </p:nvPr>
        </p:nvSpPr>
        <p:spPr/>
        <p:txBody>
          <a:bodyPr/>
          <a:lstStyle/>
          <a:p>
            <a:endParaRPr lang="pt-PT"/>
          </a:p>
        </p:txBody>
      </p:sp>
      <p:sp>
        <p:nvSpPr>
          <p:cNvPr id="9" name="Marcador de Posição do Número do Diapositivo 8">
            <a:extLst>
              <a:ext uri="{FF2B5EF4-FFF2-40B4-BE49-F238E27FC236}">
                <a16:creationId xmlns:a16="http://schemas.microsoft.com/office/drawing/2014/main" id="{0A4F3C3E-C809-78B0-063E-8A2F610B6BF6}"/>
              </a:ext>
            </a:extLst>
          </p:cNvPr>
          <p:cNvSpPr>
            <a:spLocks noGrp="1"/>
          </p:cNvSpPr>
          <p:nvPr>
            <p:ph type="sldNum" sz="quarter" idx="12"/>
          </p:nvPr>
        </p:nvSpPr>
        <p:spPr/>
        <p:txBody>
          <a:bodyPr/>
          <a:lstStyle/>
          <a:p>
            <a:fld id="{0FA21B4A-3126-4906-B2E6-92ECFF0B6D25}" type="slidenum">
              <a:rPr lang="pt-PT" smtClean="0"/>
              <a:t>‹nº›</a:t>
            </a:fld>
            <a:endParaRPr lang="pt-PT"/>
          </a:p>
        </p:txBody>
      </p:sp>
    </p:spTree>
    <p:extLst>
      <p:ext uri="{BB962C8B-B14F-4D97-AF65-F5344CB8AC3E}">
        <p14:creationId xmlns:p14="http://schemas.microsoft.com/office/powerpoint/2010/main" val="29566326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E422FAD-9647-278B-D86B-41A58D832E28}"/>
              </a:ext>
            </a:extLst>
          </p:cNvPr>
          <p:cNvSpPr>
            <a:spLocks noGrp="1"/>
          </p:cNvSpPr>
          <p:nvPr>
            <p:ph type="title"/>
          </p:nvPr>
        </p:nvSpPr>
        <p:spPr/>
        <p:txBody>
          <a:bodyPr/>
          <a:lstStyle/>
          <a:p>
            <a:r>
              <a:rPr lang="pt-PT"/>
              <a:t>Clique para editar o estilo de título do Modelo Global</a:t>
            </a:r>
          </a:p>
        </p:txBody>
      </p:sp>
      <p:sp>
        <p:nvSpPr>
          <p:cNvPr id="3" name="Marcador de Posição da Data 2">
            <a:extLst>
              <a:ext uri="{FF2B5EF4-FFF2-40B4-BE49-F238E27FC236}">
                <a16:creationId xmlns:a16="http://schemas.microsoft.com/office/drawing/2014/main" id="{F6A37046-BFE5-65DE-A7E3-BB437F1E8700}"/>
              </a:ext>
            </a:extLst>
          </p:cNvPr>
          <p:cNvSpPr>
            <a:spLocks noGrp="1"/>
          </p:cNvSpPr>
          <p:nvPr>
            <p:ph type="dt" sz="half" idx="10"/>
          </p:nvPr>
        </p:nvSpPr>
        <p:spPr/>
        <p:txBody>
          <a:bodyPr/>
          <a:lstStyle/>
          <a:p>
            <a:fld id="{41685487-8D32-4191-8F4D-A0FC45020A9E}" type="datetimeFigureOut">
              <a:rPr lang="pt-PT" smtClean="0"/>
              <a:t>28/10/2024</a:t>
            </a:fld>
            <a:endParaRPr lang="pt-PT"/>
          </a:p>
        </p:txBody>
      </p:sp>
      <p:sp>
        <p:nvSpPr>
          <p:cNvPr id="4" name="Marcador de Posição do Rodapé 3">
            <a:extLst>
              <a:ext uri="{FF2B5EF4-FFF2-40B4-BE49-F238E27FC236}">
                <a16:creationId xmlns:a16="http://schemas.microsoft.com/office/drawing/2014/main" id="{F79DAE65-461E-CE88-4F1F-C517AF92384D}"/>
              </a:ext>
            </a:extLst>
          </p:cNvPr>
          <p:cNvSpPr>
            <a:spLocks noGrp="1"/>
          </p:cNvSpPr>
          <p:nvPr>
            <p:ph type="ftr" sz="quarter" idx="11"/>
          </p:nvPr>
        </p:nvSpPr>
        <p:spPr/>
        <p:txBody>
          <a:bodyPr/>
          <a:lstStyle/>
          <a:p>
            <a:endParaRPr lang="pt-PT"/>
          </a:p>
        </p:txBody>
      </p:sp>
      <p:sp>
        <p:nvSpPr>
          <p:cNvPr id="5" name="Marcador de Posição do Número do Diapositivo 4">
            <a:extLst>
              <a:ext uri="{FF2B5EF4-FFF2-40B4-BE49-F238E27FC236}">
                <a16:creationId xmlns:a16="http://schemas.microsoft.com/office/drawing/2014/main" id="{B4AFAF3F-24BE-5C66-4A71-1A954098E06C}"/>
              </a:ext>
            </a:extLst>
          </p:cNvPr>
          <p:cNvSpPr>
            <a:spLocks noGrp="1"/>
          </p:cNvSpPr>
          <p:nvPr>
            <p:ph type="sldNum" sz="quarter" idx="12"/>
          </p:nvPr>
        </p:nvSpPr>
        <p:spPr/>
        <p:txBody>
          <a:bodyPr/>
          <a:lstStyle/>
          <a:p>
            <a:fld id="{0FA21B4A-3126-4906-B2E6-92ECFF0B6D25}" type="slidenum">
              <a:rPr lang="pt-PT" smtClean="0"/>
              <a:t>‹nº›</a:t>
            </a:fld>
            <a:endParaRPr lang="pt-PT"/>
          </a:p>
        </p:txBody>
      </p:sp>
    </p:spTree>
    <p:extLst>
      <p:ext uri="{BB962C8B-B14F-4D97-AF65-F5344CB8AC3E}">
        <p14:creationId xmlns:p14="http://schemas.microsoft.com/office/powerpoint/2010/main" val="21604020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Marcador de Posição da Data 1">
            <a:extLst>
              <a:ext uri="{FF2B5EF4-FFF2-40B4-BE49-F238E27FC236}">
                <a16:creationId xmlns:a16="http://schemas.microsoft.com/office/drawing/2014/main" id="{74F0FA93-F530-7DCE-D365-9D417588CC5B}"/>
              </a:ext>
            </a:extLst>
          </p:cNvPr>
          <p:cNvSpPr>
            <a:spLocks noGrp="1"/>
          </p:cNvSpPr>
          <p:nvPr>
            <p:ph type="dt" sz="half" idx="10"/>
          </p:nvPr>
        </p:nvSpPr>
        <p:spPr/>
        <p:txBody>
          <a:bodyPr/>
          <a:lstStyle/>
          <a:p>
            <a:fld id="{41685487-8D32-4191-8F4D-A0FC45020A9E}" type="datetimeFigureOut">
              <a:rPr lang="pt-PT" smtClean="0"/>
              <a:t>28/10/2024</a:t>
            </a:fld>
            <a:endParaRPr lang="pt-PT"/>
          </a:p>
        </p:txBody>
      </p:sp>
      <p:sp>
        <p:nvSpPr>
          <p:cNvPr id="3" name="Marcador de Posição do Rodapé 2">
            <a:extLst>
              <a:ext uri="{FF2B5EF4-FFF2-40B4-BE49-F238E27FC236}">
                <a16:creationId xmlns:a16="http://schemas.microsoft.com/office/drawing/2014/main" id="{1A6FA3BF-5EC4-5190-8A42-CC713F2A6089}"/>
              </a:ext>
            </a:extLst>
          </p:cNvPr>
          <p:cNvSpPr>
            <a:spLocks noGrp="1"/>
          </p:cNvSpPr>
          <p:nvPr>
            <p:ph type="ftr" sz="quarter" idx="11"/>
          </p:nvPr>
        </p:nvSpPr>
        <p:spPr/>
        <p:txBody>
          <a:bodyPr/>
          <a:lstStyle/>
          <a:p>
            <a:endParaRPr lang="pt-PT"/>
          </a:p>
        </p:txBody>
      </p:sp>
      <p:sp>
        <p:nvSpPr>
          <p:cNvPr id="4" name="Marcador de Posição do Número do Diapositivo 3">
            <a:extLst>
              <a:ext uri="{FF2B5EF4-FFF2-40B4-BE49-F238E27FC236}">
                <a16:creationId xmlns:a16="http://schemas.microsoft.com/office/drawing/2014/main" id="{E2E52ED3-3292-23C8-8F72-6D0D701C64F3}"/>
              </a:ext>
            </a:extLst>
          </p:cNvPr>
          <p:cNvSpPr>
            <a:spLocks noGrp="1"/>
          </p:cNvSpPr>
          <p:nvPr>
            <p:ph type="sldNum" sz="quarter" idx="12"/>
          </p:nvPr>
        </p:nvSpPr>
        <p:spPr/>
        <p:txBody>
          <a:bodyPr/>
          <a:lstStyle/>
          <a:p>
            <a:fld id="{0FA21B4A-3126-4906-B2E6-92ECFF0B6D25}" type="slidenum">
              <a:rPr lang="pt-PT" smtClean="0"/>
              <a:t>‹nº›</a:t>
            </a:fld>
            <a:endParaRPr lang="pt-PT"/>
          </a:p>
        </p:txBody>
      </p:sp>
    </p:spTree>
    <p:extLst>
      <p:ext uri="{BB962C8B-B14F-4D97-AF65-F5344CB8AC3E}">
        <p14:creationId xmlns:p14="http://schemas.microsoft.com/office/powerpoint/2010/main" val="4633723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CBB4234-1CAA-7B27-92FA-7F78A3F8D4D3}"/>
              </a:ext>
            </a:extLst>
          </p:cNvPr>
          <p:cNvSpPr>
            <a:spLocks noGrp="1"/>
          </p:cNvSpPr>
          <p:nvPr>
            <p:ph type="title"/>
          </p:nvPr>
        </p:nvSpPr>
        <p:spPr>
          <a:xfrm>
            <a:off x="839788" y="457200"/>
            <a:ext cx="3932237" cy="1600200"/>
          </a:xfrm>
        </p:spPr>
        <p:txBody>
          <a:bodyPr anchor="b"/>
          <a:lstStyle>
            <a:lvl1pPr>
              <a:defRPr sz="3200"/>
            </a:lvl1pPr>
          </a:lstStyle>
          <a:p>
            <a:r>
              <a:rPr lang="pt-PT"/>
              <a:t>Clique para editar o estilo de título do Modelo Global</a:t>
            </a:r>
          </a:p>
        </p:txBody>
      </p:sp>
      <p:sp>
        <p:nvSpPr>
          <p:cNvPr id="3" name="Marcador de Posição de Conteúdo 2">
            <a:extLst>
              <a:ext uri="{FF2B5EF4-FFF2-40B4-BE49-F238E27FC236}">
                <a16:creationId xmlns:a16="http://schemas.microsoft.com/office/drawing/2014/main" id="{5E1702C0-814F-7C1F-01E5-90DB6F8139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o Texto 3">
            <a:extLst>
              <a:ext uri="{FF2B5EF4-FFF2-40B4-BE49-F238E27FC236}">
                <a16:creationId xmlns:a16="http://schemas.microsoft.com/office/drawing/2014/main" id="{4EF3742E-02FA-7923-3693-91D06A6861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Clique para editar os estilos do texto de Modelo Global</a:t>
            </a:r>
          </a:p>
        </p:txBody>
      </p:sp>
      <p:sp>
        <p:nvSpPr>
          <p:cNvPr id="5" name="Marcador de Posição da Data 4">
            <a:extLst>
              <a:ext uri="{FF2B5EF4-FFF2-40B4-BE49-F238E27FC236}">
                <a16:creationId xmlns:a16="http://schemas.microsoft.com/office/drawing/2014/main" id="{6A3E0244-92E3-70D0-DDD9-AA57CFC48FCD}"/>
              </a:ext>
            </a:extLst>
          </p:cNvPr>
          <p:cNvSpPr>
            <a:spLocks noGrp="1"/>
          </p:cNvSpPr>
          <p:nvPr>
            <p:ph type="dt" sz="half" idx="10"/>
          </p:nvPr>
        </p:nvSpPr>
        <p:spPr/>
        <p:txBody>
          <a:bodyPr/>
          <a:lstStyle/>
          <a:p>
            <a:fld id="{41685487-8D32-4191-8F4D-A0FC45020A9E}" type="datetimeFigureOut">
              <a:rPr lang="pt-PT" smtClean="0"/>
              <a:t>28/10/2024</a:t>
            </a:fld>
            <a:endParaRPr lang="pt-PT"/>
          </a:p>
        </p:txBody>
      </p:sp>
      <p:sp>
        <p:nvSpPr>
          <p:cNvPr id="6" name="Marcador de Posição do Rodapé 5">
            <a:extLst>
              <a:ext uri="{FF2B5EF4-FFF2-40B4-BE49-F238E27FC236}">
                <a16:creationId xmlns:a16="http://schemas.microsoft.com/office/drawing/2014/main" id="{8199CF0D-1BDD-7B3C-406A-1556BB3C696B}"/>
              </a:ext>
            </a:extLst>
          </p:cNvPr>
          <p:cNvSpPr>
            <a:spLocks noGrp="1"/>
          </p:cNvSpPr>
          <p:nvPr>
            <p:ph type="ftr" sz="quarter" idx="11"/>
          </p:nvPr>
        </p:nvSpPr>
        <p:spPr/>
        <p:txBody>
          <a:bodyPr/>
          <a:lstStyle/>
          <a:p>
            <a:endParaRPr lang="pt-PT"/>
          </a:p>
        </p:txBody>
      </p:sp>
      <p:sp>
        <p:nvSpPr>
          <p:cNvPr id="7" name="Marcador de Posição do Número do Diapositivo 6">
            <a:extLst>
              <a:ext uri="{FF2B5EF4-FFF2-40B4-BE49-F238E27FC236}">
                <a16:creationId xmlns:a16="http://schemas.microsoft.com/office/drawing/2014/main" id="{9BFAAAA2-37AD-ECB3-FB6A-51A92754366B}"/>
              </a:ext>
            </a:extLst>
          </p:cNvPr>
          <p:cNvSpPr>
            <a:spLocks noGrp="1"/>
          </p:cNvSpPr>
          <p:nvPr>
            <p:ph type="sldNum" sz="quarter" idx="12"/>
          </p:nvPr>
        </p:nvSpPr>
        <p:spPr/>
        <p:txBody>
          <a:bodyPr/>
          <a:lstStyle/>
          <a:p>
            <a:fld id="{0FA21B4A-3126-4906-B2E6-92ECFF0B6D25}" type="slidenum">
              <a:rPr lang="pt-PT" smtClean="0"/>
              <a:t>‹nº›</a:t>
            </a:fld>
            <a:endParaRPr lang="pt-PT"/>
          </a:p>
        </p:txBody>
      </p:sp>
    </p:spTree>
    <p:extLst>
      <p:ext uri="{BB962C8B-B14F-4D97-AF65-F5344CB8AC3E}">
        <p14:creationId xmlns:p14="http://schemas.microsoft.com/office/powerpoint/2010/main" val="25952317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BCCDF3D-B3B8-C11E-9BDE-61B503E6BB20}"/>
              </a:ext>
            </a:extLst>
          </p:cNvPr>
          <p:cNvSpPr>
            <a:spLocks noGrp="1"/>
          </p:cNvSpPr>
          <p:nvPr>
            <p:ph type="title"/>
          </p:nvPr>
        </p:nvSpPr>
        <p:spPr>
          <a:xfrm>
            <a:off x="839788" y="457200"/>
            <a:ext cx="3932237" cy="1600200"/>
          </a:xfrm>
        </p:spPr>
        <p:txBody>
          <a:bodyPr anchor="b"/>
          <a:lstStyle>
            <a:lvl1pPr>
              <a:defRPr sz="3200"/>
            </a:lvl1pPr>
          </a:lstStyle>
          <a:p>
            <a:r>
              <a:rPr lang="pt-PT"/>
              <a:t>Clique para editar o estilo de título do Modelo Global</a:t>
            </a:r>
          </a:p>
        </p:txBody>
      </p:sp>
      <p:sp>
        <p:nvSpPr>
          <p:cNvPr id="3" name="Marcador de Posição da Imagem 2">
            <a:extLst>
              <a:ext uri="{FF2B5EF4-FFF2-40B4-BE49-F238E27FC236}">
                <a16:creationId xmlns:a16="http://schemas.microsoft.com/office/drawing/2014/main" id="{55C5E99A-6AB1-8EBA-5355-F3AAD2D9CB5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PT"/>
          </a:p>
        </p:txBody>
      </p:sp>
      <p:sp>
        <p:nvSpPr>
          <p:cNvPr id="4" name="Marcador de Posição do Texto 3">
            <a:extLst>
              <a:ext uri="{FF2B5EF4-FFF2-40B4-BE49-F238E27FC236}">
                <a16:creationId xmlns:a16="http://schemas.microsoft.com/office/drawing/2014/main" id="{30A12530-BE1C-A62C-FBCC-E129E4555F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Clique para editar os estilos do texto de Modelo Global</a:t>
            </a:r>
          </a:p>
        </p:txBody>
      </p:sp>
      <p:sp>
        <p:nvSpPr>
          <p:cNvPr id="5" name="Marcador de Posição da Data 4">
            <a:extLst>
              <a:ext uri="{FF2B5EF4-FFF2-40B4-BE49-F238E27FC236}">
                <a16:creationId xmlns:a16="http://schemas.microsoft.com/office/drawing/2014/main" id="{E9C68C8E-F4AB-84C4-793B-6EC338DC296A}"/>
              </a:ext>
            </a:extLst>
          </p:cNvPr>
          <p:cNvSpPr>
            <a:spLocks noGrp="1"/>
          </p:cNvSpPr>
          <p:nvPr>
            <p:ph type="dt" sz="half" idx="10"/>
          </p:nvPr>
        </p:nvSpPr>
        <p:spPr/>
        <p:txBody>
          <a:bodyPr/>
          <a:lstStyle/>
          <a:p>
            <a:fld id="{41685487-8D32-4191-8F4D-A0FC45020A9E}" type="datetimeFigureOut">
              <a:rPr lang="pt-PT" smtClean="0"/>
              <a:t>28/10/2024</a:t>
            </a:fld>
            <a:endParaRPr lang="pt-PT"/>
          </a:p>
        </p:txBody>
      </p:sp>
      <p:sp>
        <p:nvSpPr>
          <p:cNvPr id="6" name="Marcador de Posição do Rodapé 5">
            <a:extLst>
              <a:ext uri="{FF2B5EF4-FFF2-40B4-BE49-F238E27FC236}">
                <a16:creationId xmlns:a16="http://schemas.microsoft.com/office/drawing/2014/main" id="{0EFA99B4-33CA-FFDB-D25B-A672EA26C97F}"/>
              </a:ext>
            </a:extLst>
          </p:cNvPr>
          <p:cNvSpPr>
            <a:spLocks noGrp="1"/>
          </p:cNvSpPr>
          <p:nvPr>
            <p:ph type="ftr" sz="quarter" idx="11"/>
          </p:nvPr>
        </p:nvSpPr>
        <p:spPr/>
        <p:txBody>
          <a:bodyPr/>
          <a:lstStyle/>
          <a:p>
            <a:endParaRPr lang="pt-PT"/>
          </a:p>
        </p:txBody>
      </p:sp>
      <p:sp>
        <p:nvSpPr>
          <p:cNvPr id="7" name="Marcador de Posição do Número do Diapositivo 6">
            <a:extLst>
              <a:ext uri="{FF2B5EF4-FFF2-40B4-BE49-F238E27FC236}">
                <a16:creationId xmlns:a16="http://schemas.microsoft.com/office/drawing/2014/main" id="{483F7E4B-F683-844C-9CF2-C30B47BA44F2}"/>
              </a:ext>
            </a:extLst>
          </p:cNvPr>
          <p:cNvSpPr>
            <a:spLocks noGrp="1"/>
          </p:cNvSpPr>
          <p:nvPr>
            <p:ph type="sldNum" sz="quarter" idx="12"/>
          </p:nvPr>
        </p:nvSpPr>
        <p:spPr/>
        <p:txBody>
          <a:bodyPr/>
          <a:lstStyle/>
          <a:p>
            <a:fld id="{0FA21B4A-3126-4906-B2E6-92ECFF0B6D25}" type="slidenum">
              <a:rPr lang="pt-PT" smtClean="0"/>
              <a:t>‹nº›</a:t>
            </a:fld>
            <a:endParaRPr lang="pt-PT"/>
          </a:p>
        </p:txBody>
      </p:sp>
    </p:spTree>
    <p:extLst>
      <p:ext uri="{BB962C8B-B14F-4D97-AF65-F5344CB8AC3E}">
        <p14:creationId xmlns:p14="http://schemas.microsoft.com/office/powerpoint/2010/main" val="42692268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Título 1">
            <a:extLst>
              <a:ext uri="{FF2B5EF4-FFF2-40B4-BE49-F238E27FC236}">
                <a16:creationId xmlns:a16="http://schemas.microsoft.com/office/drawing/2014/main" id="{DE27F79B-6223-E1D8-D449-0AD98F0A69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PT"/>
              <a:t>Clique para editar o estilo de título do Modelo Global</a:t>
            </a:r>
          </a:p>
        </p:txBody>
      </p:sp>
      <p:sp>
        <p:nvSpPr>
          <p:cNvPr id="3" name="Marcador de Posição do Texto 2">
            <a:extLst>
              <a:ext uri="{FF2B5EF4-FFF2-40B4-BE49-F238E27FC236}">
                <a16:creationId xmlns:a16="http://schemas.microsoft.com/office/drawing/2014/main" id="{187BE8AC-7620-6315-34A5-CC0051220DD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a:extLst>
              <a:ext uri="{FF2B5EF4-FFF2-40B4-BE49-F238E27FC236}">
                <a16:creationId xmlns:a16="http://schemas.microsoft.com/office/drawing/2014/main" id="{53559825-AB18-A88B-CB63-E3222E914F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685487-8D32-4191-8F4D-A0FC45020A9E}" type="datetimeFigureOut">
              <a:rPr lang="pt-PT" smtClean="0"/>
              <a:t>28/10/2024</a:t>
            </a:fld>
            <a:endParaRPr lang="pt-PT"/>
          </a:p>
        </p:txBody>
      </p:sp>
      <p:sp>
        <p:nvSpPr>
          <p:cNvPr id="5" name="Marcador de Posição do Rodapé 4">
            <a:extLst>
              <a:ext uri="{FF2B5EF4-FFF2-40B4-BE49-F238E27FC236}">
                <a16:creationId xmlns:a16="http://schemas.microsoft.com/office/drawing/2014/main" id="{1A644A62-1F29-A562-3223-C1D6FEE3AC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PT"/>
          </a:p>
        </p:txBody>
      </p:sp>
      <p:sp>
        <p:nvSpPr>
          <p:cNvPr id="6" name="Marcador de Posição do Número do Diapositivo 5">
            <a:extLst>
              <a:ext uri="{FF2B5EF4-FFF2-40B4-BE49-F238E27FC236}">
                <a16:creationId xmlns:a16="http://schemas.microsoft.com/office/drawing/2014/main" id="{A00A494E-8A99-24F6-9D8D-6F3662B0367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A21B4A-3126-4906-B2E6-92ECFF0B6D25}" type="slidenum">
              <a:rPr lang="pt-PT" smtClean="0"/>
              <a:t>‹nº›</a:t>
            </a:fld>
            <a:endParaRPr lang="pt-PT"/>
          </a:p>
        </p:txBody>
      </p:sp>
    </p:spTree>
    <p:extLst>
      <p:ext uri="{BB962C8B-B14F-4D97-AF65-F5344CB8AC3E}">
        <p14:creationId xmlns:p14="http://schemas.microsoft.com/office/powerpoint/2010/main" val="18572538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0.sv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2.sv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customXml" Target="../ink/ink2.xml"/><Relationship Id="rId3" Type="http://schemas.openxmlformats.org/officeDocument/2006/relationships/customXml" Target="../ink/ink1.xml"/><Relationship Id="rId7" Type="http://schemas.openxmlformats.org/officeDocument/2006/relationships/image" Target="../media/image6.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2.png"/><Relationship Id="rId9" Type="http://schemas.openxmlformats.org/officeDocument/2006/relationships/image" Target="../media/image16.png"/></Relationships>
</file>

<file path=ppt/slides/_rels/slide28.xml.rels><?xml version="1.0" encoding="UTF-8" standalone="yes"?>
<Relationships xmlns="http://schemas.openxmlformats.org/package/2006/relationships"><Relationship Id="rId3" Type="http://schemas.openxmlformats.org/officeDocument/2006/relationships/image" Target="../media/image17.emf"/><Relationship Id="rId7"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customXml" Target="../ink/ink3.xml"/><Relationship Id="rId5" Type="http://schemas.openxmlformats.org/officeDocument/2006/relationships/image" Target="../media/image19.emf"/><Relationship Id="rId4" Type="http://schemas.openxmlformats.org/officeDocument/2006/relationships/image" Target="../media/image18.emf"/></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customXml" Target="../ink/ink4.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customXml" Target="../ink/ink6.xml"/><Relationship Id="rId5" Type="http://schemas.openxmlformats.org/officeDocument/2006/relationships/image" Target="../media/image23.png"/><Relationship Id="rId4" Type="http://schemas.openxmlformats.org/officeDocument/2006/relationships/customXml" Target="../ink/ink5.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5.emf"/><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1.png"/><Relationship Id="rId4" Type="http://schemas.openxmlformats.org/officeDocument/2006/relationships/customXml" Target="../ink/ink7.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customXml" Target="../ink/ink8.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customXml" Target="../ink/ink9.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customXml" Target="../ink/ink10.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customXml" Target="../ink/ink11.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customXml" Target="../ink/ink12.xml"/></Relationships>
</file>

<file path=ppt/slides/_rels/slide37.xml.rels><?xml version="1.0" encoding="UTF-8" standalone="yes"?>
<Relationships xmlns="http://schemas.openxmlformats.org/package/2006/relationships"><Relationship Id="rId8" Type="http://schemas.openxmlformats.org/officeDocument/2006/relationships/diagramQuickStyle" Target="../diagrams/quickStyle3.xml"/><Relationship Id="rId13" Type="http://schemas.openxmlformats.org/officeDocument/2006/relationships/diagramQuickStyle" Target="../diagrams/quickStyle4.xml"/><Relationship Id="rId3" Type="http://schemas.openxmlformats.org/officeDocument/2006/relationships/customXml" Target="../ink/ink13.xml"/><Relationship Id="rId7" Type="http://schemas.openxmlformats.org/officeDocument/2006/relationships/diagramLayout" Target="../diagrams/layout3.xml"/><Relationship Id="rId12" Type="http://schemas.openxmlformats.org/officeDocument/2006/relationships/diagramLayout" Target="../diagrams/layout4.xml"/><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diagramData" Target="../diagrams/data3.xml"/><Relationship Id="rId11" Type="http://schemas.openxmlformats.org/officeDocument/2006/relationships/diagramData" Target="../diagrams/data4.xml"/><Relationship Id="rId5" Type="http://schemas.openxmlformats.org/officeDocument/2006/relationships/image" Target="../media/image2.png"/><Relationship Id="rId15" Type="http://schemas.microsoft.com/office/2007/relationships/diagramDrawing" Target="../diagrams/drawing4.xml"/><Relationship Id="rId10" Type="http://schemas.microsoft.com/office/2007/relationships/diagramDrawing" Target="../diagrams/drawing3.xml"/><Relationship Id="rId4" Type="http://schemas.openxmlformats.org/officeDocument/2006/relationships/image" Target="../media/image27.png"/><Relationship Id="rId9" Type="http://schemas.openxmlformats.org/officeDocument/2006/relationships/diagramColors" Target="../diagrams/colors3.xml"/><Relationship Id="rId14" Type="http://schemas.openxmlformats.org/officeDocument/2006/relationships/diagramColors" Target="../diagrams/colors4.xml"/></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customXml" Target="../ink/ink14.xml"/></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customXml" Target="../ink/ink15.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dre.pt/application/file/70905676" TargetMode="Externa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10" Type="http://schemas.openxmlformats.org/officeDocument/2006/relationships/image" Target="../media/image27.png"/><Relationship Id="rId4" Type="http://schemas.openxmlformats.org/officeDocument/2006/relationships/diagramLayout" Target="../diagrams/layout5.xml"/><Relationship Id="rId9" Type="http://schemas.openxmlformats.org/officeDocument/2006/relationships/customXml" Target="../ink/ink16.xml"/></Relationships>
</file>

<file path=ppt/slides/_rels/slide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customXml" Target="../ink/ink17.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customXml" Target="../ink/ink18.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customXml" Target="../ink/ink19.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customXml" Target="../ink/ink20.xml"/></Relationships>
</file>

<file path=ppt/slides/_rels/slide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customXml" Target="../ink/ink21.xml"/></Relationships>
</file>

<file path=ppt/slides/_rels/slide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customXml" Target="../ink/ink2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a:extLst>
              <a:ext uri="{FF2B5EF4-FFF2-40B4-BE49-F238E27FC236}">
                <a16:creationId xmlns:a16="http://schemas.microsoft.com/office/drawing/2014/main" id="{085886C9-92DC-E464-4E71-1AC911FC8A0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p:blipFill>
        <p:spPr>
          <a:xfrm>
            <a:off x="0" y="0"/>
            <a:ext cx="12192000" cy="6857999"/>
          </a:xfrm>
          <a:prstGeom prst="rect">
            <a:avLst/>
          </a:prstGeom>
        </p:spPr>
      </p:pic>
      <p:sp>
        <p:nvSpPr>
          <p:cNvPr id="2" name="Título 1">
            <a:extLst>
              <a:ext uri="{FF2B5EF4-FFF2-40B4-BE49-F238E27FC236}">
                <a16:creationId xmlns:a16="http://schemas.microsoft.com/office/drawing/2014/main" id="{EB955D34-6841-8155-8ABC-154C8370C7C7}"/>
              </a:ext>
            </a:extLst>
          </p:cNvPr>
          <p:cNvSpPr>
            <a:spLocks/>
          </p:cNvSpPr>
          <p:nvPr>
            <p:ph type="ctrTitle"/>
          </p:nvPr>
        </p:nvSpPr>
        <p:spPr>
          <a:xfrm>
            <a:off x="540202" y="994275"/>
            <a:ext cx="9518197" cy="947918"/>
          </a:xfrm>
        </p:spPr>
        <p:txBody>
          <a:bodyPr>
            <a:normAutofit/>
          </a:bodyPr>
          <a:lstStyle/>
          <a:p>
            <a:pPr algn="l"/>
            <a:r>
              <a:rPr lang="pt-PT" sz="2800" b="1" dirty="0">
                <a:solidFill>
                  <a:srgbClr val="002856"/>
                </a:solidFill>
                <a:latin typeface="Montserrat Bold" panose="00000800000000000000" pitchFamily="2" charset="0"/>
              </a:rPr>
              <a:t>CURSO DE AVALIAÇÃO DE IMPACTE AMBIENTAL</a:t>
            </a:r>
          </a:p>
        </p:txBody>
      </p:sp>
      <p:sp>
        <p:nvSpPr>
          <p:cNvPr id="3" name="Subtítulo 2">
            <a:extLst>
              <a:ext uri="{FF2B5EF4-FFF2-40B4-BE49-F238E27FC236}">
                <a16:creationId xmlns:a16="http://schemas.microsoft.com/office/drawing/2014/main" id="{98DD3C77-41E6-F839-9051-6F6A8CC92396}"/>
              </a:ext>
            </a:extLst>
          </p:cNvPr>
          <p:cNvSpPr>
            <a:spLocks noGrp="1" noRot="1" noMove="1" noResize="1" noEditPoints="1" noAdjustHandles="1" noChangeArrowheads="1" noChangeShapeType="1"/>
          </p:cNvSpPr>
          <p:nvPr>
            <p:ph type="subTitle" idx="1"/>
          </p:nvPr>
        </p:nvSpPr>
        <p:spPr>
          <a:xfrm>
            <a:off x="540202" y="5863725"/>
            <a:ext cx="5320145" cy="308080"/>
          </a:xfrm>
        </p:spPr>
        <p:txBody>
          <a:bodyPr>
            <a:normAutofit/>
          </a:bodyPr>
          <a:lstStyle/>
          <a:p>
            <a:pPr algn="l"/>
            <a:r>
              <a:rPr lang="pt-PT" sz="1400" i="1" dirty="0">
                <a:solidFill>
                  <a:schemeClr val="bg1"/>
                </a:solidFill>
                <a:latin typeface="Montserrat" panose="00000500000000000000" pitchFamily="2" charset="0"/>
              </a:rPr>
              <a:t>MF&amp;A (Sede)</a:t>
            </a:r>
          </a:p>
        </p:txBody>
      </p:sp>
      <p:sp>
        <p:nvSpPr>
          <p:cNvPr id="4" name="Título 1">
            <a:extLst>
              <a:ext uri="{FF2B5EF4-FFF2-40B4-BE49-F238E27FC236}">
                <a16:creationId xmlns:a16="http://schemas.microsoft.com/office/drawing/2014/main" id="{852C3F87-090B-5036-B1CB-1A7485AA14C5}"/>
              </a:ext>
            </a:extLst>
          </p:cNvPr>
          <p:cNvSpPr txBox="1">
            <a:spLocks/>
          </p:cNvSpPr>
          <p:nvPr/>
        </p:nvSpPr>
        <p:spPr>
          <a:xfrm>
            <a:off x="540202" y="1981871"/>
            <a:ext cx="10457219" cy="82171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pt-PT" sz="2400" dirty="0">
                <a:solidFill>
                  <a:srgbClr val="E5912B"/>
                </a:solidFill>
                <a:latin typeface="Montserrat" panose="00000500000000000000" pitchFamily="2" charset="0"/>
              </a:rPr>
              <a:t>Módulo 1:</a:t>
            </a:r>
          </a:p>
          <a:p>
            <a:pPr algn="l"/>
            <a:r>
              <a:rPr lang="pt-PT" sz="2400" dirty="0">
                <a:solidFill>
                  <a:srgbClr val="E5912B"/>
                </a:solidFill>
                <a:latin typeface="Montserrat" panose="00000500000000000000" pitchFamily="2" charset="0"/>
              </a:rPr>
              <a:t>Importância, Conceitos, Fases e “Instrumentos”</a:t>
            </a:r>
          </a:p>
        </p:txBody>
      </p:sp>
      <p:sp>
        <p:nvSpPr>
          <p:cNvPr id="9" name="Título 1">
            <a:extLst>
              <a:ext uri="{FF2B5EF4-FFF2-40B4-BE49-F238E27FC236}">
                <a16:creationId xmlns:a16="http://schemas.microsoft.com/office/drawing/2014/main" id="{5C618720-778C-4465-443C-2D43B3A8DF2E}"/>
              </a:ext>
            </a:extLst>
          </p:cNvPr>
          <p:cNvSpPr txBox="1">
            <a:spLocks noGrp="1" noRot="1" noMove="1" noResize="1" noEditPoints="1" noAdjustHandles="1" noChangeArrowheads="1" noChangeShapeType="1"/>
          </p:cNvSpPr>
          <p:nvPr/>
        </p:nvSpPr>
        <p:spPr>
          <a:xfrm>
            <a:off x="540200" y="3396576"/>
            <a:ext cx="3814085" cy="1780954"/>
          </a:xfrm>
          <a:prstGeom prst="rect">
            <a:avLst/>
          </a:prstGeom>
        </p:spPr>
        <p:txBody>
          <a:bodyPr vert="horz" lIns="91440" tIns="45720" rIns="91440" bIns="45720" rtlCol="0" anchor="t">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20000"/>
              </a:lnSpc>
            </a:pPr>
            <a:r>
              <a:rPr lang="pt-PT" sz="1600" dirty="0">
                <a:solidFill>
                  <a:srgbClr val="002856"/>
                </a:solidFill>
                <a:latin typeface="Montserrat" panose="00000500000000000000" pitchFamily="2" charset="0"/>
              </a:rPr>
              <a:t>Margarida Fonseca</a:t>
            </a:r>
          </a:p>
          <a:p>
            <a:pPr algn="l">
              <a:lnSpc>
                <a:spcPct val="120000"/>
              </a:lnSpc>
            </a:pPr>
            <a:r>
              <a:rPr lang="pt-PT" sz="1600" dirty="0">
                <a:solidFill>
                  <a:srgbClr val="002856"/>
                </a:solidFill>
                <a:latin typeface="Montserrat" panose="00000500000000000000" pitchFamily="2" charset="0"/>
              </a:rPr>
              <a:t>Nuno Ferreira Matos</a:t>
            </a:r>
          </a:p>
        </p:txBody>
      </p:sp>
      <p:sp>
        <p:nvSpPr>
          <p:cNvPr id="10" name="Subtítulo 2">
            <a:extLst>
              <a:ext uri="{FF2B5EF4-FFF2-40B4-BE49-F238E27FC236}">
                <a16:creationId xmlns:a16="http://schemas.microsoft.com/office/drawing/2014/main" id="{D753B479-6B94-C700-C07F-CCA46114B48C}"/>
              </a:ext>
            </a:extLst>
          </p:cNvPr>
          <p:cNvSpPr txBox="1">
            <a:spLocks noGrp="1" noRot="1" noMove="1" noResize="1" noEditPoints="1" noAdjustHandles="1" noChangeArrowheads="1" noChangeShapeType="1"/>
          </p:cNvSpPr>
          <p:nvPr/>
        </p:nvSpPr>
        <p:spPr>
          <a:xfrm>
            <a:off x="540201" y="6262849"/>
            <a:ext cx="5320145" cy="30808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pt-PT" sz="1400" i="1" dirty="0">
                <a:solidFill>
                  <a:schemeClr val="bg1"/>
                </a:solidFill>
                <a:latin typeface="Montserrat" panose="00000500000000000000" pitchFamily="2" charset="0"/>
              </a:rPr>
              <a:t>29/10/2024</a:t>
            </a:r>
          </a:p>
        </p:txBody>
      </p:sp>
    </p:spTree>
    <p:extLst>
      <p:ext uri="{BB962C8B-B14F-4D97-AF65-F5344CB8AC3E}">
        <p14:creationId xmlns:p14="http://schemas.microsoft.com/office/powerpoint/2010/main" val="5500075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34FF4E-9B1A-E356-7D4B-9862BC3AC3C8}"/>
              </a:ext>
            </a:extLst>
          </p:cNvPr>
          <p:cNvSpPr>
            <a:spLocks noGrp="1" noRot="1" noMove="1" noResize="1" noEditPoints="1" noAdjustHandles="1" noChangeArrowheads="1" noChangeShapeType="1"/>
          </p:cNvSpPr>
          <p:nvPr>
            <p:ph type="title"/>
          </p:nvPr>
        </p:nvSpPr>
        <p:spPr>
          <a:xfrm>
            <a:off x="838200" y="868781"/>
            <a:ext cx="10515600" cy="620354"/>
          </a:xfrm>
        </p:spPr>
        <p:txBody>
          <a:bodyPr>
            <a:normAutofit/>
          </a:bodyPr>
          <a:lstStyle/>
          <a:p>
            <a:r>
              <a:rPr lang="pt-PT" sz="2800" b="1" dirty="0">
                <a:solidFill>
                  <a:srgbClr val="002856"/>
                </a:solidFill>
                <a:latin typeface="Montserrat" panose="00000500000000000000" pitchFamily="2" charset="0"/>
              </a:rPr>
              <a:t>Enquadramento formal de AIA</a:t>
            </a:r>
          </a:p>
        </p:txBody>
      </p:sp>
      <p:sp>
        <p:nvSpPr>
          <p:cNvPr id="3" name="Marcador de Posição de Conteúdo 2">
            <a:extLst>
              <a:ext uri="{FF2B5EF4-FFF2-40B4-BE49-F238E27FC236}">
                <a16:creationId xmlns:a16="http://schemas.microsoft.com/office/drawing/2014/main" id="{E4D3B4A9-60DC-8861-D47B-990784974ACE}"/>
              </a:ext>
            </a:extLst>
          </p:cNvPr>
          <p:cNvSpPr>
            <a:spLocks noGrp="1"/>
          </p:cNvSpPr>
          <p:nvPr>
            <p:ph idx="1"/>
          </p:nvPr>
        </p:nvSpPr>
        <p:spPr>
          <a:xfrm>
            <a:off x="563757" y="2430706"/>
            <a:ext cx="2295885" cy="2693533"/>
          </a:xfrm>
        </p:spPr>
        <p:txBody>
          <a:bodyPr anchor="ctr">
            <a:normAutofit/>
          </a:bodyPr>
          <a:lstStyle/>
          <a:p>
            <a:pPr marL="0" indent="0">
              <a:buNone/>
            </a:pPr>
            <a:r>
              <a:rPr lang="pt-PT" sz="2400" b="1" dirty="0">
                <a:solidFill>
                  <a:srgbClr val="E5912B"/>
                </a:solidFill>
                <a:latin typeface="Montserrat" panose="00000500000000000000" pitchFamily="50" charset="0"/>
              </a:rPr>
              <a:t>EIA em Estudo Prévio ou em Projeto de Execução</a:t>
            </a:r>
            <a:endParaRPr lang="pt-PT" sz="2400" dirty="0">
              <a:solidFill>
                <a:srgbClr val="E5912B"/>
              </a:solidFill>
              <a:latin typeface="Montserrat" panose="00000500000000000000" pitchFamily="50" charset="0"/>
            </a:endParaRPr>
          </a:p>
        </p:txBody>
      </p:sp>
      <p:sp>
        <p:nvSpPr>
          <p:cNvPr id="4" name="Subtítulo 2">
            <a:extLst>
              <a:ext uri="{FF2B5EF4-FFF2-40B4-BE49-F238E27FC236}">
                <a16:creationId xmlns:a16="http://schemas.microsoft.com/office/drawing/2014/main" id="{E9718EC5-C20A-B2E8-7C62-FD38C064E049}"/>
              </a:ext>
            </a:extLst>
          </p:cNvPr>
          <p:cNvSpPr txBox="1">
            <a:spLocks noGrp="1" noRot="1" noMove="1" noResize="1" noEditPoints="1" noAdjustHandles="1" noChangeArrowheads="1" noChangeShapeType="1"/>
          </p:cNvSpPr>
          <p:nvPr/>
        </p:nvSpPr>
        <p:spPr>
          <a:xfrm>
            <a:off x="8126083" y="380970"/>
            <a:ext cx="3227717" cy="3058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pt-PT" sz="1200" i="1" dirty="0">
                <a:solidFill>
                  <a:srgbClr val="002856"/>
                </a:solidFill>
                <a:latin typeface="Montserrat" panose="00000500000000000000" pitchFamily="2" charset="0"/>
              </a:rPr>
              <a:t>29/10/2024</a:t>
            </a:r>
          </a:p>
        </p:txBody>
      </p:sp>
      <p:cxnSp>
        <p:nvCxnSpPr>
          <p:cNvPr id="8" name="Conexão reta 7">
            <a:extLst>
              <a:ext uri="{FF2B5EF4-FFF2-40B4-BE49-F238E27FC236}">
                <a16:creationId xmlns:a16="http://schemas.microsoft.com/office/drawing/2014/main" id="{5CDDA346-C506-95C0-D742-E2D8DA6C225F}"/>
              </a:ext>
            </a:extLst>
          </p:cNvPr>
          <p:cNvCxnSpPr>
            <a:cxnSpLocks noGrp="1" noRot="1" noMove="1" noResize="1" noEditPoints="1" noAdjustHandles="1" noChangeArrowheads="1" noChangeShapeType="1"/>
          </p:cNvCxnSpPr>
          <p:nvPr/>
        </p:nvCxnSpPr>
        <p:spPr>
          <a:xfrm>
            <a:off x="0" y="1489135"/>
            <a:ext cx="451485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1" name="Imagem 10" descr="Uma imagem com Tipo de letra, Gráficos, design gráfico, captura de ecrã&#10;&#10;Descrição gerada automaticamente">
            <a:extLst>
              <a:ext uri="{FF2B5EF4-FFF2-40B4-BE49-F238E27FC236}">
                <a16:creationId xmlns:a16="http://schemas.microsoft.com/office/drawing/2014/main" id="{2062510F-D646-9B7A-28DB-D8203C8DA9FE}"/>
              </a:ext>
            </a:extLst>
          </p:cNvPr>
          <p:cNvPicPr>
            <a:picLocks noGrp="1" noRot="1" noChangeAspect="1" noMove="1" noResize="1" noEditPoints="1" noAdjustHandles="1" noChangeArrowheads="1" noChangeShapeType="1" noCrop="1"/>
          </p:cNvPicPr>
          <p:nvPr/>
        </p:nvPicPr>
        <p:blipFill>
          <a:blip r:embed="rId2">
            <a:alphaModFix amt="70000"/>
            <a:extLst>
              <a:ext uri="{28A0092B-C50C-407E-A947-70E740481C1C}">
                <a14:useLocalDpi xmlns:a14="http://schemas.microsoft.com/office/drawing/2010/main" val="0"/>
              </a:ext>
            </a:extLst>
          </a:blip>
          <a:stretch>
            <a:fillRect/>
          </a:stretch>
        </p:blipFill>
        <p:spPr>
          <a:xfrm>
            <a:off x="11018324" y="6267450"/>
            <a:ext cx="837992" cy="401145"/>
          </a:xfrm>
          <a:prstGeom prst="rect">
            <a:avLst/>
          </a:prstGeom>
        </p:spPr>
      </p:pic>
      <p:sp>
        <p:nvSpPr>
          <p:cNvPr id="12" name="Retângulo: Cantos Arredondados 11">
            <a:extLst>
              <a:ext uri="{FF2B5EF4-FFF2-40B4-BE49-F238E27FC236}">
                <a16:creationId xmlns:a16="http://schemas.microsoft.com/office/drawing/2014/main" id="{201B37D6-1BFF-4530-E02C-0DC4C6085852}"/>
              </a:ext>
            </a:extLst>
          </p:cNvPr>
          <p:cNvSpPr>
            <a:spLocks noGrp="1" noRot="1" noMove="1" noResize="1" noEditPoints="1" noAdjustHandles="1" noChangeArrowheads="1" noChangeShapeType="1"/>
          </p:cNvSpPr>
          <p:nvPr/>
        </p:nvSpPr>
        <p:spPr>
          <a:xfrm>
            <a:off x="923261" y="183390"/>
            <a:ext cx="756612" cy="98577"/>
          </a:xfrm>
          <a:prstGeom prst="roundRect">
            <a:avLst/>
          </a:prstGeom>
          <a:solidFill>
            <a:srgbClr val="E59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3" name="Retângulo: Cantos Arredondados 12">
            <a:extLst>
              <a:ext uri="{FF2B5EF4-FFF2-40B4-BE49-F238E27FC236}">
                <a16:creationId xmlns:a16="http://schemas.microsoft.com/office/drawing/2014/main" id="{1B9868F4-8E0B-7407-EAD6-2C00F5343C2C}"/>
              </a:ext>
            </a:extLst>
          </p:cNvPr>
          <p:cNvSpPr>
            <a:spLocks noGrp="1" noRot="1" noMove="1" noResize="1" noEditPoints="1" noAdjustHandles="1" noChangeArrowheads="1" noChangeShapeType="1"/>
          </p:cNvSpPr>
          <p:nvPr/>
        </p:nvSpPr>
        <p:spPr>
          <a:xfrm>
            <a:off x="1711700" y="179244"/>
            <a:ext cx="756612" cy="98577"/>
          </a:xfrm>
          <a:prstGeom prst="round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4" name="Retângulo: Cantos Arredondados 13">
            <a:extLst>
              <a:ext uri="{FF2B5EF4-FFF2-40B4-BE49-F238E27FC236}">
                <a16:creationId xmlns:a16="http://schemas.microsoft.com/office/drawing/2014/main" id="{44B6DFC8-8872-D29C-E99F-E618E4609C66}"/>
              </a:ext>
            </a:extLst>
          </p:cNvPr>
          <p:cNvSpPr>
            <a:spLocks noGrp="1" noRot="1" noMove="1" noResize="1" noEditPoints="1" noAdjustHandles="1" noChangeArrowheads="1" noChangeShapeType="1"/>
          </p:cNvSpPr>
          <p:nvPr/>
        </p:nvSpPr>
        <p:spPr>
          <a:xfrm>
            <a:off x="2500139" y="184191"/>
            <a:ext cx="756612" cy="98577"/>
          </a:xfrm>
          <a:prstGeom prst="round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5" name="Retângulo: Cantos Arredondados 14">
            <a:extLst>
              <a:ext uri="{FF2B5EF4-FFF2-40B4-BE49-F238E27FC236}">
                <a16:creationId xmlns:a16="http://schemas.microsoft.com/office/drawing/2014/main" id="{F169806C-1147-7269-F773-297BF749ABA6}"/>
              </a:ext>
            </a:extLst>
          </p:cNvPr>
          <p:cNvSpPr>
            <a:spLocks noGrp="1" noRot="1" noMove="1" noResize="1" noEditPoints="1" noAdjustHandles="1" noChangeArrowheads="1" noChangeShapeType="1"/>
          </p:cNvSpPr>
          <p:nvPr/>
        </p:nvSpPr>
        <p:spPr>
          <a:xfrm>
            <a:off x="3288578" y="179136"/>
            <a:ext cx="756612" cy="98577"/>
          </a:xfrm>
          <a:prstGeom prst="round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6" name="Retângulo: Cantos Arredondados 15">
            <a:extLst>
              <a:ext uri="{FF2B5EF4-FFF2-40B4-BE49-F238E27FC236}">
                <a16:creationId xmlns:a16="http://schemas.microsoft.com/office/drawing/2014/main" id="{172DF616-613F-42DB-1926-383E0E21EE02}"/>
              </a:ext>
            </a:extLst>
          </p:cNvPr>
          <p:cNvSpPr>
            <a:spLocks noGrp="1" noRot="1" noMove="1" noResize="1" noEditPoints="1" noAdjustHandles="1" noChangeArrowheads="1" noChangeShapeType="1"/>
          </p:cNvSpPr>
          <p:nvPr/>
        </p:nvSpPr>
        <p:spPr>
          <a:xfrm>
            <a:off x="4077017" y="179136"/>
            <a:ext cx="756612" cy="98577"/>
          </a:xfrm>
          <a:prstGeom prst="round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52" name="Imagem 51" descr="Uma imagem com texto, captura de ecrã, Tipo de letra, número&#10;&#10;Descrição gerada automaticamente">
            <a:extLst>
              <a:ext uri="{FF2B5EF4-FFF2-40B4-BE49-F238E27FC236}">
                <a16:creationId xmlns:a16="http://schemas.microsoft.com/office/drawing/2014/main" id="{C8CB9F7E-E8E0-FD35-9E22-FE69EAF217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9894" y="1565728"/>
            <a:ext cx="8874847" cy="4423491"/>
          </a:xfrm>
          <a:prstGeom prst="rect">
            <a:avLst/>
          </a:prstGeom>
        </p:spPr>
      </p:pic>
      <p:sp>
        <p:nvSpPr>
          <p:cNvPr id="6" name="Subtítulo 2">
            <a:extLst>
              <a:ext uri="{FF2B5EF4-FFF2-40B4-BE49-F238E27FC236}">
                <a16:creationId xmlns:a16="http://schemas.microsoft.com/office/drawing/2014/main" id="{0AD32B39-AAAD-F77A-1747-6D3937E6578E}"/>
              </a:ext>
            </a:extLst>
          </p:cNvPr>
          <p:cNvSpPr txBox="1">
            <a:spLocks/>
          </p:cNvSpPr>
          <p:nvPr/>
        </p:nvSpPr>
        <p:spPr>
          <a:xfrm>
            <a:off x="838200" y="350358"/>
            <a:ext cx="5572307" cy="3058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t-PT" sz="900" b="1" dirty="0">
                <a:solidFill>
                  <a:srgbClr val="002856"/>
                </a:solidFill>
                <a:latin typeface="Montserrat Bold" panose="00000800000000000000" pitchFamily="2" charset="0"/>
              </a:rPr>
              <a:t>CURSO DE AVALIAÇÃO DE IMPACTE AMBIENTAL</a:t>
            </a:r>
            <a:br>
              <a:rPr lang="pt-PT" sz="900" b="1" dirty="0">
                <a:solidFill>
                  <a:srgbClr val="002856"/>
                </a:solidFill>
                <a:latin typeface="Montserrat Bold" panose="00000800000000000000" pitchFamily="2" charset="0"/>
              </a:rPr>
            </a:br>
            <a:r>
              <a:rPr lang="pt-PT" sz="900" b="1" dirty="0">
                <a:solidFill>
                  <a:srgbClr val="E5912B"/>
                </a:solidFill>
                <a:latin typeface="Montserrat" panose="00000500000000000000" pitchFamily="2" charset="0"/>
              </a:rPr>
              <a:t>Módulo 1: Importância, Conceitos, Fases e “Instrumentos”</a:t>
            </a:r>
            <a:endParaRPr lang="pt-PT" sz="900" b="1" dirty="0">
              <a:solidFill>
                <a:srgbClr val="002856"/>
              </a:solidFill>
              <a:latin typeface="Montserrat" panose="00000500000000000000" pitchFamily="2" charset="0"/>
            </a:endParaRPr>
          </a:p>
        </p:txBody>
      </p:sp>
    </p:spTree>
    <p:extLst>
      <p:ext uri="{BB962C8B-B14F-4D97-AF65-F5344CB8AC3E}">
        <p14:creationId xmlns:p14="http://schemas.microsoft.com/office/powerpoint/2010/main" val="24785193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34FF4E-9B1A-E356-7D4B-9862BC3AC3C8}"/>
              </a:ext>
            </a:extLst>
          </p:cNvPr>
          <p:cNvSpPr>
            <a:spLocks noGrp="1" noRot="1" noMove="1" noResize="1" noEditPoints="1" noAdjustHandles="1" noChangeArrowheads="1" noChangeShapeType="1"/>
          </p:cNvSpPr>
          <p:nvPr>
            <p:ph type="title"/>
          </p:nvPr>
        </p:nvSpPr>
        <p:spPr>
          <a:xfrm>
            <a:off x="838200" y="868781"/>
            <a:ext cx="10515600" cy="620354"/>
          </a:xfrm>
        </p:spPr>
        <p:txBody>
          <a:bodyPr>
            <a:normAutofit/>
          </a:bodyPr>
          <a:lstStyle/>
          <a:p>
            <a:r>
              <a:rPr lang="pt-PT" sz="2800" b="1" dirty="0">
                <a:solidFill>
                  <a:srgbClr val="002856"/>
                </a:solidFill>
                <a:latin typeface="Montserrat" panose="00000500000000000000" pitchFamily="2" charset="0"/>
              </a:rPr>
              <a:t>Enquadramento formal de AIA</a:t>
            </a:r>
          </a:p>
        </p:txBody>
      </p:sp>
      <p:sp>
        <p:nvSpPr>
          <p:cNvPr id="4" name="Subtítulo 2">
            <a:extLst>
              <a:ext uri="{FF2B5EF4-FFF2-40B4-BE49-F238E27FC236}">
                <a16:creationId xmlns:a16="http://schemas.microsoft.com/office/drawing/2014/main" id="{E9718EC5-C20A-B2E8-7C62-FD38C064E049}"/>
              </a:ext>
            </a:extLst>
          </p:cNvPr>
          <p:cNvSpPr txBox="1">
            <a:spLocks noGrp="1" noRot="1" noMove="1" noResize="1" noEditPoints="1" noAdjustHandles="1" noChangeArrowheads="1" noChangeShapeType="1"/>
          </p:cNvSpPr>
          <p:nvPr/>
        </p:nvSpPr>
        <p:spPr>
          <a:xfrm>
            <a:off x="8126083" y="380970"/>
            <a:ext cx="3227717" cy="3058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pt-PT" sz="1200" i="1" dirty="0">
                <a:solidFill>
                  <a:srgbClr val="002856"/>
                </a:solidFill>
                <a:latin typeface="Montserrat" panose="00000500000000000000" pitchFamily="2" charset="0"/>
              </a:rPr>
              <a:t>29/10/2024</a:t>
            </a:r>
          </a:p>
        </p:txBody>
      </p:sp>
      <p:cxnSp>
        <p:nvCxnSpPr>
          <p:cNvPr id="8" name="Conexão reta 7">
            <a:extLst>
              <a:ext uri="{FF2B5EF4-FFF2-40B4-BE49-F238E27FC236}">
                <a16:creationId xmlns:a16="http://schemas.microsoft.com/office/drawing/2014/main" id="{5CDDA346-C506-95C0-D742-E2D8DA6C225F}"/>
              </a:ext>
            </a:extLst>
          </p:cNvPr>
          <p:cNvCxnSpPr>
            <a:cxnSpLocks noGrp="1" noRot="1" noMove="1" noResize="1" noEditPoints="1" noAdjustHandles="1" noChangeArrowheads="1" noChangeShapeType="1"/>
          </p:cNvCxnSpPr>
          <p:nvPr/>
        </p:nvCxnSpPr>
        <p:spPr>
          <a:xfrm>
            <a:off x="0" y="1489135"/>
            <a:ext cx="451485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1" name="Imagem 10" descr="Uma imagem com Tipo de letra, Gráficos, design gráfico, captura de ecrã&#10;&#10;Descrição gerada automaticamente">
            <a:extLst>
              <a:ext uri="{FF2B5EF4-FFF2-40B4-BE49-F238E27FC236}">
                <a16:creationId xmlns:a16="http://schemas.microsoft.com/office/drawing/2014/main" id="{2062510F-D646-9B7A-28DB-D8203C8DA9FE}"/>
              </a:ext>
            </a:extLst>
          </p:cNvPr>
          <p:cNvPicPr>
            <a:picLocks noGrp="1" noRot="1" noChangeAspect="1" noMove="1" noResize="1" noEditPoints="1" noAdjustHandles="1" noChangeArrowheads="1" noChangeShapeType="1" noCrop="1"/>
          </p:cNvPicPr>
          <p:nvPr/>
        </p:nvPicPr>
        <p:blipFill>
          <a:blip r:embed="rId2">
            <a:alphaModFix amt="70000"/>
            <a:extLst>
              <a:ext uri="{28A0092B-C50C-407E-A947-70E740481C1C}">
                <a14:useLocalDpi xmlns:a14="http://schemas.microsoft.com/office/drawing/2010/main" val="0"/>
              </a:ext>
            </a:extLst>
          </a:blip>
          <a:stretch>
            <a:fillRect/>
          </a:stretch>
        </p:blipFill>
        <p:spPr>
          <a:xfrm>
            <a:off x="11018324" y="6267450"/>
            <a:ext cx="837992" cy="401145"/>
          </a:xfrm>
          <a:prstGeom prst="rect">
            <a:avLst/>
          </a:prstGeom>
        </p:spPr>
      </p:pic>
      <p:sp>
        <p:nvSpPr>
          <p:cNvPr id="12" name="Retângulo: Cantos Arredondados 11">
            <a:extLst>
              <a:ext uri="{FF2B5EF4-FFF2-40B4-BE49-F238E27FC236}">
                <a16:creationId xmlns:a16="http://schemas.microsoft.com/office/drawing/2014/main" id="{201B37D6-1BFF-4530-E02C-0DC4C6085852}"/>
              </a:ext>
            </a:extLst>
          </p:cNvPr>
          <p:cNvSpPr>
            <a:spLocks noGrp="1" noRot="1" noMove="1" noResize="1" noEditPoints="1" noAdjustHandles="1" noChangeArrowheads="1" noChangeShapeType="1"/>
          </p:cNvSpPr>
          <p:nvPr/>
        </p:nvSpPr>
        <p:spPr>
          <a:xfrm>
            <a:off x="923261" y="183390"/>
            <a:ext cx="756612" cy="98577"/>
          </a:xfrm>
          <a:prstGeom prst="roundRect">
            <a:avLst/>
          </a:prstGeom>
          <a:solidFill>
            <a:srgbClr val="E59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3" name="Retângulo: Cantos Arredondados 12">
            <a:extLst>
              <a:ext uri="{FF2B5EF4-FFF2-40B4-BE49-F238E27FC236}">
                <a16:creationId xmlns:a16="http://schemas.microsoft.com/office/drawing/2014/main" id="{1B9868F4-8E0B-7407-EAD6-2C00F5343C2C}"/>
              </a:ext>
            </a:extLst>
          </p:cNvPr>
          <p:cNvSpPr>
            <a:spLocks noGrp="1" noRot="1" noMove="1" noResize="1" noEditPoints="1" noAdjustHandles="1" noChangeArrowheads="1" noChangeShapeType="1"/>
          </p:cNvSpPr>
          <p:nvPr/>
        </p:nvSpPr>
        <p:spPr>
          <a:xfrm>
            <a:off x="1711700" y="179244"/>
            <a:ext cx="756612" cy="98577"/>
          </a:xfrm>
          <a:prstGeom prst="round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4" name="Retângulo: Cantos Arredondados 13">
            <a:extLst>
              <a:ext uri="{FF2B5EF4-FFF2-40B4-BE49-F238E27FC236}">
                <a16:creationId xmlns:a16="http://schemas.microsoft.com/office/drawing/2014/main" id="{44B6DFC8-8872-D29C-E99F-E618E4609C66}"/>
              </a:ext>
            </a:extLst>
          </p:cNvPr>
          <p:cNvSpPr>
            <a:spLocks noGrp="1" noRot="1" noMove="1" noResize="1" noEditPoints="1" noAdjustHandles="1" noChangeArrowheads="1" noChangeShapeType="1"/>
          </p:cNvSpPr>
          <p:nvPr/>
        </p:nvSpPr>
        <p:spPr>
          <a:xfrm>
            <a:off x="2500139" y="184191"/>
            <a:ext cx="756612" cy="98577"/>
          </a:xfrm>
          <a:prstGeom prst="round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5" name="Retângulo: Cantos Arredondados 14">
            <a:extLst>
              <a:ext uri="{FF2B5EF4-FFF2-40B4-BE49-F238E27FC236}">
                <a16:creationId xmlns:a16="http://schemas.microsoft.com/office/drawing/2014/main" id="{F169806C-1147-7269-F773-297BF749ABA6}"/>
              </a:ext>
            </a:extLst>
          </p:cNvPr>
          <p:cNvSpPr>
            <a:spLocks noGrp="1" noRot="1" noMove="1" noResize="1" noEditPoints="1" noAdjustHandles="1" noChangeArrowheads="1" noChangeShapeType="1"/>
          </p:cNvSpPr>
          <p:nvPr/>
        </p:nvSpPr>
        <p:spPr>
          <a:xfrm>
            <a:off x="3288578" y="179136"/>
            <a:ext cx="756612" cy="98577"/>
          </a:xfrm>
          <a:prstGeom prst="round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6" name="Retângulo: Cantos Arredondados 15">
            <a:extLst>
              <a:ext uri="{FF2B5EF4-FFF2-40B4-BE49-F238E27FC236}">
                <a16:creationId xmlns:a16="http://schemas.microsoft.com/office/drawing/2014/main" id="{172DF616-613F-42DB-1926-383E0E21EE02}"/>
              </a:ext>
            </a:extLst>
          </p:cNvPr>
          <p:cNvSpPr>
            <a:spLocks noGrp="1" noRot="1" noMove="1" noResize="1" noEditPoints="1" noAdjustHandles="1" noChangeArrowheads="1" noChangeShapeType="1"/>
          </p:cNvSpPr>
          <p:nvPr/>
        </p:nvSpPr>
        <p:spPr>
          <a:xfrm>
            <a:off x="4077017" y="179136"/>
            <a:ext cx="756612" cy="98577"/>
          </a:xfrm>
          <a:prstGeom prst="round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52" name="Imagem 51">
            <a:extLst>
              <a:ext uri="{FF2B5EF4-FFF2-40B4-BE49-F238E27FC236}">
                <a16:creationId xmlns:a16="http://schemas.microsoft.com/office/drawing/2014/main" id="{C8CB9F7E-E8E0-FD35-9E22-FE69EAF2174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288578" y="1565728"/>
            <a:ext cx="8764428" cy="4423491"/>
          </a:xfrm>
          <a:prstGeom prst="rect">
            <a:avLst/>
          </a:prstGeom>
        </p:spPr>
      </p:pic>
      <p:sp>
        <p:nvSpPr>
          <p:cNvPr id="10" name="Subtítulo 2">
            <a:extLst>
              <a:ext uri="{FF2B5EF4-FFF2-40B4-BE49-F238E27FC236}">
                <a16:creationId xmlns:a16="http://schemas.microsoft.com/office/drawing/2014/main" id="{8087922B-F231-8FD6-0AC1-67CDACF1AC47}"/>
              </a:ext>
            </a:extLst>
          </p:cNvPr>
          <p:cNvSpPr txBox="1">
            <a:spLocks/>
          </p:cNvSpPr>
          <p:nvPr/>
        </p:nvSpPr>
        <p:spPr>
          <a:xfrm>
            <a:off x="838200" y="350358"/>
            <a:ext cx="5572307" cy="3058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t-PT" sz="900" b="1" dirty="0">
                <a:solidFill>
                  <a:srgbClr val="002856"/>
                </a:solidFill>
                <a:latin typeface="Montserrat Bold" panose="00000800000000000000" pitchFamily="2" charset="0"/>
              </a:rPr>
              <a:t>CURSO DE AVALIAÇÃO DE IMPACTE AMBIENTAL</a:t>
            </a:r>
            <a:br>
              <a:rPr lang="pt-PT" sz="900" b="1" dirty="0">
                <a:solidFill>
                  <a:srgbClr val="002856"/>
                </a:solidFill>
                <a:latin typeface="Montserrat Bold" panose="00000800000000000000" pitchFamily="2" charset="0"/>
              </a:rPr>
            </a:br>
            <a:r>
              <a:rPr lang="pt-PT" sz="900" b="1" dirty="0">
                <a:solidFill>
                  <a:srgbClr val="E5912B"/>
                </a:solidFill>
                <a:latin typeface="Montserrat" panose="00000500000000000000" pitchFamily="2" charset="0"/>
              </a:rPr>
              <a:t>Módulo 1: Importância, Conceitos, Fases e “Instrumentos”</a:t>
            </a:r>
            <a:endParaRPr lang="pt-PT" sz="900" b="1" dirty="0">
              <a:solidFill>
                <a:srgbClr val="002856"/>
              </a:solidFill>
              <a:latin typeface="Montserrat" panose="00000500000000000000" pitchFamily="2" charset="0"/>
            </a:endParaRPr>
          </a:p>
        </p:txBody>
      </p:sp>
      <p:sp>
        <p:nvSpPr>
          <p:cNvPr id="19" name="Marcador de Posição de Conteúdo 2">
            <a:extLst>
              <a:ext uri="{FF2B5EF4-FFF2-40B4-BE49-F238E27FC236}">
                <a16:creationId xmlns:a16="http://schemas.microsoft.com/office/drawing/2014/main" id="{C742747C-2529-9E8D-44F7-D3976756F263}"/>
              </a:ext>
            </a:extLst>
          </p:cNvPr>
          <p:cNvSpPr>
            <a:spLocks noGrp="1"/>
          </p:cNvSpPr>
          <p:nvPr>
            <p:ph idx="1"/>
          </p:nvPr>
        </p:nvSpPr>
        <p:spPr>
          <a:xfrm>
            <a:off x="563757" y="2430706"/>
            <a:ext cx="2295885" cy="2693533"/>
          </a:xfrm>
        </p:spPr>
        <p:txBody>
          <a:bodyPr anchor="ctr">
            <a:normAutofit/>
          </a:bodyPr>
          <a:lstStyle/>
          <a:p>
            <a:pPr marL="0" indent="0">
              <a:buNone/>
            </a:pPr>
            <a:r>
              <a:rPr lang="pt-PT" sz="2400" b="1" dirty="0">
                <a:solidFill>
                  <a:srgbClr val="E5912B"/>
                </a:solidFill>
                <a:latin typeface="Montserrat" panose="00000500000000000000" pitchFamily="50" charset="0"/>
              </a:rPr>
              <a:t>EIA em Estudo Prévio ou em Projeto de Execução</a:t>
            </a:r>
            <a:endParaRPr lang="pt-PT" sz="2400" dirty="0">
              <a:solidFill>
                <a:srgbClr val="E5912B"/>
              </a:solidFill>
              <a:latin typeface="Montserrat" panose="00000500000000000000" pitchFamily="50" charset="0"/>
            </a:endParaRPr>
          </a:p>
        </p:txBody>
      </p:sp>
    </p:spTree>
    <p:extLst>
      <p:ext uri="{BB962C8B-B14F-4D97-AF65-F5344CB8AC3E}">
        <p14:creationId xmlns:p14="http://schemas.microsoft.com/office/powerpoint/2010/main" val="23344518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34FF4E-9B1A-E356-7D4B-9862BC3AC3C8}"/>
              </a:ext>
            </a:extLst>
          </p:cNvPr>
          <p:cNvSpPr>
            <a:spLocks noGrp="1" noRot="1" noMove="1" noResize="1" noEditPoints="1" noAdjustHandles="1" noChangeArrowheads="1" noChangeShapeType="1"/>
          </p:cNvSpPr>
          <p:nvPr>
            <p:ph type="title"/>
          </p:nvPr>
        </p:nvSpPr>
        <p:spPr>
          <a:xfrm>
            <a:off x="838200" y="868781"/>
            <a:ext cx="10515600" cy="620354"/>
          </a:xfrm>
        </p:spPr>
        <p:txBody>
          <a:bodyPr>
            <a:normAutofit/>
          </a:bodyPr>
          <a:lstStyle/>
          <a:p>
            <a:r>
              <a:rPr lang="pt-PT" sz="2800" b="1" dirty="0">
                <a:solidFill>
                  <a:srgbClr val="002856"/>
                </a:solidFill>
                <a:latin typeface="Montserrat" panose="00000500000000000000" pitchFamily="2" charset="0"/>
              </a:rPr>
              <a:t>Enquadramento formal de AIA</a:t>
            </a:r>
          </a:p>
        </p:txBody>
      </p:sp>
      <p:sp>
        <p:nvSpPr>
          <p:cNvPr id="3" name="Marcador de Posição de Conteúdo 2">
            <a:extLst>
              <a:ext uri="{FF2B5EF4-FFF2-40B4-BE49-F238E27FC236}">
                <a16:creationId xmlns:a16="http://schemas.microsoft.com/office/drawing/2014/main" id="{E4D3B4A9-60DC-8861-D47B-990784974ACE}"/>
              </a:ext>
            </a:extLst>
          </p:cNvPr>
          <p:cNvSpPr>
            <a:spLocks noGrp="1"/>
          </p:cNvSpPr>
          <p:nvPr>
            <p:ph idx="1"/>
          </p:nvPr>
        </p:nvSpPr>
        <p:spPr>
          <a:xfrm>
            <a:off x="1313093" y="2018340"/>
            <a:ext cx="2206925" cy="1492594"/>
          </a:xfrm>
        </p:spPr>
        <p:txBody>
          <a:bodyPr>
            <a:normAutofit/>
          </a:bodyPr>
          <a:lstStyle/>
          <a:p>
            <a:pPr marL="0" indent="0">
              <a:buNone/>
            </a:pPr>
            <a:r>
              <a:rPr lang="pt-PT" sz="2400" b="1" dirty="0">
                <a:solidFill>
                  <a:srgbClr val="E5912B"/>
                </a:solidFill>
                <a:latin typeface="Montserrat" panose="00000500000000000000" pitchFamily="50" charset="0"/>
              </a:rPr>
              <a:t>QUAL É A DIFERENÇA ENTRE AIA E EIA?</a:t>
            </a:r>
            <a:endParaRPr lang="pt-PT" sz="2400" dirty="0">
              <a:solidFill>
                <a:srgbClr val="E5912B"/>
              </a:solidFill>
              <a:latin typeface="Montserrat" panose="00000500000000000000" pitchFamily="50" charset="0"/>
            </a:endParaRPr>
          </a:p>
        </p:txBody>
      </p:sp>
      <p:sp>
        <p:nvSpPr>
          <p:cNvPr id="4" name="Subtítulo 2">
            <a:extLst>
              <a:ext uri="{FF2B5EF4-FFF2-40B4-BE49-F238E27FC236}">
                <a16:creationId xmlns:a16="http://schemas.microsoft.com/office/drawing/2014/main" id="{E9718EC5-C20A-B2E8-7C62-FD38C064E049}"/>
              </a:ext>
            </a:extLst>
          </p:cNvPr>
          <p:cNvSpPr txBox="1">
            <a:spLocks noGrp="1" noRot="1" noMove="1" noResize="1" noEditPoints="1" noAdjustHandles="1" noChangeArrowheads="1" noChangeShapeType="1"/>
          </p:cNvSpPr>
          <p:nvPr/>
        </p:nvSpPr>
        <p:spPr>
          <a:xfrm>
            <a:off x="8126083" y="380970"/>
            <a:ext cx="3227717" cy="3058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pt-PT" sz="1200" i="1" dirty="0">
                <a:solidFill>
                  <a:srgbClr val="002856"/>
                </a:solidFill>
                <a:latin typeface="Montserrat" panose="00000500000000000000" pitchFamily="2" charset="0"/>
              </a:rPr>
              <a:t>29/10/2024</a:t>
            </a:r>
          </a:p>
        </p:txBody>
      </p:sp>
      <p:cxnSp>
        <p:nvCxnSpPr>
          <p:cNvPr id="8" name="Conexão reta 7">
            <a:extLst>
              <a:ext uri="{FF2B5EF4-FFF2-40B4-BE49-F238E27FC236}">
                <a16:creationId xmlns:a16="http://schemas.microsoft.com/office/drawing/2014/main" id="{5CDDA346-C506-95C0-D742-E2D8DA6C225F}"/>
              </a:ext>
            </a:extLst>
          </p:cNvPr>
          <p:cNvCxnSpPr>
            <a:cxnSpLocks noGrp="1" noRot="1" noMove="1" noResize="1" noEditPoints="1" noAdjustHandles="1" noChangeArrowheads="1" noChangeShapeType="1"/>
          </p:cNvCxnSpPr>
          <p:nvPr/>
        </p:nvCxnSpPr>
        <p:spPr>
          <a:xfrm>
            <a:off x="0" y="1489135"/>
            <a:ext cx="451485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1" name="Imagem 10" descr="Uma imagem com Tipo de letra, Gráficos, design gráfico, captura de ecrã&#10;&#10;Descrição gerada automaticamente">
            <a:extLst>
              <a:ext uri="{FF2B5EF4-FFF2-40B4-BE49-F238E27FC236}">
                <a16:creationId xmlns:a16="http://schemas.microsoft.com/office/drawing/2014/main" id="{2062510F-D646-9B7A-28DB-D8203C8DA9FE}"/>
              </a:ext>
            </a:extLst>
          </p:cNvPr>
          <p:cNvPicPr>
            <a:picLocks noGrp="1" noRot="1" noChangeAspect="1" noMove="1" noResize="1" noEditPoints="1" noAdjustHandles="1" noChangeArrowheads="1" noChangeShapeType="1" noCrop="1"/>
          </p:cNvPicPr>
          <p:nvPr/>
        </p:nvPicPr>
        <p:blipFill>
          <a:blip r:embed="rId2">
            <a:alphaModFix amt="70000"/>
            <a:extLst>
              <a:ext uri="{28A0092B-C50C-407E-A947-70E740481C1C}">
                <a14:useLocalDpi xmlns:a14="http://schemas.microsoft.com/office/drawing/2010/main" val="0"/>
              </a:ext>
            </a:extLst>
          </a:blip>
          <a:stretch>
            <a:fillRect/>
          </a:stretch>
        </p:blipFill>
        <p:spPr>
          <a:xfrm>
            <a:off x="11018324" y="6267450"/>
            <a:ext cx="837992" cy="401145"/>
          </a:xfrm>
          <a:prstGeom prst="rect">
            <a:avLst/>
          </a:prstGeom>
        </p:spPr>
      </p:pic>
      <p:sp>
        <p:nvSpPr>
          <p:cNvPr id="12" name="Retângulo: Cantos Arredondados 11">
            <a:extLst>
              <a:ext uri="{FF2B5EF4-FFF2-40B4-BE49-F238E27FC236}">
                <a16:creationId xmlns:a16="http://schemas.microsoft.com/office/drawing/2014/main" id="{201B37D6-1BFF-4530-E02C-0DC4C6085852}"/>
              </a:ext>
            </a:extLst>
          </p:cNvPr>
          <p:cNvSpPr>
            <a:spLocks noGrp="1" noRot="1" noMove="1" noResize="1" noEditPoints="1" noAdjustHandles="1" noChangeArrowheads="1" noChangeShapeType="1"/>
          </p:cNvSpPr>
          <p:nvPr/>
        </p:nvSpPr>
        <p:spPr>
          <a:xfrm>
            <a:off x="923261" y="183390"/>
            <a:ext cx="756612" cy="98577"/>
          </a:xfrm>
          <a:prstGeom prst="roundRect">
            <a:avLst/>
          </a:prstGeom>
          <a:solidFill>
            <a:srgbClr val="E59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3" name="Retângulo: Cantos Arredondados 12">
            <a:extLst>
              <a:ext uri="{FF2B5EF4-FFF2-40B4-BE49-F238E27FC236}">
                <a16:creationId xmlns:a16="http://schemas.microsoft.com/office/drawing/2014/main" id="{1B9868F4-8E0B-7407-EAD6-2C00F5343C2C}"/>
              </a:ext>
            </a:extLst>
          </p:cNvPr>
          <p:cNvSpPr>
            <a:spLocks noGrp="1" noRot="1" noMove="1" noResize="1" noEditPoints="1" noAdjustHandles="1" noChangeArrowheads="1" noChangeShapeType="1"/>
          </p:cNvSpPr>
          <p:nvPr/>
        </p:nvSpPr>
        <p:spPr>
          <a:xfrm>
            <a:off x="1711700" y="179244"/>
            <a:ext cx="756612" cy="98577"/>
          </a:xfrm>
          <a:prstGeom prst="round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4" name="Retângulo: Cantos Arredondados 13">
            <a:extLst>
              <a:ext uri="{FF2B5EF4-FFF2-40B4-BE49-F238E27FC236}">
                <a16:creationId xmlns:a16="http://schemas.microsoft.com/office/drawing/2014/main" id="{44B6DFC8-8872-D29C-E99F-E618E4609C66}"/>
              </a:ext>
            </a:extLst>
          </p:cNvPr>
          <p:cNvSpPr>
            <a:spLocks noGrp="1" noRot="1" noMove="1" noResize="1" noEditPoints="1" noAdjustHandles="1" noChangeArrowheads="1" noChangeShapeType="1"/>
          </p:cNvSpPr>
          <p:nvPr/>
        </p:nvSpPr>
        <p:spPr>
          <a:xfrm>
            <a:off x="2500139" y="184191"/>
            <a:ext cx="756612" cy="98577"/>
          </a:xfrm>
          <a:prstGeom prst="round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5" name="Retângulo: Cantos Arredondados 14">
            <a:extLst>
              <a:ext uri="{FF2B5EF4-FFF2-40B4-BE49-F238E27FC236}">
                <a16:creationId xmlns:a16="http://schemas.microsoft.com/office/drawing/2014/main" id="{F169806C-1147-7269-F773-297BF749ABA6}"/>
              </a:ext>
            </a:extLst>
          </p:cNvPr>
          <p:cNvSpPr>
            <a:spLocks noGrp="1" noRot="1" noMove="1" noResize="1" noEditPoints="1" noAdjustHandles="1" noChangeArrowheads="1" noChangeShapeType="1"/>
          </p:cNvSpPr>
          <p:nvPr/>
        </p:nvSpPr>
        <p:spPr>
          <a:xfrm>
            <a:off x="3288578" y="179136"/>
            <a:ext cx="756612" cy="98577"/>
          </a:xfrm>
          <a:prstGeom prst="round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6" name="Retângulo: Cantos Arredondados 15">
            <a:extLst>
              <a:ext uri="{FF2B5EF4-FFF2-40B4-BE49-F238E27FC236}">
                <a16:creationId xmlns:a16="http://schemas.microsoft.com/office/drawing/2014/main" id="{172DF616-613F-42DB-1926-383E0E21EE02}"/>
              </a:ext>
            </a:extLst>
          </p:cNvPr>
          <p:cNvSpPr>
            <a:spLocks noGrp="1" noRot="1" noMove="1" noResize="1" noEditPoints="1" noAdjustHandles="1" noChangeArrowheads="1" noChangeShapeType="1"/>
          </p:cNvSpPr>
          <p:nvPr/>
        </p:nvSpPr>
        <p:spPr>
          <a:xfrm>
            <a:off x="4077017" y="179136"/>
            <a:ext cx="756612" cy="98577"/>
          </a:xfrm>
          <a:prstGeom prst="round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7" name="CaixaDeTexto 6">
            <a:extLst>
              <a:ext uri="{FF2B5EF4-FFF2-40B4-BE49-F238E27FC236}">
                <a16:creationId xmlns:a16="http://schemas.microsoft.com/office/drawing/2014/main" id="{03C1D172-2F4B-F8B6-308A-0DA408C90DE4}"/>
              </a:ext>
            </a:extLst>
          </p:cNvPr>
          <p:cNvSpPr txBox="1"/>
          <p:nvPr/>
        </p:nvSpPr>
        <p:spPr>
          <a:xfrm>
            <a:off x="8141161" y="2686117"/>
            <a:ext cx="2832165" cy="369332"/>
          </a:xfrm>
          <a:prstGeom prst="rect">
            <a:avLst/>
          </a:prstGeom>
          <a:noFill/>
        </p:spPr>
        <p:txBody>
          <a:bodyPr wrap="square">
            <a:spAutoFit/>
          </a:bodyPr>
          <a:lstStyle/>
          <a:p>
            <a:pPr algn="just"/>
            <a:r>
              <a:rPr lang="pt-PT" sz="1800" dirty="0">
                <a:latin typeface="Montserrat" panose="00000500000000000000" pitchFamily="50" charset="0"/>
              </a:rPr>
              <a:t>“peça” do processo</a:t>
            </a:r>
          </a:p>
        </p:txBody>
      </p:sp>
      <p:grpSp>
        <p:nvGrpSpPr>
          <p:cNvPr id="51" name="Agrupar 50">
            <a:extLst>
              <a:ext uri="{FF2B5EF4-FFF2-40B4-BE49-F238E27FC236}">
                <a16:creationId xmlns:a16="http://schemas.microsoft.com/office/drawing/2014/main" id="{2B60BEC5-F7CA-84CC-DBCF-3B03DF55D2FC}"/>
              </a:ext>
            </a:extLst>
          </p:cNvPr>
          <p:cNvGrpSpPr/>
          <p:nvPr/>
        </p:nvGrpSpPr>
        <p:grpSpPr>
          <a:xfrm>
            <a:off x="1372468" y="4032262"/>
            <a:ext cx="1143159" cy="878804"/>
            <a:chOff x="0" y="1377585"/>
            <a:chExt cx="1143159" cy="878804"/>
          </a:xfrm>
        </p:grpSpPr>
        <p:sp>
          <p:nvSpPr>
            <p:cNvPr id="52" name="Retângulo: Cantos Arredondados 51">
              <a:extLst>
                <a:ext uri="{FF2B5EF4-FFF2-40B4-BE49-F238E27FC236}">
                  <a16:creationId xmlns:a16="http://schemas.microsoft.com/office/drawing/2014/main" id="{52F0FCC1-066A-54F9-B59C-908E4EE22A2E}"/>
                </a:ext>
              </a:extLst>
            </p:cNvPr>
            <p:cNvSpPr/>
            <p:nvPr/>
          </p:nvSpPr>
          <p:spPr>
            <a:xfrm>
              <a:off x="0" y="1377585"/>
              <a:ext cx="1143159" cy="878804"/>
            </a:xfrm>
            <a:prstGeom prst="roundRect">
              <a:avLst>
                <a:gd name="adj" fmla="val 10000"/>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pt-PT" sz="1000">
                <a:latin typeface="Montserrat" panose="00000500000000000000" pitchFamily="50" charset="0"/>
              </a:endParaRPr>
            </a:p>
          </p:txBody>
        </p:sp>
        <p:sp>
          <p:nvSpPr>
            <p:cNvPr id="53" name="Retângulo: Cantos Arredondados 4">
              <a:extLst>
                <a:ext uri="{FF2B5EF4-FFF2-40B4-BE49-F238E27FC236}">
                  <a16:creationId xmlns:a16="http://schemas.microsoft.com/office/drawing/2014/main" id="{6AE461B4-908C-DA41-33D7-665992F257E4}"/>
                </a:ext>
              </a:extLst>
            </p:cNvPr>
            <p:cNvSpPr txBox="1"/>
            <p:nvPr/>
          </p:nvSpPr>
          <p:spPr>
            <a:xfrm>
              <a:off x="25739" y="1403324"/>
              <a:ext cx="1091681" cy="8273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pt-PT" sz="1000" kern="1200" dirty="0">
                  <a:latin typeface="Montserrat" panose="00000500000000000000" pitchFamily="50" charset="0"/>
                </a:rPr>
                <a:t>Verificação da aplicabilidade do regime de AIA…</a:t>
              </a:r>
            </a:p>
          </p:txBody>
        </p:sp>
      </p:grpSp>
      <p:grpSp>
        <p:nvGrpSpPr>
          <p:cNvPr id="54" name="Agrupar 53">
            <a:extLst>
              <a:ext uri="{FF2B5EF4-FFF2-40B4-BE49-F238E27FC236}">
                <a16:creationId xmlns:a16="http://schemas.microsoft.com/office/drawing/2014/main" id="{AD8FCEFE-1E20-A1E4-2348-2C44ADE14286}"/>
              </a:ext>
            </a:extLst>
          </p:cNvPr>
          <p:cNvGrpSpPr/>
          <p:nvPr/>
        </p:nvGrpSpPr>
        <p:grpSpPr>
          <a:xfrm>
            <a:off x="2840755" y="4006523"/>
            <a:ext cx="1143159" cy="878804"/>
            <a:chOff x="1600423" y="1377585"/>
            <a:chExt cx="1143159" cy="878804"/>
          </a:xfrm>
        </p:grpSpPr>
        <p:sp>
          <p:nvSpPr>
            <p:cNvPr id="55" name="Retângulo: Cantos Arredondados 54">
              <a:extLst>
                <a:ext uri="{FF2B5EF4-FFF2-40B4-BE49-F238E27FC236}">
                  <a16:creationId xmlns:a16="http://schemas.microsoft.com/office/drawing/2014/main" id="{52CBF223-14FE-3A24-A517-1BA7DDEEB164}"/>
                </a:ext>
              </a:extLst>
            </p:cNvPr>
            <p:cNvSpPr/>
            <p:nvPr/>
          </p:nvSpPr>
          <p:spPr>
            <a:xfrm>
              <a:off x="1600423" y="1377585"/>
              <a:ext cx="1143159" cy="878804"/>
            </a:xfrm>
            <a:prstGeom prst="roundRect">
              <a:avLst>
                <a:gd name="adj" fmla="val 10000"/>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pt-PT" sz="1000">
                <a:latin typeface="Montserrat" panose="00000500000000000000" pitchFamily="50" charset="0"/>
              </a:endParaRPr>
            </a:p>
          </p:txBody>
        </p:sp>
        <p:sp>
          <p:nvSpPr>
            <p:cNvPr id="56" name="Retângulo: Cantos Arredondados 4">
              <a:extLst>
                <a:ext uri="{FF2B5EF4-FFF2-40B4-BE49-F238E27FC236}">
                  <a16:creationId xmlns:a16="http://schemas.microsoft.com/office/drawing/2014/main" id="{A4DFF774-5388-8E8C-DD6E-9A3926CC51F8}"/>
                </a:ext>
              </a:extLst>
            </p:cNvPr>
            <p:cNvSpPr txBox="1"/>
            <p:nvPr/>
          </p:nvSpPr>
          <p:spPr>
            <a:xfrm>
              <a:off x="1626162" y="1403324"/>
              <a:ext cx="1091681" cy="8273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pt-PT" sz="1000" kern="1200">
                  <a:latin typeface="Montserrat" panose="00000500000000000000" pitchFamily="50" charset="0"/>
                </a:rPr>
                <a:t>Definição do Âmbito</a:t>
              </a:r>
              <a:endParaRPr lang="pt-PT" sz="1000" kern="1200" dirty="0">
                <a:latin typeface="Montserrat" panose="00000500000000000000" pitchFamily="50" charset="0"/>
              </a:endParaRPr>
            </a:p>
          </p:txBody>
        </p:sp>
      </p:grpSp>
      <p:grpSp>
        <p:nvGrpSpPr>
          <p:cNvPr id="57" name="Agrupar 56">
            <a:extLst>
              <a:ext uri="{FF2B5EF4-FFF2-40B4-BE49-F238E27FC236}">
                <a16:creationId xmlns:a16="http://schemas.microsoft.com/office/drawing/2014/main" id="{6539669E-1F5D-A167-4CF2-37AD6A0CC000}"/>
              </a:ext>
            </a:extLst>
          </p:cNvPr>
          <p:cNvGrpSpPr/>
          <p:nvPr/>
        </p:nvGrpSpPr>
        <p:grpSpPr>
          <a:xfrm>
            <a:off x="2571478" y="4329912"/>
            <a:ext cx="242349" cy="283503"/>
            <a:chOff x="1257475" y="1675235"/>
            <a:chExt cx="242349" cy="283503"/>
          </a:xfrm>
        </p:grpSpPr>
        <p:sp>
          <p:nvSpPr>
            <p:cNvPr id="58" name="Seta: Para a Direita 57">
              <a:extLst>
                <a:ext uri="{FF2B5EF4-FFF2-40B4-BE49-F238E27FC236}">
                  <a16:creationId xmlns:a16="http://schemas.microsoft.com/office/drawing/2014/main" id="{36748F96-7A08-6E8A-03DE-BC10D89C2578}"/>
                </a:ext>
              </a:extLst>
            </p:cNvPr>
            <p:cNvSpPr/>
            <p:nvPr/>
          </p:nvSpPr>
          <p:spPr>
            <a:xfrm>
              <a:off x="1257475" y="1675235"/>
              <a:ext cx="242349" cy="283503"/>
            </a:xfrm>
            <a:prstGeom prst="rightArrow">
              <a:avLst>
                <a:gd name="adj1" fmla="val 60000"/>
                <a:gd name="adj2" fmla="val 50000"/>
              </a:avLst>
            </a:prstGeom>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pt-PT"/>
            </a:p>
          </p:txBody>
        </p:sp>
        <p:sp>
          <p:nvSpPr>
            <p:cNvPr id="59" name="Seta: Para a Direita 4">
              <a:extLst>
                <a:ext uri="{FF2B5EF4-FFF2-40B4-BE49-F238E27FC236}">
                  <a16:creationId xmlns:a16="http://schemas.microsoft.com/office/drawing/2014/main" id="{7AB0ADDD-81F6-78F3-14EF-47AAA5A7FB62}"/>
                </a:ext>
              </a:extLst>
            </p:cNvPr>
            <p:cNvSpPr txBox="1"/>
            <p:nvPr/>
          </p:nvSpPr>
          <p:spPr>
            <a:xfrm>
              <a:off x="1257475" y="1731936"/>
              <a:ext cx="169644" cy="17010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pt-PT" sz="1100" kern="1200"/>
            </a:p>
          </p:txBody>
        </p:sp>
      </p:grpSp>
      <p:grpSp>
        <p:nvGrpSpPr>
          <p:cNvPr id="60" name="Agrupar 59">
            <a:extLst>
              <a:ext uri="{FF2B5EF4-FFF2-40B4-BE49-F238E27FC236}">
                <a16:creationId xmlns:a16="http://schemas.microsoft.com/office/drawing/2014/main" id="{2BEA92BC-47F3-DF08-7D79-C7C59251EF9C}"/>
              </a:ext>
            </a:extLst>
          </p:cNvPr>
          <p:cNvGrpSpPr/>
          <p:nvPr/>
        </p:nvGrpSpPr>
        <p:grpSpPr>
          <a:xfrm>
            <a:off x="4171902" y="4329912"/>
            <a:ext cx="242349" cy="283503"/>
            <a:chOff x="2857899" y="1675235"/>
            <a:chExt cx="242349" cy="283503"/>
          </a:xfrm>
        </p:grpSpPr>
        <p:sp>
          <p:nvSpPr>
            <p:cNvPr id="61" name="Seta: Para a Direita 60">
              <a:extLst>
                <a:ext uri="{FF2B5EF4-FFF2-40B4-BE49-F238E27FC236}">
                  <a16:creationId xmlns:a16="http://schemas.microsoft.com/office/drawing/2014/main" id="{F20E6330-6A54-91D0-802A-19E33B1850BD}"/>
                </a:ext>
              </a:extLst>
            </p:cNvPr>
            <p:cNvSpPr/>
            <p:nvPr/>
          </p:nvSpPr>
          <p:spPr>
            <a:xfrm>
              <a:off x="2857899" y="1675235"/>
              <a:ext cx="242349" cy="283503"/>
            </a:xfrm>
            <a:prstGeom prst="rightArrow">
              <a:avLst>
                <a:gd name="adj1" fmla="val 60000"/>
                <a:gd name="adj2" fmla="val 50000"/>
              </a:avLst>
            </a:prstGeom>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pt-PT"/>
            </a:p>
          </p:txBody>
        </p:sp>
        <p:sp>
          <p:nvSpPr>
            <p:cNvPr id="62" name="Seta: Para a Direita 6">
              <a:extLst>
                <a:ext uri="{FF2B5EF4-FFF2-40B4-BE49-F238E27FC236}">
                  <a16:creationId xmlns:a16="http://schemas.microsoft.com/office/drawing/2014/main" id="{BD195E61-14B3-2551-CB27-D500846B59BB}"/>
                </a:ext>
              </a:extLst>
            </p:cNvPr>
            <p:cNvSpPr txBox="1"/>
            <p:nvPr/>
          </p:nvSpPr>
          <p:spPr>
            <a:xfrm>
              <a:off x="2857899" y="1731936"/>
              <a:ext cx="169644" cy="17010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pt-PT" sz="1100" kern="1200"/>
            </a:p>
          </p:txBody>
        </p:sp>
      </p:grpSp>
      <p:grpSp>
        <p:nvGrpSpPr>
          <p:cNvPr id="63" name="Agrupar 62">
            <a:extLst>
              <a:ext uri="{FF2B5EF4-FFF2-40B4-BE49-F238E27FC236}">
                <a16:creationId xmlns:a16="http://schemas.microsoft.com/office/drawing/2014/main" id="{65BDC228-1BA7-E3D0-55CA-DB092518D817}"/>
              </a:ext>
            </a:extLst>
          </p:cNvPr>
          <p:cNvGrpSpPr/>
          <p:nvPr/>
        </p:nvGrpSpPr>
        <p:grpSpPr>
          <a:xfrm>
            <a:off x="4514850" y="4032262"/>
            <a:ext cx="1143159" cy="878804"/>
            <a:chOff x="3200847" y="1377585"/>
            <a:chExt cx="1143159" cy="878804"/>
          </a:xfrm>
        </p:grpSpPr>
        <p:sp>
          <p:nvSpPr>
            <p:cNvPr id="64" name="Retângulo: Cantos Arredondados 63">
              <a:extLst>
                <a:ext uri="{FF2B5EF4-FFF2-40B4-BE49-F238E27FC236}">
                  <a16:creationId xmlns:a16="http://schemas.microsoft.com/office/drawing/2014/main" id="{4EDE8E6A-5A3B-0948-319E-3C919AEEA7C9}"/>
                </a:ext>
              </a:extLst>
            </p:cNvPr>
            <p:cNvSpPr/>
            <p:nvPr/>
          </p:nvSpPr>
          <p:spPr>
            <a:xfrm>
              <a:off x="3200847" y="1377585"/>
              <a:ext cx="1143159" cy="878804"/>
            </a:xfrm>
            <a:prstGeom prst="roundRect">
              <a:avLst>
                <a:gd name="adj" fmla="val 1000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endParaRPr lang="pt-PT" sz="1000">
                <a:latin typeface="Montserrat" panose="00000500000000000000" pitchFamily="50" charset="0"/>
              </a:endParaRPr>
            </a:p>
          </p:txBody>
        </p:sp>
        <p:sp>
          <p:nvSpPr>
            <p:cNvPr id="65" name="Retângulo: Cantos Arredondados 8">
              <a:extLst>
                <a:ext uri="{FF2B5EF4-FFF2-40B4-BE49-F238E27FC236}">
                  <a16:creationId xmlns:a16="http://schemas.microsoft.com/office/drawing/2014/main" id="{1362411D-BD84-0723-2E9F-9381FCCB8F7F}"/>
                </a:ext>
              </a:extLst>
            </p:cNvPr>
            <p:cNvSpPr txBox="1"/>
            <p:nvPr/>
          </p:nvSpPr>
          <p:spPr>
            <a:xfrm>
              <a:off x="3226586" y="1403324"/>
              <a:ext cx="1091681" cy="8273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pt-PT" sz="1000" kern="1200" dirty="0">
                  <a:latin typeface="Montserrat" panose="00000500000000000000" pitchFamily="50" charset="0"/>
                </a:rPr>
                <a:t>EIA/RECAPE</a:t>
              </a:r>
            </a:p>
          </p:txBody>
        </p:sp>
      </p:grpSp>
      <p:grpSp>
        <p:nvGrpSpPr>
          <p:cNvPr id="66" name="Agrupar 65">
            <a:extLst>
              <a:ext uri="{FF2B5EF4-FFF2-40B4-BE49-F238E27FC236}">
                <a16:creationId xmlns:a16="http://schemas.microsoft.com/office/drawing/2014/main" id="{354E705F-77F2-9CF2-6640-2024A793481B}"/>
              </a:ext>
            </a:extLst>
          </p:cNvPr>
          <p:cNvGrpSpPr/>
          <p:nvPr/>
        </p:nvGrpSpPr>
        <p:grpSpPr>
          <a:xfrm>
            <a:off x="5772326" y="4329912"/>
            <a:ext cx="242349" cy="283503"/>
            <a:chOff x="4458323" y="1675235"/>
            <a:chExt cx="242349" cy="283503"/>
          </a:xfrm>
        </p:grpSpPr>
        <p:sp>
          <p:nvSpPr>
            <p:cNvPr id="67" name="Seta: Para a Direita 66">
              <a:extLst>
                <a:ext uri="{FF2B5EF4-FFF2-40B4-BE49-F238E27FC236}">
                  <a16:creationId xmlns:a16="http://schemas.microsoft.com/office/drawing/2014/main" id="{77D96655-D417-ADBF-629D-69014AD2495C}"/>
                </a:ext>
              </a:extLst>
            </p:cNvPr>
            <p:cNvSpPr/>
            <p:nvPr/>
          </p:nvSpPr>
          <p:spPr>
            <a:xfrm>
              <a:off x="4458323" y="1675235"/>
              <a:ext cx="242349" cy="283503"/>
            </a:xfrm>
            <a:prstGeom prst="rightArrow">
              <a:avLst>
                <a:gd name="adj1" fmla="val 60000"/>
                <a:gd name="adj2" fmla="val 50000"/>
              </a:avLst>
            </a:prstGeom>
          </p:spPr>
          <p:style>
            <a:lnRef idx="0">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endParaRPr lang="pt-PT"/>
            </a:p>
          </p:txBody>
        </p:sp>
        <p:sp>
          <p:nvSpPr>
            <p:cNvPr id="68" name="Seta: Para a Direita 10">
              <a:extLst>
                <a:ext uri="{FF2B5EF4-FFF2-40B4-BE49-F238E27FC236}">
                  <a16:creationId xmlns:a16="http://schemas.microsoft.com/office/drawing/2014/main" id="{14D8CE63-6B23-9771-9798-5EC7F33E0AAB}"/>
                </a:ext>
              </a:extLst>
            </p:cNvPr>
            <p:cNvSpPr txBox="1"/>
            <p:nvPr/>
          </p:nvSpPr>
          <p:spPr>
            <a:xfrm>
              <a:off x="4458323" y="1731936"/>
              <a:ext cx="169644" cy="17010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pt-PT" sz="1100" kern="1200"/>
            </a:p>
          </p:txBody>
        </p:sp>
      </p:grpSp>
      <p:grpSp>
        <p:nvGrpSpPr>
          <p:cNvPr id="69" name="Agrupar 68">
            <a:extLst>
              <a:ext uri="{FF2B5EF4-FFF2-40B4-BE49-F238E27FC236}">
                <a16:creationId xmlns:a16="http://schemas.microsoft.com/office/drawing/2014/main" id="{9CD1408B-9496-AD74-D6A5-FF2CDF1EF2B7}"/>
              </a:ext>
            </a:extLst>
          </p:cNvPr>
          <p:cNvGrpSpPr/>
          <p:nvPr/>
        </p:nvGrpSpPr>
        <p:grpSpPr>
          <a:xfrm>
            <a:off x="6115273" y="4032262"/>
            <a:ext cx="1143159" cy="878804"/>
            <a:chOff x="4801270" y="1377585"/>
            <a:chExt cx="1143159" cy="878804"/>
          </a:xfrm>
        </p:grpSpPr>
        <p:sp>
          <p:nvSpPr>
            <p:cNvPr id="70" name="Retângulo: Cantos Arredondados 69">
              <a:extLst>
                <a:ext uri="{FF2B5EF4-FFF2-40B4-BE49-F238E27FC236}">
                  <a16:creationId xmlns:a16="http://schemas.microsoft.com/office/drawing/2014/main" id="{02C50777-E06F-1C01-90C6-227AA67A0376}"/>
                </a:ext>
              </a:extLst>
            </p:cNvPr>
            <p:cNvSpPr/>
            <p:nvPr/>
          </p:nvSpPr>
          <p:spPr>
            <a:xfrm>
              <a:off x="4801270" y="1377585"/>
              <a:ext cx="1143159" cy="878804"/>
            </a:xfrm>
            <a:prstGeom prst="roundRect">
              <a:avLst>
                <a:gd name="adj" fmla="val 10000"/>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pt-PT" sz="1000">
                <a:latin typeface="Montserrat" panose="00000500000000000000" pitchFamily="50" charset="0"/>
              </a:endParaRPr>
            </a:p>
          </p:txBody>
        </p:sp>
        <p:sp>
          <p:nvSpPr>
            <p:cNvPr id="71" name="Retângulo: Cantos Arredondados 12">
              <a:extLst>
                <a:ext uri="{FF2B5EF4-FFF2-40B4-BE49-F238E27FC236}">
                  <a16:creationId xmlns:a16="http://schemas.microsoft.com/office/drawing/2014/main" id="{F9D2F219-0F24-181E-A202-B3C06FC84C0A}"/>
                </a:ext>
              </a:extLst>
            </p:cNvPr>
            <p:cNvSpPr txBox="1"/>
            <p:nvPr/>
          </p:nvSpPr>
          <p:spPr>
            <a:xfrm>
              <a:off x="4827009" y="1403324"/>
              <a:ext cx="1091681" cy="8273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pt-PT" sz="1000" kern="1200" dirty="0">
                  <a:latin typeface="Montserrat" panose="00000500000000000000" pitchFamily="50" charset="0"/>
                </a:rPr>
                <a:t>Avaliação </a:t>
              </a:r>
            </a:p>
          </p:txBody>
        </p:sp>
      </p:grpSp>
      <p:grpSp>
        <p:nvGrpSpPr>
          <p:cNvPr id="72" name="Agrupar 71">
            <a:extLst>
              <a:ext uri="{FF2B5EF4-FFF2-40B4-BE49-F238E27FC236}">
                <a16:creationId xmlns:a16="http://schemas.microsoft.com/office/drawing/2014/main" id="{0B407120-0CC0-8B84-32F6-14498249B662}"/>
              </a:ext>
            </a:extLst>
          </p:cNvPr>
          <p:cNvGrpSpPr/>
          <p:nvPr/>
        </p:nvGrpSpPr>
        <p:grpSpPr>
          <a:xfrm>
            <a:off x="7372749" y="4329912"/>
            <a:ext cx="242349" cy="283503"/>
            <a:chOff x="6058746" y="1675235"/>
            <a:chExt cx="242349" cy="283503"/>
          </a:xfrm>
        </p:grpSpPr>
        <p:sp>
          <p:nvSpPr>
            <p:cNvPr id="73" name="Seta: Para a Direita 72">
              <a:extLst>
                <a:ext uri="{FF2B5EF4-FFF2-40B4-BE49-F238E27FC236}">
                  <a16:creationId xmlns:a16="http://schemas.microsoft.com/office/drawing/2014/main" id="{25F4FBF8-E983-2E78-AB26-4FF160CA1478}"/>
                </a:ext>
              </a:extLst>
            </p:cNvPr>
            <p:cNvSpPr/>
            <p:nvPr/>
          </p:nvSpPr>
          <p:spPr>
            <a:xfrm>
              <a:off x="6058746" y="1675235"/>
              <a:ext cx="242349" cy="283503"/>
            </a:xfrm>
            <a:prstGeom prst="rightArrow">
              <a:avLst>
                <a:gd name="adj1" fmla="val 60000"/>
                <a:gd name="adj2" fmla="val 50000"/>
              </a:avLst>
            </a:prstGeom>
          </p:spPr>
          <p:style>
            <a:lnRef idx="0">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pt-PT"/>
            </a:p>
          </p:txBody>
        </p:sp>
        <p:sp>
          <p:nvSpPr>
            <p:cNvPr id="74" name="Seta: Para a Direita 14">
              <a:extLst>
                <a:ext uri="{FF2B5EF4-FFF2-40B4-BE49-F238E27FC236}">
                  <a16:creationId xmlns:a16="http://schemas.microsoft.com/office/drawing/2014/main" id="{01C15CA0-6999-F298-CBA7-98DF936EA586}"/>
                </a:ext>
              </a:extLst>
            </p:cNvPr>
            <p:cNvSpPr txBox="1"/>
            <p:nvPr/>
          </p:nvSpPr>
          <p:spPr>
            <a:xfrm>
              <a:off x="6058746" y="1731936"/>
              <a:ext cx="169644" cy="17010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pt-PT" sz="1100" kern="1200"/>
            </a:p>
          </p:txBody>
        </p:sp>
      </p:grpSp>
      <p:grpSp>
        <p:nvGrpSpPr>
          <p:cNvPr id="75" name="Agrupar 74">
            <a:extLst>
              <a:ext uri="{FF2B5EF4-FFF2-40B4-BE49-F238E27FC236}">
                <a16:creationId xmlns:a16="http://schemas.microsoft.com/office/drawing/2014/main" id="{5AFA5468-A3C0-FE95-51B0-7A478BDD27BD}"/>
              </a:ext>
            </a:extLst>
          </p:cNvPr>
          <p:cNvGrpSpPr/>
          <p:nvPr/>
        </p:nvGrpSpPr>
        <p:grpSpPr>
          <a:xfrm>
            <a:off x="7715697" y="4032262"/>
            <a:ext cx="1143159" cy="878804"/>
            <a:chOff x="6401694" y="1377585"/>
            <a:chExt cx="1143159" cy="878804"/>
          </a:xfrm>
        </p:grpSpPr>
        <p:sp>
          <p:nvSpPr>
            <p:cNvPr id="76" name="Retângulo: Cantos Arredondados 75">
              <a:extLst>
                <a:ext uri="{FF2B5EF4-FFF2-40B4-BE49-F238E27FC236}">
                  <a16:creationId xmlns:a16="http://schemas.microsoft.com/office/drawing/2014/main" id="{D8D25BED-734E-6532-C91D-B73400686758}"/>
                </a:ext>
              </a:extLst>
            </p:cNvPr>
            <p:cNvSpPr/>
            <p:nvPr/>
          </p:nvSpPr>
          <p:spPr>
            <a:xfrm>
              <a:off x="6401694" y="1377585"/>
              <a:ext cx="1143159" cy="878804"/>
            </a:xfrm>
            <a:prstGeom prst="roundRect">
              <a:avLst>
                <a:gd name="adj" fmla="val 10000"/>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a:lstStyle/>
            <a:p>
              <a:endParaRPr lang="pt-PT" sz="1000">
                <a:latin typeface="Montserrat" panose="00000500000000000000" pitchFamily="50" charset="0"/>
              </a:endParaRPr>
            </a:p>
          </p:txBody>
        </p:sp>
        <p:sp>
          <p:nvSpPr>
            <p:cNvPr id="77" name="Retângulo: Cantos Arredondados 16">
              <a:extLst>
                <a:ext uri="{FF2B5EF4-FFF2-40B4-BE49-F238E27FC236}">
                  <a16:creationId xmlns:a16="http://schemas.microsoft.com/office/drawing/2014/main" id="{3B8A99A9-37B2-7487-8BDC-7C67B2F5F2F5}"/>
                </a:ext>
              </a:extLst>
            </p:cNvPr>
            <p:cNvSpPr txBox="1"/>
            <p:nvPr/>
          </p:nvSpPr>
          <p:spPr>
            <a:xfrm>
              <a:off x="6427433" y="1403324"/>
              <a:ext cx="1091681" cy="8273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pt-PT" sz="1000" kern="1200" dirty="0">
                  <a:latin typeface="Montserrat" panose="00000500000000000000" pitchFamily="50" charset="0"/>
                </a:rPr>
                <a:t>Decisão</a:t>
              </a:r>
            </a:p>
          </p:txBody>
        </p:sp>
      </p:grpSp>
      <p:grpSp>
        <p:nvGrpSpPr>
          <p:cNvPr id="78" name="Agrupar 77">
            <a:extLst>
              <a:ext uri="{FF2B5EF4-FFF2-40B4-BE49-F238E27FC236}">
                <a16:creationId xmlns:a16="http://schemas.microsoft.com/office/drawing/2014/main" id="{E0CDE7EE-2AE8-7D5A-6AEF-3905CB201938}"/>
              </a:ext>
            </a:extLst>
          </p:cNvPr>
          <p:cNvGrpSpPr/>
          <p:nvPr/>
        </p:nvGrpSpPr>
        <p:grpSpPr>
          <a:xfrm>
            <a:off x="8973173" y="4329912"/>
            <a:ext cx="242349" cy="283503"/>
            <a:chOff x="7659170" y="1675235"/>
            <a:chExt cx="242349" cy="283503"/>
          </a:xfrm>
        </p:grpSpPr>
        <p:sp>
          <p:nvSpPr>
            <p:cNvPr id="79" name="Seta: Para a Direita 78">
              <a:extLst>
                <a:ext uri="{FF2B5EF4-FFF2-40B4-BE49-F238E27FC236}">
                  <a16:creationId xmlns:a16="http://schemas.microsoft.com/office/drawing/2014/main" id="{07B14285-C187-C4C6-E636-A73CEB6F8E3D}"/>
                </a:ext>
              </a:extLst>
            </p:cNvPr>
            <p:cNvSpPr/>
            <p:nvPr/>
          </p:nvSpPr>
          <p:spPr>
            <a:xfrm>
              <a:off x="7659170" y="1675235"/>
              <a:ext cx="242349" cy="283503"/>
            </a:xfrm>
            <a:prstGeom prst="rightArrow">
              <a:avLst>
                <a:gd name="adj1" fmla="val 60000"/>
                <a:gd name="adj2" fmla="val 50000"/>
              </a:avLst>
            </a:prstGeom>
          </p:spPr>
          <p:style>
            <a:lnRef idx="0">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a:lstStyle/>
            <a:p>
              <a:endParaRPr lang="pt-PT"/>
            </a:p>
          </p:txBody>
        </p:sp>
        <p:sp>
          <p:nvSpPr>
            <p:cNvPr id="80" name="Seta: Para a Direita 18">
              <a:extLst>
                <a:ext uri="{FF2B5EF4-FFF2-40B4-BE49-F238E27FC236}">
                  <a16:creationId xmlns:a16="http://schemas.microsoft.com/office/drawing/2014/main" id="{A783F359-18E4-2049-1D2B-9DCAA414DF38}"/>
                </a:ext>
              </a:extLst>
            </p:cNvPr>
            <p:cNvSpPr txBox="1"/>
            <p:nvPr/>
          </p:nvSpPr>
          <p:spPr>
            <a:xfrm>
              <a:off x="7659170" y="1731936"/>
              <a:ext cx="169644" cy="17010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pt-PT" sz="1100" kern="1200"/>
            </a:p>
          </p:txBody>
        </p:sp>
      </p:grpSp>
      <p:grpSp>
        <p:nvGrpSpPr>
          <p:cNvPr id="81" name="Agrupar 80">
            <a:extLst>
              <a:ext uri="{FF2B5EF4-FFF2-40B4-BE49-F238E27FC236}">
                <a16:creationId xmlns:a16="http://schemas.microsoft.com/office/drawing/2014/main" id="{7F8A8940-504C-B94D-520F-2E7C97DCCFCB}"/>
              </a:ext>
            </a:extLst>
          </p:cNvPr>
          <p:cNvGrpSpPr/>
          <p:nvPr/>
        </p:nvGrpSpPr>
        <p:grpSpPr>
          <a:xfrm>
            <a:off x="9316121" y="4032262"/>
            <a:ext cx="1143159" cy="878804"/>
            <a:chOff x="8002118" y="1377585"/>
            <a:chExt cx="1143159" cy="878804"/>
          </a:xfrm>
        </p:grpSpPr>
        <p:sp>
          <p:nvSpPr>
            <p:cNvPr id="82" name="Retângulo: Cantos Arredondados 81">
              <a:extLst>
                <a:ext uri="{FF2B5EF4-FFF2-40B4-BE49-F238E27FC236}">
                  <a16:creationId xmlns:a16="http://schemas.microsoft.com/office/drawing/2014/main" id="{6ACF9C29-DB16-1056-1B66-D65B8427E643}"/>
                </a:ext>
              </a:extLst>
            </p:cNvPr>
            <p:cNvSpPr/>
            <p:nvPr/>
          </p:nvSpPr>
          <p:spPr>
            <a:xfrm>
              <a:off x="8002118" y="1377585"/>
              <a:ext cx="1143159" cy="878804"/>
            </a:xfrm>
            <a:prstGeom prst="roundRect">
              <a:avLst>
                <a:gd name="adj" fmla="val 10000"/>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pt-PT" sz="1000">
                <a:latin typeface="Montserrat" panose="00000500000000000000" pitchFamily="50" charset="0"/>
              </a:endParaRPr>
            </a:p>
          </p:txBody>
        </p:sp>
        <p:sp>
          <p:nvSpPr>
            <p:cNvPr id="83" name="Retângulo: Cantos Arredondados 20">
              <a:extLst>
                <a:ext uri="{FF2B5EF4-FFF2-40B4-BE49-F238E27FC236}">
                  <a16:creationId xmlns:a16="http://schemas.microsoft.com/office/drawing/2014/main" id="{D7427CD1-4773-88FC-A047-8299325F28B9}"/>
                </a:ext>
              </a:extLst>
            </p:cNvPr>
            <p:cNvSpPr txBox="1"/>
            <p:nvPr/>
          </p:nvSpPr>
          <p:spPr>
            <a:xfrm>
              <a:off x="8027857" y="1403324"/>
              <a:ext cx="1091681" cy="8273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pt-PT" sz="1000" kern="1200" dirty="0">
                  <a:latin typeface="Montserrat" panose="00000500000000000000" pitchFamily="50" charset="0"/>
                </a:rPr>
                <a:t>Pós - Avaliação</a:t>
              </a:r>
            </a:p>
          </p:txBody>
        </p:sp>
      </p:grpSp>
      <p:sp>
        <p:nvSpPr>
          <p:cNvPr id="84" name="Parêntese direito 83">
            <a:extLst>
              <a:ext uri="{FF2B5EF4-FFF2-40B4-BE49-F238E27FC236}">
                <a16:creationId xmlns:a16="http://schemas.microsoft.com/office/drawing/2014/main" id="{8B6A5FF8-F5AC-C066-9346-235A3B80AA2C}"/>
              </a:ext>
            </a:extLst>
          </p:cNvPr>
          <p:cNvSpPr/>
          <p:nvPr/>
        </p:nvSpPr>
        <p:spPr>
          <a:xfrm rot="5400000">
            <a:off x="5708208" y="2093709"/>
            <a:ext cx="283503" cy="6249558"/>
          </a:xfrm>
          <a:prstGeom prst="rightBracket">
            <a:avLst/>
          </a:prstGeom>
          <a:ln w="3175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PT"/>
          </a:p>
        </p:txBody>
      </p:sp>
      <p:sp>
        <p:nvSpPr>
          <p:cNvPr id="85" name="CaixaDeTexto 84">
            <a:extLst>
              <a:ext uri="{FF2B5EF4-FFF2-40B4-BE49-F238E27FC236}">
                <a16:creationId xmlns:a16="http://schemas.microsoft.com/office/drawing/2014/main" id="{C9C6CE10-FD95-5AD9-EC58-9F18D835FAC4}"/>
              </a:ext>
            </a:extLst>
          </p:cNvPr>
          <p:cNvSpPr txBox="1"/>
          <p:nvPr/>
        </p:nvSpPr>
        <p:spPr>
          <a:xfrm>
            <a:off x="1372468" y="5599370"/>
            <a:ext cx="9086812" cy="369332"/>
          </a:xfrm>
          <a:prstGeom prst="rect">
            <a:avLst/>
          </a:prstGeom>
          <a:noFill/>
        </p:spPr>
        <p:txBody>
          <a:bodyPr wrap="square" rtlCol="0">
            <a:spAutoFit/>
          </a:bodyPr>
          <a:lstStyle/>
          <a:p>
            <a:pPr algn="ctr"/>
            <a:r>
              <a:rPr lang="pt-PT" dirty="0">
                <a:latin typeface="Montserrat" panose="00000500000000000000" pitchFamily="50" charset="0"/>
              </a:rPr>
              <a:t>PROCESSO DE AIA</a:t>
            </a:r>
          </a:p>
        </p:txBody>
      </p:sp>
      <p:sp>
        <p:nvSpPr>
          <p:cNvPr id="92" name="Subtítulo 2">
            <a:extLst>
              <a:ext uri="{FF2B5EF4-FFF2-40B4-BE49-F238E27FC236}">
                <a16:creationId xmlns:a16="http://schemas.microsoft.com/office/drawing/2014/main" id="{5146DD76-6A27-51CB-998E-6303307CE2C0}"/>
              </a:ext>
            </a:extLst>
          </p:cNvPr>
          <p:cNvSpPr txBox="1">
            <a:spLocks/>
          </p:cNvSpPr>
          <p:nvPr/>
        </p:nvSpPr>
        <p:spPr>
          <a:xfrm>
            <a:off x="838200" y="350358"/>
            <a:ext cx="5572307" cy="3058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t-PT" sz="900" b="1" dirty="0">
                <a:solidFill>
                  <a:srgbClr val="002856"/>
                </a:solidFill>
                <a:latin typeface="Montserrat Bold" panose="00000800000000000000" pitchFamily="2" charset="0"/>
              </a:rPr>
              <a:t>CURSO DE AVALIAÇÃO DE IMPACTE AMBIENTAL</a:t>
            </a:r>
            <a:br>
              <a:rPr lang="pt-PT" sz="900" b="1" dirty="0">
                <a:solidFill>
                  <a:srgbClr val="002856"/>
                </a:solidFill>
                <a:latin typeface="Montserrat Bold" panose="00000800000000000000" pitchFamily="2" charset="0"/>
              </a:rPr>
            </a:br>
            <a:r>
              <a:rPr lang="pt-PT" sz="900" b="1" dirty="0">
                <a:solidFill>
                  <a:srgbClr val="E5912B"/>
                </a:solidFill>
                <a:latin typeface="Montserrat" panose="00000500000000000000" pitchFamily="2" charset="0"/>
              </a:rPr>
              <a:t>Módulo 1: Importância, Conceitos, Fases e “Instrumentos”</a:t>
            </a:r>
            <a:endParaRPr lang="pt-PT" sz="900" b="1" dirty="0">
              <a:solidFill>
                <a:srgbClr val="002856"/>
              </a:solidFill>
              <a:latin typeface="Montserrat" panose="00000500000000000000" pitchFamily="2" charset="0"/>
            </a:endParaRPr>
          </a:p>
        </p:txBody>
      </p:sp>
      <p:sp>
        <p:nvSpPr>
          <p:cNvPr id="93" name="CaixaDeTexto 92">
            <a:extLst>
              <a:ext uri="{FF2B5EF4-FFF2-40B4-BE49-F238E27FC236}">
                <a16:creationId xmlns:a16="http://schemas.microsoft.com/office/drawing/2014/main" id="{08D83A0F-4E43-8D27-6F93-BFD5C37003C0}"/>
              </a:ext>
            </a:extLst>
          </p:cNvPr>
          <p:cNvSpPr txBox="1"/>
          <p:nvPr/>
        </p:nvSpPr>
        <p:spPr>
          <a:xfrm>
            <a:off x="4713964" y="2686117"/>
            <a:ext cx="2289249" cy="369332"/>
          </a:xfrm>
          <a:prstGeom prst="rect">
            <a:avLst/>
          </a:prstGeom>
          <a:noFill/>
        </p:spPr>
        <p:txBody>
          <a:bodyPr wrap="square">
            <a:spAutoFit/>
          </a:bodyPr>
          <a:lstStyle/>
          <a:p>
            <a:pPr algn="just"/>
            <a:r>
              <a:rPr lang="pt-PT" sz="1800" dirty="0">
                <a:latin typeface="Montserrat" panose="00000500000000000000" pitchFamily="50" charset="0"/>
              </a:rPr>
              <a:t>processo global</a:t>
            </a:r>
          </a:p>
        </p:txBody>
      </p:sp>
      <p:sp>
        <p:nvSpPr>
          <p:cNvPr id="94" name="CaixaDeTexto 93">
            <a:extLst>
              <a:ext uri="{FF2B5EF4-FFF2-40B4-BE49-F238E27FC236}">
                <a16:creationId xmlns:a16="http://schemas.microsoft.com/office/drawing/2014/main" id="{493A4AAB-0CF9-E40D-1F73-490829E29221}"/>
              </a:ext>
            </a:extLst>
          </p:cNvPr>
          <p:cNvSpPr txBox="1"/>
          <p:nvPr/>
        </p:nvSpPr>
        <p:spPr>
          <a:xfrm>
            <a:off x="4713964" y="2312963"/>
            <a:ext cx="2098996" cy="369332"/>
          </a:xfrm>
          <a:prstGeom prst="rect">
            <a:avLst/>
          </a:prstGeom>
          <a:noFill/>
        </p:spPr>
        <p:txBody>
          <a:bodyPr wrap="square">
            <a:spAutoFit/>
          </a:bodyPr>
          <a:lstStyle/>
          <a:p>
            <a:pPr algn="just"/>
            <a:r>
              <a:rPr lang="pt-PT" sz="1800" b="1" dirty="0">
                <a:latin typeface="Montserrat" panose="00000500000000000000" pitchFamily="50" charset="0"/>
              </a:rPr>
              <a:t>AIA</a:t>
            </a:r>
            <a:endParaRPr lang="pt-PT" sz="1800" dirty="0">
              <a:latin typeface="Montserrat" panose="00000500000000000000" pitchFamily="50" charset="0"/>
            </a:endParaRPr>
          </a:p>
        </p:txBody>
      </p:sp>
      <p:sp>
        <p:nvSpPr>
          <p:cNvPr id="95" name="CaixaDeTexto 94">
            <a:extLst>
              <a:ext uri="{FF2B5EF4-FFF2-40B4-BE49-F238E27FC236}">
                <a16:creationId xmlns:a16="http://schemas.microsoft.com/office/drawing/2014/main" id="{DBE686E3-55E6-DBA8-58B9-16B6400E9C79}"/>
              </a:ext>
            </a:extLst>
          </p:cNvPr>
          <p:cNvSpPr txBox="1"/>
          <p:nvPr/>
        </p:nvSpPr>
        <p:spPr>
          <a:xfrm>
            <a:off x="8144563" y="2314802"/>
            <a:ext cx="2544567" cy="369332"/>
          </a:xfrm>
          <a:prstGeom prst="rect">
            <a:avLst/>
          </a:prstGeom>
          <a:noFill/>
        </p:spPr>
        <p:txBody>
          <a:bodyPr wrap="square">
            <a:spAutoFit/>
          </a:bodyPr>
          <a:lstStyle/>
          <a:p>
            <a:pPr algn="just"/>
            <a:r>
              <a:rPr lang="pt-PT" sz="1800" b="1" dirty="0">
                <a:latin typeface="Montserrat" panose="00000500000000000000" pitchFamily="50" charset="0"/>
              </a:rPr>
              <a:t>EI</a:t>
            </a:r>
            <a:r>
              <a:rPr lang="pt-PT" b="1" dirty="0">
                <a:latin typeface="Montserrat" panose="00000500000000000000" pitchFamily="50" charset="0"/>
              </a:rPr>
              <a:t>A</a:t>
            </a:r>
            <a:endParaRPr lang="pt-PT" sz="1800" dirty="0">
              <a:latin typeface="Montserrat" panose="00000500000000000000" pitchFamily="50" charset="0"/>
            </a:endParaRPr>
          </a:p>
        </p:txBody>
      </p:sp>
      <p:cxnSp>
        <p:nvCxnSpPr>
          <p:cNvPr id="97" name="Conexão reta 96">
            <a:extLst>
              <a:ext uri="{FF2B5EF4-FFF2-40B4-BE49-F238E27FC236}">
                <a16:creationId xmlns:a16="http://schemas.microsoft.com/office/drawing/2014/main" id="{E7180359-0EAC-AA79-F2B2-1C5E0E4F1DF0}"/>
              </a:ext>
            </a:extLst>
          </p:cNvPr>
          <p:cNvCxnSpPr/>
          <p:nvPr/>
        </p:nvCxnSpPr>
        <p:spPr>
          <a:xfrm>
            <a:off x="4803004" y="2682295"/>
            <a:ext cx="770855" cy="0"/>
          </a:xfrm>
          <a:prstGeom prst="line">
            <a:avLst/>
          </a:prstGeom>
          <a:ln>
            <a:solidFill>
              <a:srgbClr val="E5912B"/>
            </a:solidFill>
          </a:ln>
        </p:spPr>
        <p:style>
          <a:lnRef idx="1">
            <a:schemeClr val="accent1"/>
          </a:lnRef>
          <a:fillRef idx="0">
            <a:schemeClr val="accent1"/>
          </a:fillRef>
          <a:effectRef idx="0">
            <a:schemeClr val="accent1"/>
          </a:effectRef>
          <a:fontRef idx="minor">
            <a:schemeClr val="tx1"/>
          </a:fontRef>
        </p:style>
      </p:cxnSp>
      <p:cxnSp>
        <p:nvCxnSpPr>
          <p:cNvPr id="98" name="Conexão reta 97">
            <a:extLst>
              <a:ext uri="{FF2B5EF4-FFF2-40B4-BE49-F238E27FC236}">
                <a16:creationId xmlns:a16="http://schemas.microsoft.com/office/drawing/2014/main" id="{DF0CA7B3-9473-BA6A-ABDA-CBDB64EE099E}"/>
              </a:ext>
            </a:extLst>
          </p:cNvPr>
          <p:cNvCxnSpPr/>
          <p:nvPr/>
        </p:nvCxnSpPr>
        <p:spPr>
          <a:xfrm>
            <a:off x="8233030" y="2682295"/>
            <a:ext cx="770855" cy="0"/>
          </a:xfrm>
          <a:prstGeom prst="line">
            <a:avLst/>
          </a:prstGeom>
          <a:ln>
            <a:solidFill>
              <a:srgbClr val="E5912B"/>
            </a:solidFill>
          </a:ln>
        </p:spPr>
        <p:style>
          <a:lnRef idx="1">
            <a:schemeClr val="accent1"/>
          </a:lnRef>
          <a:fillRef idx="0">
            <a:schemeClr val="accent1"/>
          </a:fillRef>
          <a:effectRef idx="0">
            <a:schemeClr val="accent1"/>
          </a:effectRef>
          <a:fontRef idx="minor">
            <a:schemeClr val="tx1"/>
          </a:fontRef>
        </p:style>
      </p:cxnSp>
      <p:sp>
        <p:nvSpPr>
          <p:cNvPr id="99" name="Marcador de Posição de Conteúdo 2">
            <a:extLst>
              <a:ext uri="{FF2B5EF4-FFF2-40B4-BE49-F238E27FC236}">
                <a16:creationId xmlns:a16="http://schemas.microsoft.com/office/drawing/2014/main" id="{7112003B-D494-7B42-1392-B97E19E5D6D7}"/>
              </a:ext>
            </a:extLst>
          </p:cNvPr>
          <p:cNvSpPr txBox="1">
            <a:spLocks/>
          </p:cNvSpPr>
          <p:nvPr/>
        </p:nvSpPr>
        <p:spPr>
          <a:xfrm>
            <a:off x="6274540" y="2432732"/>
            <a:ext cx="2206925" cy="78601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pt-PT" sz="4400" b="1" dirty="0">
                <a:solidFill>
                  <a:srgbClr val="E5912B"/>
                </a:solidFill>
                <a:latin typeface="Montserrat" panose="00000500000000000000" pitchFamily="50" charset="0"/>
              </a:rPr>
              <a:t>≠</a:t>
            </a:r>
            <a:endParaRPr lang="pt-PT" sz="2400" dirty="0">
              <a:solidFill>
                <a:srgbClr val="E5912B"/>
              </a:solidFill>
              <a:latin typeface="Montserrat" panose="00000500000000000000" pitchFamily="50" charset="0"/>
            </a:endParaRPr>
          </a:p>
        </p:txBody>
      </p:sp>
    </p:spTree>
    <p:extLst>
      <p:ext uri="{BB962C8B-B14F-4D97-AF65-F5344CB8AC3E}">
        <p14:creationId xmlns:p14="http://schemas.microsoft.com/office/powerpoint/2010/main" val="1812520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8721D4-9C94-9957-682C-DB82D6E5EA77}"/>
            </a:ext>
          </a:extLst>
        </p:cNvPr>
        <p:cNvGrpSpPr/>
        <p:nvPr/>
      </p:nvGrpSpPr>
      <p:grpSpPr>
        <a:xfrm>
          <a:off x="0" y="0"/>
          <a:ext cx="0" cy="0"/>
          <a:chOff x="0" y="0"/>
          <a:chExt cx="0" cy="0"/>
        </a:xfrm>
      </p:grpSpPr>
      <p:sp>
        <p:nvSpPr>
          <p:cNvPr id="15" name="Retângulo 14">
            <a:extLst>
              <a:ext uri="{FF2B5EF4-FFF2-40B4-BE49-F238E27FC236}">
                <a16:creationId xmlns:a16="http://schemas.microsoft.com/office/drawing/2014/main" id="{1B158704-19E1-F86A-2BEB-FC15AB235C6A}"/>
              </a:ext>
            </a:extLst>
          </p:cNvPr>
          <p:cNvSpPr/>
          <p:nvPr/>
        </p:nvSpPr>
        <p:spPr>
          <a:xfrm>
            <a:off x="0" y="0"/>
            <a:ext cx="12192000" cy="6858000"/>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2" name="Imagem 1" descr="Uma imagem com desenho, texto, Jogo de pc&#10;&#10;Descrição gerada automaticamente">
            <a:extLst>
              <a:ext uri="{FF2B5EF4-FFF2-40B4-BE49-F238E27FC236}">
                <a16:creationId xmlns:a16="http://schemas.microsoft.com/office/drawing/2014/main" id="{9236AF13-74F7-FB77-98F9-3FD2F6C3178A}"/>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t="302"/>
          <a:stretch/>
        </p:blipFill>
        <p:spPr>
          <a:xfrm>
            <a:off x="0" y="-3217643"/>
            <a:ext cx="12192000" cy="12155160"/>
          </a:xfrm>
          <a:prstGeom prst="rect">
            <a:avLst/>
          </a:prstGeom>
        </p:spPr>
      </p:pic>
      <p:sp>
        <p:nvSpPr>
          <p:cNvPr id="13" name="Título 1">
            <a:extLst>
              <a:ext uri="{FF2B5EF4-FFF2-40B4-BE49-F238E27FC236}">
                <a16:creationId xmlns:a16="http://schemas.microsoft.com/office/drawing/2014/main" id="{57B78C27-F60D-8D37-598E-A0EB9490E33D}"/>
              </a:ext>
            </a:extLst>
          </p:cNvPr>
          <p:cNvSpPr>
            <a:spLocks noGrp="1"/>
          </p:cNvSpPr>
          <p:nvPr>
            <p:ph type="title"/>
          </p:nvPr>
        </p:nvSpPr>
        <p:spPr>
          <a:xfrm>
            <a:off x="838200" y="2219805"/>
            <a:ext cx="10515600" cy="618286"/>
          </a:xfrm>
        </p:spPr>
        <p:txBody>
          <a:bodyPr>
            <a:normAutofit fontScale="90000"/>
          </a:bodyPr>
          <a:lstStyle/>
          <a:p>
            <a:pPr algn="ctr"/>
            <a:r>
              <a:rPr lang="pt-PT" sz="2700" b="1" dirty="0">
                <a:solidFill>
                  <a:schemeClr val="bg1"/>
                </a:solidFill>
                <a:latin typeface="Montserrat Bold" panose="00000800000000000000" pitchFamily="2" charset="0"/>
              </a:rPr>
              <a:t>Curso de Avaliação de Impacte Ambiental</a:t>
            </a:r>
            <a:br>
              <a:rPr lang="pt-PT" sz="2700" b="1" dirty="0">
                <a:solidFill>
                  <a:schemeClr val="bg1"/>
                </a:solidFill>
                <a:latin typeface="Montserrat Bold" panose="00000800000000000000" pitchFamily="2" charset="0"/>
              </a:rPr>
            </a:br>
            <a:r>
              <a:rPr lang="pt-PT" sz="2700" b="1" dirty="0">
                <a:solidFill>
                  <a:schemeClr val="bg1"/>
                </a:solidFill>
                <a:latin typeface="Montserrat" panose="00000500000000000000" pitchFamily="2" charset="0"/>
              </a:rPr>
              <a:t>Módulo: Importância, Conceitos, Fases e “Instrumentos”</a:t>
            </a:r>
            <a:endParaRPr lang="pt-PT" sz="3200" dirty="0">
              <a:solidFill>
                <a:schemeClr val="bg1"/>
              </a:solidFill>
              <a:latin typeface="Montserrat" panose="00000500000000000000" pitchFamily="2" charset="0"/>
            </a:endParaRPr>
          </a:p>
        </p:txBody>
      </p:sp>
      <p:sp>
        <p:nvSpPr>
          <p:cNvPr id="14" name="Marcador de Posição de Conteúdo 2">
            <a:extLst>
              <a:ext uri="{FF2B5EF4-FFF2-40B4-BE49-F238E27FC236}">
                <a16:creationId xmlns:a16="http://schemas.microsoft.com/office/drawing/2014/main" id="{D5EE359D-08FB-C966-850C-594EB0B625EF}"/>
              </a:ext>
            </a:extLst>
          </p:cNvPr>
          <p:cNvSpPr>
            <a:spLocks noGrp="1"/>
          </p:cNvSpPr>
          <p:nvPr>
            <p:ph idx="1"/>
          </p:nvPr>
        </p:nvSpPr>
        <p:spPr>
          <a:xfrm>
            <a:off x="838200" y="3056386"/>
            <a:ext cx="10515600" cy="2116647"/>
          </a:xfrm>
        </p:spPr>
        <p:txBody>
          <a:bodyPr>
            <a:noAutofit/>
          </a:bodyPr>
          <a:lstStyle/>
          <a:p>
            <a:pPr marL="0" indent="0" algn="ctr">
              <a:buNone/>
            </a:pPr>
            <a:r>
              <a:rPr lang="pt-PT" sz="5000" b="1" dirty="0">
                <a:solidFill>
                  <a:schemeClr val="bg1"/>
                </a:solidFill>
                <a:latin typeface="Montserrat" panose="00000500000000000000" pitchFamily="2" charset="0"/>
              </a:rPr>
              <a:t>Verificação da aplicabilidade do regime de AIA</a:t>
            </a:r>
          </a:p>
        </p:txBody>
      </p:sp>
      <p:pic>
        <p:nvPicPr>
          <p:cNvPr id="16" name="Imagem 15" descr="Uma imagem com Tipo de letra, Gráficos, design gráfico, captura de ecrã&#10;&#10;Descrição gerada automaticamente">
            <a:extLst>
              <a:ext uri="{FF2B5EF4-FFF2-40B4-BE49-F238E27FC236}">
                <a16:creationId xmlns:a16="http://schemas.microsoft.com/office/drawing/2014/main" id="{8E379C01-6F60-D247-8521-0126C6BDFA3D}"/>
              </a:ext>
            </a:extLst>
          </p:cNvPr>
          <p:cNvPicPr/>
          <p:nvPr/>
        </p:nvPicPr>
        <p:blipFill>
          <a:blip r:embed="rId3">
            <a:alphaModFix amt="70000"/>
            <a:extLst>
              <a:ext uri="{28A0092B-C50C-407E-A947-70E740481C1C}">
                <a14:useLocalDpi xmlns:a14="http://schemas.microsoft.com/office/drawing/2010/main" val="0"/>
              </a:ext>
            </a:extLst>
          </a:blip>
          <a:stretch>
            <a:fillRect/>
          </a:stretch>
        </p:blipFill>
        <p:spPr>
          <a:xfrm>
            <a:off x="11018324" y="6267450"/>
            <a:ext cx="837992" cy="401145"/>
          </a:xfrm>
          <a:prstGeom prst="rect">
            <a:avLst/>
          </a:prstGeom>
        </p:spPr>
      </p:pic>
    </p:spTree>
    <p:extLst>
      <p:ext uri="{BB962C8B-B14F-4D97-AF65-F5344CB8AC3E}">
        <p14:creationId xmlns:p14="http://schemas.microsoft.com/office/powerpoint/2010/main" val="341143172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34FF4E-9B1A-E356-7D4B-9862BC3AC3C8}"/>
              </a:ext>
            </a:extLst>
          </p:cNvPr>
          <p:cNvSpPr>
            <a:spLocks noGrp="1" noRot="1" noMove="1" noResize="1" noEditPoints="1" noAdjustHandles="1" noChangeArrowheads="1" noChangeShapeType="1"/>
          </p:cNvSpPr>
          <p:nvPr>
            <p:ph type="title"/>
          </p:nvPr>
        </p:nvSpPr>
        <p:spPr>
          <a:xfrm>
            <a:off x="838200" y="868781"/>
            <a:ext cx="10515600" cy="620354"/>
          </a:xfrm>
        </p:spPr>
        <p:txBody>
          <a:bodyPr>
            <a:normAutofit/>
          </a:bodyPr>
          <a:lstStyle/>
          <a:p>
            <a:r>
              <a:rPr lang="pt-PT" sz="2800" b="1" dirty="0">
                <a:solidFill>
                  <a:srgbClr val="002856"/>
                </a:solidFill>
                <a:latin typeface="Montserrat" panose="00000500000000000000" pitchFamily="2" charset="0"/>
              </a:rPr>
              <a:t>Verificação da aplicabilidade do regime de AIA</a:t>
            </a:r>
          </a:p>
        </p:txBody>
      </p:sp>
      <p:sp>
        <p:nvSpPr>
          <p:cNvPr id="3" name="Marcador de Posição de Conteúdo 2">
            <a:extLst>
              <a:ext uri="{FF2B5EF4-FFF2-40B4-BE49-F238E27FC236}">
                <a16:creationId xmlns:a16="http://schemas.microsoft.com/office/drawing/2014/main" id="{E4D3B4A9-60DC-8861-D47B-990784974ACE}"/>
              </a:ext>
            </a:extLst>
          </p:cNvPr>
          <p:cNvSpPr>
            <a:spLocks noGrp="1"/>
          </p:cNvSpPr>
          <p:nvPr>
            <p:ph idx="1"/>
          </p:nvPr>
        </p:nvSpPr>
        <p:spPr>
          <a:xfrm>
            <a:off x="626006" y="1671068"/>
            <a:ext cx="5572307" cy="627158"/>
          </a:xfrm>
        </p:spPr>
        <p:txBody>
          <a:bodyPr anchor="ctr">
            <a:normAutofit/>
          </a:bodyPr>
          <a:lstStyle/>
          <a:p>
            <a:pPr marL="0" indent="0">
              <a:buNone/>
            </a:pPr>
            <a:r>
              <a:rPr lang="pt-PT" sz="1800" b="1" dirty="0">
                <a:solidFill>
                  <a:srgbClr val="E5912B"/>
                </a:solidFill>
                <a:latin typeface="Montserrat" panose="00000500000000000000" pitchFamily="50" charset="0"/>
              </a:rPr>
              <a:t>QUE PROJETOS SÃO SUJEITOS A AIA?</a:t>
            </a:r>
          </a:p>
        </p:txBody>
      </p:sp>
      <p:sp>
        <p:nvSpPr>
          <p:cNvPr id="4" name="Subtítulo 2">
            <a:extLst>
              <a:ext uri="{FF2B5EF4-FFF2-40B4-BE49-F238E27FC236}">
                <a16:creationId xmlns:a16="http://schemas.microsoft.com/office/drawing/2014/main" id="{E9718EC5-C20A-B2E8-7C62-FD38C064E049}"/>
              </a:ext>
            </a:extLst>
          </p:cNvPr>
          <p:cNvSpPr txBox="1">
            <a:spLocks noGrp="1" noRot="1" noMove="1" noResize="1" noEditPoints="1" noAdjustHandles="1" noChangeArrowheads="1" noChangeShapeType="1"/>
          </p:cNvSpPr>
          <p:nvPr/>
        </p:nvSpPr>
        <p:spPr>
          <a:xfrm>
            <a:off x="8126083" y="380970"/>
            <a:ext cx="3227717" cy="3058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pt-PT" sz="1200" i="1" dirty="0">
                <a:solidFill>
                  <a:srgbClr val="002856"/>
                </a:solidFill>
                <a:latin typeface="Montserrat" panose="00000500000000000000" pitchFamily="2" charset="0"/>
              </a:rPr>
              <a:t>29/10/2024</a:t>
            </a:r>
          </a:p>
        </p:txBody>
      </p:sp>
      <p:cxnSp>
        <p:nvCxnSpPr>
          <p:cNvPr id="8" name="Conexão reta 7">
            <a:extLst>
              <a:ext uri="{FF2B5EF4-FFF2-40B4-BE49-F238E27FC236}">
                <a16:creationId xmlns:a16="http://schemas.microsoft.com/office/drawing/2014/main" id="{5CDDA346-C506-95C0-D742-E2D8DA6C225F}"/>
              </a:ext>
            </a:extLst>
          </p:cNvPr>
          <p:cNvCxnSpPr>
            <a:cxnSpLocks noGrp="1" noRot="1" noMove="1" noResize="1" noEditPoints="1" noAdjustHandles="1" noChangeArrowheads="1" noChangeShapeType="1"/>
          </p:cNvCxnSpPr>
          <p:nvPr/>
        </p:nvCxnSpPr>
        <p:spPr>
          <a:xfrm>
            <a:off x="0" y="1489135"/>
            <a:ext cx="451485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1" name="Imagem 10" descr="Uma imagem com Tipo de letra, Gráficos, design gráfico, captura de ecrã&#10;&#10;Descrição gerada automaticamente">
            <a:extLst>
              <a:ext uri="{FF2B5EF4-FFF2-40B4-BE49-F238E27FC236}">
                <a16:creationId xmlns:a16="http://schemas.microsoft.com/office/drawing/2014/main" id="{2062510F-D646-9B7A-28DB-D8203C8DA9FE}"/>
              </a:ext>
            </a:extLst>
          </p:cNvPr>
          <p:cNvPicPr>
            <a:picLocks noGrp="1" noRot="1" noChangeAspect="1" noMove="1" noResize="1" noEditPoints="1" noAdjustHandles="1" noChangeArrowheads="1" noChangeShapeType="1" noCrop="1"/>
          </p:cNvPicPr>
          <p:nvPr/>
        </p:nvPicPr>
        <p:blipFill>
          <a:blip r:embed="rId2">
            <a:alphaModFix amt="70000"/>
            <a:extLst>
              <a:ext uri="{28A0092B-C50C-407E-A947-70E740481C1C}">
                <a14:useLocalDpi xmlns:a14="http://schemas.microsoft.com/office/drawing/2010/main" val="0"/>
              </a:ext>
            </a:extLst>
          </a:blip>
          <a:stretch>
            <a:fillRect/>
          </a:stretch>
        </p:blipFill>
        <p:spPr>
          <a:xfrm>
            <a:off x="11018324" y="6267450"/>
            <a:ext cx="837992" cy="401145"/>
          </a:xfrm>
          <a:prstGeom prst="rect">
            <a:avLst/>
          </a:prstGeom>
        </p:spPr>
      </p:pic>
      <p:sp>
        <p:nvSpPr>
          <p:cNvPr id="12" name="Retângulo: Cantos Arredondados 11">
            <a:extLst>
              <a:ext uri="{FF2B5EF4-FFF2-40B4-BE49-F238E27FC236}">
                <a16:creationId xmlns:a16="http://schemas.microsoft.com/office/drawing/2014/main" id="{201B37D6-1BFF-4530-E02C-0DC4C6085852}"/>
              </a:ext>
            </a:extLst>
          </p:cNvPr>
          <p:cNvSpPr>
            <a:spLocks noGrp="1" noRot="1" noMove="1" noResize="1" noEditPoints="1" noAdjustHandles="1" noChangeArrowheads="1" noChangeShapeType="1"/>
          </p:cNvSpPr>
          <p:nvPr/>
        </p:nvSpPr>
        <p:spPr>
          <a:xfrm>
            <a:off x="923261" y="183390"/>
            <a:ext cx="756612" cy="98577"/>
          </a:xfrm>
          <a:prstGeom prst="roundRect">
            <a:avLst/>
          </a:prstGeom>
          <a:solidFill>
            <a:srgbClr val="E59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4" name="Retângulo: Cantos Arredondados 13">
            <a:extLst>
              <a:ext uri="{FF2B5EF4-FFF2-40B4-BE49-F238E27FC236}">
                <a16:creationId xmlns:a16="http://schemas.microsoft.com/office/drawing/2014/main" id="{44B6DFC8-8872-D29C-E99F-E618E4609C66}"/>
              </a:ext>
            </a:extLst>
          </p:cNvPr>
          <p:cNvSpPr>
            <a:spLocks noGrp="1" noRot="1" noMove="1" noResize="1" noEditPoints="1" noAdjustHandles="1" noChangeArrowheads="1" noChangeShapeType="1"/>
          </p:cNvSpPr>
          <p:nvPr/>
        </p:nvSpPr>
        <p:spPr>
          <a:xfrm>
            <a:off x="2500139" y="184191"/>
            <a:ext cx="756612" cy="98577"/>
          </a:xfrm>
          <a:prstGeom prst="round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5" name="Retângulo: Cantos Arredondados 14">
            <a:extLst>
              <a:ext uri="{FF2B5EF4-FFF2-40B4-BE49-F238E27FC236}">
                <a16:creationId xmlns:a16="http://schemas.microsoft.com/office/drawing/2014/main" id="{F169806C-1147-7269-F773-297BF749ABA6}"/>
              </a:ext>
            </a:extLst>
          </p:cNvPr>
          <p:cNvSpPr>
            <a:spLocks noGrp="1" noRot="1" noMove="1" noResize="1" noEditPoints="1" noAdjustHandles="1" noChangeArrowheads="1" noChangeShapeType="1"/>
          </p:cNvSpPr>
          <p:nvPr/>
        </p:nvSpPr>
        <p:spPr>
          <a:xfrm>
            <a:off x="3288578" y="179136"/>
            <a:ext cx="756612" cy="98577"/>
          </a:xfrm>
          <a:prstGeom prst="round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6" name="Retângulo: Cantos Arredondados 15">
            <a:extLst>
              <a:ext uri="{FF2B5EF4-FFF2-40B4-BE49-F238E27FC236}">
                <a16:creationId xmlns:a16="http://schemas.microsoft.com/office/drawing/2014/main" id="{172DF616-613F-42DB-1926-383E0E21EE02}"/>
              </a:ext>
            </a:extLst>
          </p:cNvPr>
          <p:cNvSpPr>
            <a:spLocks noGrp="1" noRot="1" noMove="1" noResize="1" noEditPoints="1" noAdjustHandles="1" noChangeArrowheads="1" noChangeShapeType="1"/>
          </p:cNvSpPr>
          <p:nvPr/>
        </p:nvSpPr>
        <p:spPr>
          <a:xfrm>
            <a:off x="4077017" y="179136"/>
            <a:ext cx="756612" cy="98577"/>
          </a:xfrm>
          <a:prstGeom prst="round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51" name="Retângulo: Cantos Arredondados 50">
            <a:extLst>
              <a:ext uri="{FF2B5EF4-FFF2-40B4-BE49-F238E27FC236}">
                <a16:creationId xmlns:a16="http://schemas.microsoft.com/office/drawing/2014/main" id="{EF065588-A3EA-4605-134D-4F047FA5D54D}"/>
              </a:ext>
            </a:extLst>
          </p:cNvPr>
          <p:cNvSpPr/>
          <p:nvPr/>
        </p:nvSpPr>
        <p:spPr>
          <a:xfrm>
            <a:off x="1711700" y="179244"/>
            <a:ext cx="756612" cy="98577"/>
          </a:xfrm>
          <a:prstGeom prst="roundRect">
            <a:avLst/>
          </a:prstGeom>
          <a:solidFill>
            <a:srgbClr val="E59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54" name="CaixaDeTexto 53">
            <a:extLst>
              <a:ext uri="{FF2B5EF4-FFF2-40B4-BE49-F238E27FC236}">
                <a16:creationId xmlns:a16="http://schemas.microsoft.com/office/drawing/2014/main" id="{2977CCFA-A3CD-F2D3-2D35-349432291D62}"/>
              </a:ext>
            </a:extLst>
          </p:cNvPr>
          <p:cNvSpPr txBox="1"/>
          <p:nvPr/>
        </p:nvSpPr>
        <p:spPr>
          <a:xfrm>
            <a:off x="626006" y="2510179"/>
            <a:ext cx="7086009" cy="4147354"/>
          </a:xfrm>
          <a:prstGeom prst="rect">
            <a:avLst/>
          </a:prstGeom>
          <a:noFill/>
        </p:spPr>
        <p:txBody>
          <a:bodyPr wrap="square" anchor="ctr">
            <a:spAutoFit/>
          </a:bodyPr>
          <a:lstStyle/>
          <a:p>
            <a:pPr marL="180000" lvl="1" algn="just" eaLnBrk="0" fontAlgn="base" hangingPunct="0">
              <a:lnSpc>
                <a:spcPct val="120000"/>
              </a:lnSpc>
              <a:spcBef>
                <a:spcPct val="0"/>
              </a:spcBef>
              <a:spcAft>
                <a:spcPct val="0"/>
              </a:spcAft>
            </a:pPr>
            <a:r>
              <a:rPr kumimoji="0" lang="pt-PT" altLang="pt-PT" sz="1050" b="0" i="0" u="none" strike="noStrike" cap="none" normalizeH="0" baseline="0" dirty="0">
                <a:ln>
                  <a:noFill/>
                </a:ln>
                <a:solidFill>
                  <a:schemeClr val="tx1"/>
                </a:solidFill>
                <a:effectLst/>
                <a:latin typeface="Montserrat" panose="00000500000000000000" pitchFamily="50" charset="0"/>
              </a:rPr>
              <a:t>a) Os </a:t>
            </a:r>
            <a:r>
              <a:rPr kumimoji="0" lang="pt-PT" altLang="pt-PT" sz="1050" b="1" i="0" u="none" strike="noStrike" cap="none" normalizeH="0" baseline="0" dirty="0">
                <a:ln>
                  <a:noFill/>
                </a:ln>
                <a:solidFill>
                  <a:schemeClr val="tx1"/>
                </a:solidFill>
                <a:effectLst/>
                <a:latin typeface="Montserrat" panose="00000500000000000000" pitchFamily="50" charset="0"/>
              </a:rPr>
              <a:t>projetos tipificados no anexo I </a:t>
            </a:r>
            <a:r>
              <a:rPr kumimoji="0" lang="pt-PT" altLang="pt-PT" sz="1050" b="0" i="0" u="none" strike="noStrike" cap="none" normalizeH="0" baseline="0" dirty="0">
                <a:ln>
                  <a:noFill/>
                </a:ln>
                <a:solidFill>
                  <a:schemeClr val="tx1"/>
                </a:solidFill>
                <a:effectLst/>
                <a:latin typeface="Montserrat" panose="00000500000000000000" pitchFamily="50" charset="0"/>
              </a:rPr>
              <a:t>do presente decreto-lei, do qual faz parte integrante, sem prejuízo do disposto no n.º 5;</a:t>
            </a:r>
          </a:p>
          <a:p>
            <a:pPr marL="180000" lvl="1" algn="just" eaLnBrk="0" fontAlgn="base" hangingPunct="0">
              <a:lnSpc>
                <a:spcPct val="120000"/>
              </a:lnSpc>
              <a:spcBef>
                <a:spcPct val="0"/>
              </a:spcBef>
              <a:spcAft>
                <a:spcPct val="0"/>
              </a:spcAft>
            </a:pPr>
            <a:r>
              <a:rPr kumimoji="0" lang="pt-PT" altLang="pt-PT" sz="1050" b="0" i="0" u="none" strike="noStrike" cap="none" normalizeH="0" baseline="0" dirty="0">
                <a:ln>
                  <a:noFill/>
                </a:ln>
                <a:solidFill>
                  <a:schemeClr val="tx1"/>
                </a:solidFill>
                <a:effectLst/>
                <a:latin typeface="Montserrat" panose="00000500000000000000" pitchFamily="50" charset="0"/>
              </a:rPr>
              <a:t>b) Os </a:t>
            </a:r>
            <a:r>
              <a:rPr kumimoji="0" lang="pt-PT" altLang="pt-PT" sz="1050" b="1" i="0" u="none" strike="noStrike" cap="none" normalizeH="0" baseline="0" dirty="0">
                <a:ln>
                  <a:noFill/>
                </a:ln>
                <a:solidFill>
                  <a:schemeClr val="tx1"/>
                </a:solidFill>
                <a:effectLst/>
                <a:latin typeface="Montserrat" panose="00000500000000000000" pitchFamily="50" charset="0"/>
              </a:rPr>
              <a:t>projetos tipificados no anexo II </a:t>
            </a:r>
            <a:r>
              <a:rPr kumimoji="0" lang="pt-PT" altLang="pt-PT" sz="1050" b="0" i="0" u="none" strike="noStrike" cap="none" normalizeH="0" baseline="0" dirty="0">
                <a:ln>
                  <a:noFill/>
                </a:ln>
                <a:solidFill>
                  <a:schemeClr val="tx1"/>
                </a:solidFill>
                <a:effectLst/>
                <a:latin typeface="Montserrat" panose="00000500000000000000" pitchFamily="50" charset="0"/>
              </a:rPr>
              <a:t>do presente decreto-lei, do qual faz parte integrante, que:</a:t>
            </a:r>
          </a:p>
          <a:p>
            <a:pPr marL="0" marR="0" lvl="0" indent="0" algn="just" defTabSz="914400" rtl="0" eaLnBrk="0" fontAlgn="base" latinLnBrk="0" hangingPunct="0">
              <a:lnSpc>
                <a:spcPct val="120000"/>
              </a:lnSpc>
              <a:spcBef>
                <a:spcPct val="0"/>
              </a:spcBef>
              <a:spcAft>
                <a:spcPct val="0"/>
              </a:spcAft>
              <a:buClrTx/>
              <a:buSzTx/>
              <a:buFontTx/>
              <a:buNone/>
              <a:tabLst/>
            </a:pPr>
            <a:endParaRPr kumimoji="0" lang="pt-PT" altLang="pt-PT" sz="1050" b="0" i="0" u="none" strike="noStrike" cap="none" normalizeH="0" baseline="0" dirty="0">
              <a:ln>
                <a:noFill/>
              </a:ln>
              <a:solidFill>
                <a:schemeClr val="tx1"/>
              </a:solidFill>
              <a:effectLst/>
              <a:latin typeface="Montserrat" panose="00000500000000000000" pitchFamily="50" charset="0"/>
            </a:endParaRPr>
          </a:p>
          <a:p>
            <a:pPr marL="720000" lvl="2" indent="-285750" algn="just" eaLnBrk="0" fontAlgn="base" hangingPunct="0">
              <a:lnSpc>
                <a:spcPct val="120000"/>
              </a:lnSpc>
              <a:spcBef>
                <a:spcPct val="0"/>
              </a:spcBef>
              <a:spcAft>
                <a:spcPct val="0"/>
              </a:spcAft>
              <a:buFontTx/>
              <a:buAutoNum type="romanLcParenR"/>
            </a:pPr>
            <a:r>
              <a:rPr kumimoji="0" lang="pt-PT" altLang="pt-PT" sz="1050" b="0" i="0" u="none" strike="noStrike" cap="none" normalizeH="0" baseline="0" dirty="0">
                <a:ln>
                  <a:noFill/>
                </a:ln>
                <a:solidFill>
                  <a:schemeClr val="tx1"/>
                </a:solidFill>
                <a:effectLst/>
                <a:latin typeface="Montserrat" panose="00000500000000000000" pitchFamily="50" charset="0"/>
              </a:rPr>
              <a:t>Estejam </a:t>
            </a:r>
            <a:r>
              <a:rPr kumimoji="0" lang="pt-PT" altLang="pt-PT" sz="1050" b="1" i="0" u="none" strike="noStrike" cap="none" normalizeH="0" baseline="0" dirty="0">
                <a:ln>
                  <a:noFill/>
                </a:ln>
                <a:solidFill>
                  <a:schemeClr val="tx1"/>
                </a:solidFill>
                <a:effectLst/>
                <a:latin typeface="Montserrat" panose="00000500000000000000" pitchFamily="50" charset="0"/>
              </a:rPr>
              <a:t>abrangidos pelos limiares fixados</a:t>
            </a:r>
            <a:r>
              <a:rPr kumimoji="0" lang="pt-PT" altLang="pt-PT" sz="1050" b="0" i="0" u="none" strike="noStrike" cap="none" normalizeH="0" baseline="0" dirty="0">
                <a:ln>
                  <a:noFill/>
                </a:ln>
                <a:solidFill>
                  <a:schemeClr val="tx1"/>
                </a:solidFill>
                <a:effectLst/>
                <a:latin typeface="Montserrat" panose="00000500000000000000" pitchFamily="50" charset="0"/>
              </a:rPr>
              <a:t>; ou</a:t>
            </a:r>
          </a:p>
          <a:p>
            <a:pPr marL="720000" lvl="2" indent="-285750" algn="just" eaLnBrk="0" fontAlgn="base" hangingPunct="0">
              <a:lnSpc>
                <a:spcPct val="120000"/>
              </a:lnSpc>
              <a:spcBef>
                <a:spcPct val="0"/>
              </a:spcBef>
              <a:spcAft>
                <a:spcPct val="0"/>
              </a:spcAft>
              <a:buFontTx/>
              <a:buAutoNum type="romanLcParenR"/>
            </a:pPr>
            <a:r>
              <a:rPr kumimoji="0" lang="pt-PT" altLang="pt-PT" sz="1050" b="0" i="0" u="none" strike="noStrike" cap="none" normalizeH="0" baseline="0" dirty="0">
                <a:ln>
                  <a:noFill/>
                </a:ln>
                <a:solidFill>
                  <a:schemeClr val="tx1"/>
                </a:solidFill>
                <a:effectLst/>
                <a:latin typeface="Montserrat" panose="00000500000000000000" pitchFamily="50" charset="0"/>
              </a:rPr>
              <a:t>Se localizem, parcial ou totalmente, em </a:t>
            </a:r>
            <a:r>
              <a:rPr kumimoji="0" lang="pt-PT" altLang="pt-PT" sz="1050" b="1" i="0" u="none" strike="noStrike" cap="none" normalizeH="0" baseline="0" dirty="0">
                <a:ln>
                  <a:noFill/>
                </a:ln>
                <a:solidFill>
                  <a:schemeClr val="tx1"/>
                </a:solidFill>
                <a:effectLst/>
                <a:latin typeface="Montserrat" panose="00000500000000000000" pitchFamily="50" charset="0"/>
              </a:rPr>
              <a:t>área </a:t>
            </a:r>
            <a:r>
              <a:rPr kumimoji="0" lang="pt-PT" altLang="pt-PT" sz="1050" b="1" i="0" u="none" strike="noStrike" cap="none" normalizeH="0" baseline="0" dirty="0">
                <a:ln>
                  <a:noFill/>
                </a:ln>
                <a:solidFill>
                  <a:schemeClr val="tx1"/>
                </a:solidFill>
                <a:effectLst/>
                <a:highlight>
                  <a:srgbClr val="FFFF00"/>
                </a:highlight>
                <a:latin typeface="Montserrat" panose="00000500000000000000" pitchFamily="50" charset="0"/>
              </a:rPr>
              <a:t>sensível</a:t>
            </a:r>
            <a:r>
              <a:rPr kumimoji="0" lang="pt-PT" altLang="pt-PT" sz="1050" b="1" i="0" u="none" strike="noStrike" cap="none" normalizeH="0" baseline="0" dirty="0">
                <a:ln>
                  <a:noFill/>
                </a:ln>
                <a:solidFill>
                  <a:schemeClr val="tx1"/>
                </a:solidFill>
                <a:effectLst/>
                <a:latin typeface="Montserrat" panose="00000500000000000000" pitchFamily="50" charset="0"/>
              </a:rPr>
              <a:t> e sejam considerados, por decisão da autoridade de AIA nos termos do n.º 6 do </a:t>
            </a:r>
            <a:r>
              <a:rPr kumimoji="0" lang="pt-PT" altLang="pt-PT" sz="1050" b="1" i="0" u="none" strike="noStrike" cap="none" normalizeH="0" baseline="0" dirty="0">
                <a:ln>
                  <a:noFill/>
                </a:ln>
                <a:solidFill>
                  <a:schemeClr val="tx1"/>
                </a:solidFill>
                <a:effectLst/>
                <a:highlight>
                  <a:srgbClr val="FFFF00"/>
                </a:highlight>
                <a:latin typeface="Montserrat" panose="00000500000000000000" pitchFamily="50" charset="0"/>
              </a:rPr>
              <a:t>artigo 3.º</a:t>
            </a:r>
            <a:r>
              <a:rPr kumimoji="0" lang="pt-PT" altLang="pt-PT" sz="1050" b="0" i="0" u="none" strike="noStrike" cap="none" normalizeH="0" baseline="0" dirty="0">
                <a:ln>
                  <a:noFill/>
                </a:ln>
                <a:solidFill>
                  <a:schemeClr val="tx1"/>
                </a:solidFill>
                <a:effectLst/>
                <a:latin typeface="Montserrat" panose="00000500000000000000" pitchFamily="50" charset="0"/>
              </a:rPr>
              <a:t>, como suscetíveis de provocar impacte significativo no ambiente em função da sua localização, dimensão ou natureza, de acordo com os critérios estabelecidos no anexo do presente decreto-lei, do qual faz parte integrante; ou</a:t>
            </a:r>
          </a:p>
          <a:p>
            <a:pPr marL="720000" lvl="2" indent="-285750" algn="just" eaLnBrk="0" fontAlgn="base" hangingPunct="0">
              <a:lnSpc>
                <a:spcPct val="120000"/>
              </a:lnSpc>
              <a:spcBef>
                <a:spcPct val="0"/>
              </a:spcBef>
              <a:spcAft>
                <a:spcPct val="0"/>
              </a:spcAft>
              <a:buFontTx/>
              <a:buAutoNum type="romanLcParenR"/>
            </a:pPr>
            <a:r>
              <a:rPr kumimoji="0" lang="pt-PT" altLang="pt-PT" sz="1050" b="0" i="0" u="none" strike="noStrike" cap="none" normalizeH="0" baseline="0" dirty="0">
                <a:ln>
                  <a:noFill/>
                </a:ln>
                <a:solidFill>
                  <a:schemeClr val="tx1"/>
                </a:solidFill>
                <a:effectLst/>
                <a:latin typeface="Montserrat" panose="00000500000000000000" pitchFamily="50" charset="0"/>
              </a:rPr>
              <a:t>Não estando abrangidos pelos limiares fixados, não se localizando em área sensível, nem se encontrando abrangidos pelas exclusões expressamente previstas para o caso geral no anexo do presente decreto-lei, sejam considerados, por decisão da entidade licenciadora ou competente para a autorização do projeto nos termos do artigo 3.º, como suscetíveis de provocar impacte significativo no ambiente em função da sua localização, dimensão ou natureza, de acordo com os critérios estabelecidos no anexo do presente decreto-lei;</a:t>
            </a:r>
          </a:p>
          <a:p>
            <a:pPr marL="285750" marR="0" lvl="0" indent="-285750" algn="just" defTabSz="914400" rtl="0" eaLnBrk="0" fontAlgn="base" latinLnBrk="0" hangingPunct="0">
              <a:lnSpc>
                <a:spcPct val="120000"/>
              </a:lnSpc>
              <a:spcBef>
                <a:spcPct val="0"/>
              </a:spcBef>
              <a:spcAft>
                <a:spcPct val="0"/>
              </a:spcAft>
              <a:buClrTx/>
              <a:buSzTx/>
              <a:buFontTx/>
              <a:buAutoNum type="romanLcParenR"/>
              <a:tabLst/>
            </a:pPr>
            <a:endParaRPr kumimoji="0" lang="pt-PT" altLang="pt-PT" sz="1050" b="0" i="0" u="none" strike="noStrike" cap="none" normalizeH="0" baseline="0" dirty="0">
              <a:ln>
                <a:noFill/>
              </a:ln>
              <a:solidFill>
                <a:schemeClr val="tx1"/>
              </a:solidFill>
              <a:effectLst/>
              <a:latin typeface="Montserrat" panose="00000500000000000000" pitchFamily="50" charset="0"/>
            </a:endParaRPr>
          </a:p>
          <a:p>
            <a:pPr marL="180000" lvl="1" algn="just" eaLnBrk="0" fontAlgn="base" hangingPunct="0">
              <a:lnSpc>
                <a:spcPct val="120000"/>
              </a:lnSpc>
              <a:spcBef>
                <a:spcPct val="0"/>
              </a:spcBef>
              <a:spcAft>
                <a:spcPct val="0"/>
              </a:spcAft>
            </a:pPr>
            <a:r>
              <a:rPr kumimoji="0" lang="pt-PT" altLang="pt-PT" sz="1050" b="0" i="0" u="none" strike="noStrike" cap="none" normalizeH="0" baseline="0" dirty="0">
                <a:ln>
                  <a:noFill/>
                </a:ln>
                <a:solidFill>
                  <a:schemeClr val="tx1"/>
                </a:solidFill>
                <a:effectLst/>
                <a:latin typeface="Montserrat" panose="00000500000000000000" pitchFamily="50" charset="0"/>
              </a:rPr>
              <a:t>c) Os projetos que em função da sua localização, dimensão ou natureza sejam considerados, por decisão conjunta do membro do Governo competente na área do projeto em razão da matéria e do membro do Governo responsável pela área do ambiente, como suscetíveis de provocar um impacte significativo no ambiente, tendo em conta os critérios estabelecidos no anexo.</a:t>
            </a:r>
            <a:r>
              <a:rPr lang="pt-PT" sz="1050" dirty="0">
                <a:latin typeface="Montserrat" panose="00000500000000000000" pitchFamily="50" charset="0"/>
              </a:rPr>
              <a:t> </a:t>
            </a:r>
          </a:p>
        </p:txBody>
      </p:sp>
      <p:sp>
        <p:nvSpPr>
          <p:cNvPr id="6" name="Subtítulo 2">
            <a:extLst>
              <a:ext uri="{FF2B5EF4-FFF2-40B4-BE49-F238E27FC236}">
                <a16:creationId xmlns:a16="http://schemas.microsoft.com/office/drawing/2014/main" id="{5DD43984-60CA-F0B2-76BA-F0FC892A6912}"/>
              </a:ext>
            </a:extLst>
          </p:cNvPr>
          <p:cNvSpPr txBox="1">
            <a:spLocks/>
          </p:cNvSpPr>
          <p:nvPr/>
        </p:nvSpPr>
        <p:spPr>
          <a:xfrm>
            <a:off x="838200" y="350358"/>
            <a:ext cx="5572307" cy="3058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t-PT" sz="900" b="1" dirty="0">
                <a:solidFill>
                  <a:srgbClr val="002856"/>
                </a:solidFill>
                <a:latin typeface="Montserrat Bold" panose="00000800000000000000" pitchFamily="2" charset="0"/>
              </a:rPr>
              <a:t>CURSO DE AVALIAÇÃO DE IMPACTE AMBIENTAL</a:t>
            </a:r>
            <a:br>
              <a:rPr lang="pt-PT" sz="900" b="1" dirty="0">
                <a:solidFill>
                  <a:srgbClr val="002856"/>
                </a:solidFill>
                <a:latin typeface="Montserrat Bold" panose="00000800000000000000" pitchFamily="2" charset="0"/>
              </a:rPr>
            </a:br>
            <a:r>
              <a:rPr lang="pt-PT" sz="900" b="1" dirty="0">
                <a:solidFill>
                  <a:srgbClr val="E5912B"/>
                </a:solidFill>
                <a:latin typeface="Montserrat" panose="00000500000000000000" pitchFamily="2" charset="0"/>
              </a:rPr>
              <a:t>Módulo 1: Importância, Conceitos, Fases e “Instrumentos”</a:t>
            </a:r>
            <a:endParaRPr lang="pt-PT" sz="900" b="1" dirty="0">
              <a:solidFill>
                <a:srgbClr val="002856"/>
              </a:solidFill>
              <a:latin typeface="Montserrat" panose="00000500000000000000" pitchFamily="2" charset="0"/>
            </a:endParaRPr>
          </a:p>
        </p:txBody>
      </p:sp>
      <p:sp>
        <p:nvSpPr>
          <p:cNvPr id="7" name="Retângulo: Cantos Arredondados 6">
            <a:extLst>
              <a:ext uri="{FF2B5EF4-FFF2-40B4-BE49-F238E27FC236}">
                <a16:creationId xmlns:a16="http://schemas.microsoft.com/office/drawing/2014/main" id="{F1A8A2A8-A533-0ED3-F6C4-6100DF786F92}"/>
              </a:ext>
            </a:extLst>
          </p:cNvPr>
          <p:cNvSpPr/>
          <p:nvPr/>
        </p:nvSpPr>
        <p:spPr>
          <a:xfrm>
            <a:off x="7972277" y="1662349"/>
            <a:ext cx="3855669" cy="790433"/>
          </a:xfrm>
          <a:prstGeom prst="roundRect">
            <a:avLst/>
          </a:prstGeom>
          <a:solidFill>
            <a:srgbClr val="E591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200" b="1" dirty="0">
                <a:latin typeface="Montserrat" panose="00000500000000000000" pitchFamily="50" charset="0"/>
              </a:rPr>
              <a:t>Artigo 1.º do Decreto-Lei n.º 151 -B/2013, de 31 de outubro republicado pelo Decreto-Lei n.º 11/2023, de 10 de fevereiro</a:t>
            </a:r>
          </a:p>
        </p:txBody>
      </p:sp>
      <p:sp>
        <p:nvSpPr>
          <p:cNvPr id="9" name="Retângulo: Cantos Arredondados 8">
            <a:extLst>
              <a:ext uri="{FF2B5EF4-FFF2-40B4-BE49-F238E27FC236}">
                <a16:creationId xmlns:a16="http://schemas.microsoft.com/office/drawing/2014/main" id="{5F2FB3AE-9350-D0A6-79D2-94B7F8A7246B}"/>
              </a:ext>
            </a:extLst>
          </p:cNvPr>
          <p:cNvSpPr/>
          <p:nvPr/>
        </p:nvSpPr>
        <p:spPr>
          <a:xfrm>
            <a:off x="7972277" y="5670792"/>
            <a:ext cx="3855669" cy="484158"/>
          </a:xfrm>
          <a:prstGeom prst="roundRect">
            <a:avLst>
              <a:gd name="adj" fmla="val 19825"/>
            </a:avLst>
          </a:prstGeom>
          <a:noFill/>
          <a:ln w="19050">
            <a:solidFill>
              <a:srgbClr val="E591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20000"/>
              </a:lnSpc>
            </a:pPr>
            <a:r>
              <a:rPr lang="pt-PT" sz="1000" dirty="0">
                <a:solidFill>
                  <a:srgbClr val="002856"/>
                </a:solidFill>
                <a:latin typeface="Montserrat" panose="00000500000000000000" pitchFamily="50" charset="0"/>
              </a:rPr>
              <a:t>Artigo 3.º </a:t>
            </a:r>
          </a:p>
          <a:p>
            <a:pPr>
              <a:lnSpc>
                <a:spcPct val="120000"/>
              </a:lnSpc>
            </a:pPr>
            <a:r>
              <a:rPr lang="pt-PT" sz="1000" dirty="0">
                <a:solidFill>
                  <a:srgbClr val="002856"/>
                </a:solidFill>
                <a:latin typeface="Montserrat" panose="00000500000000000000" pitchFamily="50" charset="0"/>
              </a:rPr>
              <a:t>Apreciação prévia e decisão de sujeição a AIA (“EAP)</a:t>
            </a:r>
          </a:p>
        </p:txBody>
      </p:sp>
      <p:sp>
        <p:nvSpPr>
          <p:cNvPr id="10" name="Retângulo: Cantos Arredondados 9">
            <a:extLst>
              <a:ext uri="{FF2B5EF4-FFF2-40B4-BE49-F238E27FC236}">
                <a16:creationId xmlns:a16="http://schemas.microsoft.com/office/drawing/2014/main" id="{FF5F87D5-5359-04CB-9046-02BA9786107B}"/>
              </a:ext>
            </a:extLst>
          </p:cNvPr>
          <p:cNvSpPr/>
          <p:nvPr/>
        </p:nvSpPr>
        <p:spPr>
          <a:xfrm>
            <a:off x="7972278" y="2548362"/>
            <a:ext cx="3855669" cy="3026850"/>
          </a:xfrm>
          <a:prstGeom prst="roundRect">
            <a:avLst>
              <a:gd name="adj" fmla="val 3789"/>
            </a:avLst>
          </a:prstGeom>
          <a:noFill/>
          <a:ln w="19050">
            <a:solidFill>
              <a:srgbClr val="E591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20000"/>
              </a:lnSpc>
              <a:spcBef>
                <a:spcPts val="600"/>
              </a:spcBef>
            </a:pPr>
            <a:r>
              <a:rPr lang="pt-PT" sz="1000" dirty="0">
                <a:solidFill>
                  <a:srgbClr val="002856"/>
                </a:solidFill>
                <a:latin typeface="Montserrat" panose="00000500000000000000" pitchFamily="50" charset="0"/>
              </a:rPr>
              <a:t>a) «Áreas sensíveis»:</a:t>
            </a:r>
          </a:p>
          <a:p>
            <a:pPr marL="180000" lvl="1">
              <a:lnSpc>
                <a:spcPct val="120000"/>
              </a:lnSpc>
              <a:spcBef>
                <a:spcPts val="600"/>
              </a:spcBef>
            </a:pPr>
            <a:r>
              <a:rPr lang="pt-PT" sz="1000" dirty="0">
                <a:solidFill>
                  <a:srgbClr val="002856"/>
                </a:solidFill>
                <a:latin typeface="Montserrat" panose="00000500000000000000" pitchFamily="50" charset="0"/>
              </a:rPr>
              <a:t>i) Áreas protegidas, classificadas ao abrigo do Decreto-Lei n.º 142/2008, de 24 de julho;</a:t>
            </a:r>
          </a:p>
          <a:p>
            <a:pPr marL="180000" lvl="1">
              <a:lnSpc>
                <a:spcPct val="120000"/>
              </a:lnSpc>
              <a:spcBef>
                <a:spcPts val="600"/>
              </a:spcBef>
            </a:pPr>
            <a:r>
              <a:rPr lang="pt-PT" sz="1000" dirty="0" err="1">
                <a:solidFill>
                  <a:srgbClr val="002856"/>
                </a:solidFill>
                <a:latin typeface="Montserrat" panose="00000500000000000000" pitchFamily="50" charset="0"/>
              </a:rPr>
              <a:t>ii</a:t>
            </a:r>
            <a:r>
              <a:rPr lang="pt-PT" sz="1000" dirty="0">
                <a:solidFill>
                  <a:srgbClr val="002856"/>
                </a:solidFill>
                <a:latin typeface="Montserrat" panose="00000500000000000000" pitchFamily="50" charset="0"/>
              </a:rPr>
              <a:t>) Sítios da Rede Natura 2000, zonas especiais de conservação e zonas de proteção especial, classificadas nos termos do Decreto-Lei n.º 140/99, de 24 de abril, no âmbito das Diretivas 79/409/CEE, do Conselho, de 2 de abril de 1979, relativa à conservação das aves selvagens, e 92/43/CEE, do Conselho, de 21 de maio de 1992, relativa à preservação dos habitats naturais e da fauna e da flora selvagens;</a:t>
            </a:r>
          </a:p>
          <a:p>
            <a:pPr marL="180000" lvl="1">
              <a:lnSpc>
                <a:spcPct val="120000"/>
              </a:lnSpc>
              <a:spcBef>
                <a:spcPts val="600"/>
              </a:spcBef>
            </a:pPr>
            <a:r>
              <a:rPr lang="pt-PT" sz="1000" dirty="0" err="1">
                <a:solidFill>
                  <a:srgbClr val="002856"/>
                </a:solidFill>
                <a:latin typeface="Montserrat" panose="00000500000000000000" pitchFamily="50" charset="0"/>
              </a:rPr>
              <a:t>iii</a:t>
            </a:r>
            <a:r>
              <a:rPr lang="pt-PT" sz="1000" dirty="0">
                <a:solidFill>
                  <a:srgbClr val="002856"/>
                </a:solidFill>
                <a:latin typeface="Montserrat" panose="00000500000000000000" pitchFamily="50" charset="0"/>
              </a:rPr>
              <a:t>) Zonas de proteção dos bens imóveis classificados ou em vias de classificação, definidas nos termos da Lei n.º 107/2001, de 8 de setembro;</a:t>
            </a:r>
          </a:p>
        </p:txBody>
      </p:sp>
      <p:sp>
        <p:nvSpPr>
          <p:cNvPr id="13" name="CaixaDeTexto 12">
            <a:extLst>
              <a:ext uri="{FF2B5EF4-FFF2-40B4-BE49-F238E27FC236}">
                <a16:creationId xmlns:a16="http://schemas.microsoft.com/office/drawing/2014/main" id="{C37A3B2C-BB25-E8D4-12CB-729EB009E88E}"/>
              </a:ext>
            </a:extLst>
          </p:cNvPr>
          <p:cNvSpPr txBox="1"/>
          <p:nvPr/>
        </p:nvSpPr>
        <p:spPr>
          <a:xfrm>
            <a:off x="651884" y="2169337"/>
            <a:ext cx="7086009" cy="269369"/>
          </a:xfrm>
          <a:prstGeom prst="rect">
            <a:avLst/>
          </a:prstGeom>
          <a:noFill/>
        </p:spPr>
        <p:txBody>
          <a:bodyPr wrap="square" anchor="ctr">
            <a:spAutoFit/>
          </a:bodyPr>
          <a:lstStyle/>
          <a:p>
            <a:pPr marL="0" marR="0" lvl="0" indent="0" defTabSz="914400" rtl="0" eaLnBrk="0" fontAlgn="base" latinLnBrk="0" hangingPunct="0">
              <a:lnSpc>
                <a:spcPct val="120000"/>
              </a:lnSpc>
              <a:spcBef>
                <a:spcPct val="0"/>
              </a:spcBef>
              <a:spcAft>
                <a:spcPct val="0"/>
              </a:spcAft>
              <a:buClrTx/>
              <a:buSzTx/>
              <a:tabLst/>
            </a:pPr>
            <a:r>
              <a:rPr kumimoji="0" lang="pt-PT" altLang="pt-PT" sz="1050" b="0" i="0" u="none" strike="noStrike" cap="none" normalizeH="0" baseline="0" dirty="0">
                <a:ln>
                  <a:noFill/>
                </a:ln>
                <a:solidFill>
                  <a:schemeClr val="tx1"/>
                </a:solidFill>
                <a:effectLst/>
                <a:latin typeface="Montserrat" panose="00000500000000000000" pitchFamily="50" charset="0"/>
              </a:rPr>
              <a:t>3. Estão </a:t>
            </a:r>
            <a:r>
              <a:rPr kumimoji="0" lang="pt-PT" altLang="pt-PT" sz="1050" b="1" i="0" u="none" strike="noStrike" cap="none" normalizeH="0" baseline="0" dirty="0">
                <a:ln>
                  <a:noFill/>
                </a:ln>
                <a:solidFill>
                  <a:schemeClr val="tx1"/>
                </a:solidFill>
                <a:effectLst/>
                <a:latin typeface="Montserrat" panose="00000500000000000000" pitchFamily="50" charset="0"/>
              </a:rPr>
              <a:t>sujeitos a AIA</a:t>
            </a:r>
            <a:r>
              <a:rPr kumimoji="0" lang="pt-PT" altLang="pt-PT" sz="1050" b="0" i="0" u="none" strike="noStrike" cap="none" normalizeH="0" baseline="0" dirty="0">
                <a:ln>
                  <a:noFill/>
                </a:ln>
                <a:solidFill>
                  <a:schemeClr val="tx1"/>
                </a:solidFill>
                <a:effectLst/>
                <a:latin typeface="Montserrat" panose="00000500000000000000" pitchFamily="50" charset="0"/>
              </a:rPr>
              <a:t>, nos termos do presente decreto-lei:</a:t>
            </a:r>
          </a:p>
        </p:txBody>
      </p:sp>
      <p:cxnSp>
        <p:nvCxnSpPr>
          <p:cNvPr id="22" name="Conexão reta 21">
            <a:extLst>
              <a:ext uri="{FF2B5EF4-FFF2-40B4-BE49-F238E27FC236}">
                <a16:creationId xmlns:a16="http://schemas.microsoft.com/office/drawing/2014/main" id="{EC354B08-D8ED-BD61-F98F-B75AF09D658E}"/>
              </a:ext>
            </a:extLst>
          </p:cNvPr>
          <p:cNvCxnSpPr>
            <a:cxnSpLocks/>
          </p:cNvCxnSpPr>
          <p:nvPr/>
        </p:nvCxnSpPr>
        <p:spPr>
          <a:xfrm>
            <a:off x="741873" y="2487286"/>
            <a:ext cx="4261449" cy="0"/>
          </a:xfrm>
          <a:prstGeom prst="line">
            <a:avLst/>
          </a:prstGeom>
          <a:ln>
            <a:solidFill>
              <a:srgbClr val="E5912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50477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34FF4E-9B1A-E356-7D4B-9862BC3AC3C8}"/>
              </a:ext>
            </a:extLst>
          </p:cNvPr>
          <p:cNvSpPr>
            <a:spLocks noGrp="1" noRot="1" noMove="1" noResize="1" noEditPoints="1" noAdjustHandles="1" noChangeArrowheads="1" noChangeShapeType="1"/>
          </p:cNvSpPr>
          <p:nvPr>
            <p:ph type="title"/>
          </p:nvPr>
        </p:nvSpPr>
        <p:spPr>
          <a:xfrm>
            <a:off x="838200" y="868781"/>
            <a:ext cx="10515600" cy="620354"/>
          </a:xfrm>
        </p:spPr>
        <p:txBody>
          <a:bodyPr>
            <a:normAutofit/>
          </a:bodyPr>
          <a:lstStyle/>
          <a:p>
            <a:r>
              <a:rPr lang="pt-PT" sz="2800" b="1" dirty="0">
                <a:solidFill>
                  <a:srgbClr val="002856"/>
                </a:solidFill>
                <a:latin typeface="Montserrat" panose="00000500000000000000" pitchFamily="2" charset="0"/>
              </a:rPr>
              <a:t>Verificação da aplicabilidade do regime de AIA</a:t>
            </a:r>
          </a:p>
        </p:txBody>
      </p:sp>
      <p:sp>
        <p:nvSpPr>
          <p:cNvPr id="4" name="Subtítulo 2">
            <a:extLst>
              <a:ext uri="{FF2B5EF4-FFF2-40B4-BE49-F238E27FC236}">
                <a16:creationId xmlns:a16="http://schemas.microsoft.com/office/drawing/2014/main" id="{E9718EC5-C20A-B2E8-7C62-FD38C064E049}"/>
              </a:ext>
            </a:extLst>
          </p:cNvPr>
          <p:cNvSpPr txBox="1">
            <a:spLocks noGrp="1" noRot="1" noMove="1" noResize="1" noEditPoints="1" noAdjustHandles="1" noChangeArrowheads="1" noChangeShapeType="1"/>
          </p:cNvSpPr>
          <p:nvPr/>
        </p:nvSpPr>
        <p:spPr>
          <a:xfrm>
            <a:off x="8126083" y="380970"/>
            <a:ext cx="3227717" cy="3058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pt-PT" sz="1200" i="1" dirty="0">
                <a:solidFill>
                  <a:srgbClr val="002856"/>
                </a:solidFill>
                <a:latin typeface="Montserrat" panose="00000500000000000000" pitchFamily="2" charset="0"/>
              </a:rPr>
              <a:t>29/10/2024</a:t>
            </a:r>
          </a:p>
        </p:txBody>
      </p:sp>
      <p:cxnSp>
        <p:nvCxnSpPr>
          <p:cNvPr id="8" name="Conexão reta 7">
            <a:extLst>
              <a:ext uri="{FF2B5EF4-FFF2-40B4-BE49-F238E27FC236}">
                <a16:creationId xmlns:a16="http://schemas.microsoft.com/office/drawing/2014/main" id="{5CDDA346-C506-95C0-D742-E2D8DA6C225F}"/>
              </a:ext>
            </a:extLst>
          </p:cNvPr>
          <p:cNvCxnSpPr>
            <a:cxnSpLocks noGrp="1" noRot="1" noMove="1" noResize="1" noEditPoints="1" noAdjustHandles="1" noChangeArrowheads="1" noChangeShapeType="1"/>
          </p:cNvCxnSpPr>
          <p:nvPr/>
        </p:nvCxnSpPr>
        <p:spPr>
          <a:xfrm>
            <a:off x="0" y="1489135"/>
            <a:ext cx="451485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1" name="Imagem 10" descr="Uma imagem com Tipo de letra, Gráficos, design gráfico, captura de ecrã&#10;&#10;Descrição gerada automaticamente">
            <a:extLst>
              <a:ext uri="{FF2B5EF4-FFF2-40B4-BE49-F238E27FC236}">
                <a16:creationId xmlns:a16="http://schemas.microsoft.com/office/drawing/2014/main" id="{2062510F-D646-9B7A-28DB-D8203C8DA9FE}"/>
              </a:ext>
            </a:extLst>
          </p:cNvPr>
          <p:cNvPicPr>
            <a:picLocks noGrp="1" noRot="1" noChangeAspect="1" noMove="1" noResize="1" noEditPoints="1" noAdjustHandles="1" noChangeArrowheads="1" noChangeShapeType="1" noCrop="1"/>
          </p:cNvPicPr>
          <p:nvPr/>
        </p:nvPicPr>
        <p:blipFill>
          <a:blip r:embed="rId2">
            <a:alphaModFix amt="70000"/>
            <a:extLst>
              <a:ext uri="{28A0092B-C50C-407E-A947-70E740481C1C}">
                <a14:useLocalDpi xmlns:a14="http://schemas.microsoft.com/office/drawing/2010/main" val="0"/>
              </a:ext>
            </a:extLst>
          </a:blip>
          <a:stretch>
            <a:fillRect/>
          </a:stretch>
        </p:blipFill>
        <p:spPr>
          <a:xfrm>
            <a:off x="11018324" y="6267450"/>
            <a:ext cx="837992" cy="401145"/>
          </a:xfrm>
          <a:prstGeom prst="rect">
            <a:avLst/>
          </a:prstGeom>
        </p:spPr>
      </p:pic>
      <p:sp>
        <p:nvSpPr>
          <p:cNvPr id="12" name="Retângulo: Cantos Arredondados 11">
            <a:extLst>
              <a:ext uri="{FF2B5EF4-FFF2-40B4-BE49-F238E27FC236}">
                <a16:creationId xmlns:a16="http://schemas.microsoft.com/office/drawing/2014/main" id="{201B37D6-1BFF-4530-E02C-0DC4C6085852}"/>
              </a:ext>
            </a:extLst>
          </p:cNvPr>
          <p:cNvSpPr>
            <a:spLocks noGrp="1" noRot="1" noMove="1" noResize="1" noEditPoints="1" noAdjustHandles="1" noChangeArrowheads="1" noChangeShapeType="1"/>
          </p:cNvSpPr>
          <p:nvPr/>
        </p:nvSpPr>
        <p:spPr>
          <a:xfrm>
            <a:off x="923261" y="183390"/>
            <a:ext cx="756612" cy="98577"/>
          </a:xfrm>
          <a:prstGeom prst="roundRect">
            <a:avLst/>
          </a:prstGeom>
          <a:solidFill>
            <a:srgbClr val="E59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4" name="Retângulo: Cantos Arredondados 13">
            <a:extLst>
              <a:ext uri="{FF2B5EF4-FFF2-40B4-BE49-F238E27FC236}">
                <a16:creationId xmlns:a16="http://schemas.microsoft.com/office/drawing/2014/main" id="{44B6DFC8-8872-D29C-E99F-E618E4609C66}"/>
              </a:ext>
            </a:extLst>
          </p:cNvPr>
          <p:cNvSpPr>
            <a:spLocks noGrp="1" noRot="1" noMove="1" noResize="1" noEditPoints="1" noAdjustHandles="1" noChangeArrowheads="1" noChangeShapeType="1"/>
          </p:cNvSpPr>
          <p:nvPr/>
        </p:nvSpPr>
        <p:spPr>
          <a:xfrm>
            <a:off x="2500139" y="184191"/>
            <a:ext cx="756612" cy="98577"/>
          </a:xfrm>
          <a:prstGeom prst="round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5" name="Retângulo: Cantos Arredondados 14">
            <a:extLst>
              <a:ext uri="{FF2B5EF4-FFF2-40B4-BE49-F238E27FC236}">
                <a16:creationId xmlns:a16="http://schemas.microsoft.com/office/drawing/2014/main" id="{F169806C-1147-7269-F773-297BF749ABA6}"/>
              </a:ext>
            </a:extLst>
          </p:cNvPr>
          <p:cNvSpPr>
            <a:spLocks noGrp="1" noRot="1" noMove="1" noResize="1" noEditPoints="1" noAdjustHandles="1" noChangeArrowheads="1" noChangeShapeType="1"/>
          </p:cNvSpPr>
          <p:nvPr/>
        </p:nvSpPr>
        <p:spPr>
          <a:xfrm>
            <a:off x="3288578" y="179136"/>
            <a:ext cx="756612" cy="98577"/>
          </a:xfrm>
          <a:prstGeom prst="round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6" name="Retângulo: Cantos Arredondados 15">
            <a:extLst>
              <a:ext uri="{FF2B5EF4-FFF2-40B4-BE49-F238E27FC236}">
                <a16:creationId xmlns:a16="http://schemas.microsoft.com/office/drawing/2014/main" id="{172DF616-613F-42DB-1926-383E0E21EE02}"/>
              </a:ext>
            </a:extLst>
          </p:cNvPr>
          <p:cNvSpPr>
            <a:spLocks noGrp="1" noRot="1" noMove="1" noResize="1" noEditPoints="1" noAdjustHandles="1" noChangeArrowheads="1" noChangeShapeType="1"/>
          </p:cNvSpPr>
          <p:nvPr/>
        </p:nvSpPr>
        <p:spPr>
          <a:xfrm>
            <a:off x="4077017" y="179136"/>
            <a:ext cx="756612" cy="98577"/>
          </a:xfrm>
          <a:prstGeom prst="round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51" name="Retângulo: Cantos Arredondados 50">
            <a:extLst>
              <a:ext uri="{FF2B5EF4-FFF2-40B4-BE49-F238E27FC236}">
                <a16:creationId xmlns:a16="http://schemas.microsoft.com/office/drawing/2014/main" id="{EF065588-A3EA-4605-134D-4F047FA5D54D}"/>
              </a:ext>
            </a:extLst>
          </p:cNvPr>
          <p:cNvSpPr/>
          <p:nvPr/>
        </p:nvSpPr>
        <p:spPr>
          <a:xfrm>
            <a:off x="1711700" y="179244"/>
            <a:ext cx="756612" cy="98577"/>
          </a:xfrm>
          <a:prstGeom prst="roundRect">
            <a:avLst/>
          </a:prstGeom>
          <a:solidFill>
            <a:srgbClr val="E59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54" name="CaixaDeTexto 53">
            <a:extLst>
              <a:ext uri="{FF2B5EF4-FFF2-40B4-BE49-F238E27FC236}">
                <a16:creationId xmlns:a16="http://schemas.microsoft.com/office/drawing/2014/main" id="{2977CCFA-A3CD-F2D3-2D35-349432291D62}"/>
              </a:ext>
            </a:extLst>
          </p:cNvPr>
          <p:cNvSpPr txBox="1"/>
          <p:nvPr/>
        </p:nvSpPr>
        <p:spPr>
          <a:xfrm>
            <a:off x="728249" y="2718848"/>
            <a:ext cx="7009644" cy="3275192"/>
          </a:xfrm>
          <a:prstGeom prst="rect">
            <a:avLst/>
          </a:prstGeom>
          <a:noFill/>
        </p:spPr>
        <p:txBody>
          <a:bodyPr wrap="square">
            <a:spAutoFit/>
          </a:bodyPr>
          <a:lstStyle/>
          <a:p>
            <a:pPr marL="180000" algn="just">
              <a:lnSpc>
                <a:spcPct val="115000"/>
              </a:lnSpc>
              <a:spcAft>
                <a:spcPts val="800"/>
              </a:spcAft>
            </a:pPr>
            <a:r>
              <a:rPr lang="pt-PT" sz="1050" kern="100" dirty="0">
                <a:effectLst/>
                <a:latin typeface="Montserrat" panose="00000500000000000000" pitchFamily="50" charset="0"/>
                <a:ea typeface="Aptos" panose="020B0004020202020204" pitchFamily="34" charset="0"/>
                <a:cs typeface="Arial" panose="020B0604020202020204" pitchFamily="34" charset="0"/>
              </a:rPr>
              <a:t>a) Qualquer </a:t>
            </a:r>
            <a:r>
              <a:rPr lang="pt-PT" sz="1050" b="1" kern="100" dirty="0">
                <a:effectLst/>
                <a:latin typeface="Montserrat" panose="00000500000000000000" pitchFamily="50" charset="0"/>
                <a:ea typeface="Aptos" panose="020B0004020202020204" pitchFamily="34" charset="0"/>
                <a:cs typeface="Arial" panose="020B0604020202020204" pitchFamily="34" charset="0"/>
              </a:rPr>
              <a:t>alteração ou ampliação </a:t>
            </a:r>
            <a:r>
              <a:rPr lang="pt-PT" sz="1050" kern="100" dirty="0">
                <a:effectLst/>
                <a:latin typeface="Montserrat" panose="00000500000000000000" pitchFamily="50" charset="0"/>
                <a:ea typeface="Aptos" panose="020B0004020202020204" pitchFamily="34" charset="0"/>
                <a:cs typeface="Arial" panose="020B0604020202020204" pitchFamily="34" charset="0"/>
              </a:rPr>
              <a:t>de projetos incluídos no anexo se tal alteração ou ampliação, em si mesma, corresponder aos limiares fixados no referido anexo;</a:t>
            </a:r>
          </a:p>
          <a:p>
            <a:pPr marL="180000" algn="just">
              <a:lnSpc>
                <a:spcPct val="115000"/>
              </a:lnSpc>
              <a:spcAft>
                <a:spcPts val="800"/>
              </a:spcAft>
            </a:pPr>
            <a:r>
              <a:rPr lang="pt-PT" sz="1050" kern="100" dirty="0">
                <a:effectLst/>
                <a:latin typeface="Montserrat" panose="00000500000000000000" pitchFamily="50" charset="0"/>
                <a:ea typeface="Aptos" panose="020B0004020202020204" pitchFamily="34" charset="0"/>
                <a:cs typeface="Arial" panose="020B0604020202020204" pitchFamily="34" charset="0"/>
              </a:rPr>
              <a:t>b) Qualquer alteração ou ampliação de projetos enquadrados nas tipologias do anexo ou do anexo, já autorizados, executados ou em execução e </a:t>
            </a:r>
            <a:r>
              <a:rPr lang="pt-PT" sz="1050" b="1" kern="100" dirty="0">
                <a:effectLst/>
                <a:latin typeface="Montserrat" panose="00000500000000000000" pitchFamily="50" charset="0"/>
                <a:ea typeface="Aptos" panose="020B0004020202020204" pitchFamily="34" charset="0"/>
                <a:cs typeface="Arial" panose="020B0604020202020204" pitchFamily="34" charset="0"/>
              </a:rPr>
              <a:t>que não tinham sido anteriormente sujeitos a AIA</a:t>
            </a:r>
            <a:r>
              <a:rPr lang="pt-PT" sz="1050" kern="100" dirty="0">
                <a:effectLst/>
                <a:latin typeface="Montserrat" panose="00000500000000000000" pitchFamily="50" charset="0"/>
                <a:ea typeface="Aptos" panose="020B0004020202020204" pitchFamily="34" charset="0"/>
                <a:cs typeface="Arial" panose="020B0604020202020204" pitchFamily="34" charset="0"/>
              </a:rPr>
              <a:t>, </a:t>
            </a:r>
            <a:r>
              <a:rPr lang="pt-PT" sz="1050" b="1" kern="100" dirty="0">
                <a:effectLst/>
                <a:latin typeface="Montserrat" panose="00000500000000000000" pitchFamily="50" charset="0"/>
                <a:ea typeface="Aptos" panose="020B0004020202020204" pitchFamily="34" charset="0"/>
                <a:cs typeface="Arial" panose="020B0604020202020204" pitchFamily="34" charset="0"/>
              </a:rPr>
              <a:t>quando</a:t>
            </a:r>
            <a:r>
              <a:rPr lang="pt-PT" sz="1050" kern="100" dirty="0">
                <a:effectLst/>
                <a:latin typeface="Montserrat" panose="00000500000000000000" pitchFamily="50" charset="0"/>
                <a:ea typeface="Aptos" panose="020B0004020202020204" pitchFamily="34" charset="0"/>
                <a:cs typeface="Arial" panose="020B0604020202020204" pitchFamily="34" charset="0"/>
              </a:rPr>
              <a:t>:</a:t>
            </a:r>
          </a:p>
          <a:p>
            <a:pPr marL="720000" algn="just">
              <a:lnSpc>
                <a:spcPct val="115000"/>
              </a:lnSpc>
              <a:spcAft>
                <a:spcPts val="800"/>
              </a:spcAft>
            </a:pPr>
            <a:r>
              <a:rPr lang="pt-PT" sz="1050" kern="100" dirty="0">
                <a:effectLst/>
                <a:latin typeface="Montserrat" panose="00000500000000000000" pitchFamily="50" charset="0"/>
                <a:ea typeface="Aptos" panose="020B0004020202020204" pitchFamily="34" charset="0"/>
                <a:cs typeface="Arial" panose="020B0604020202020204" pitchFamily="34" charset="0"/>
              </a:rPr>
              <a:t>i) Tal alteração ou ampliação, em si mesma, corresponda ao limiar fixado para a tipologia em causa; ou </a:t>
            </a:r>
          </a:p>
          <a:p>
            <a:pPr marL="720000" algn="just">
              <a:lnSpc>
                <a:spcPct val="115000"/>
              </a:lnSpc>
              <a:spcAft>
                <a:spcPts val="800"/>
              </a:spcAft>
            </a:pPr>
            <a:r>
              <a:rPr lang="pt-PT" sz="1050" kern="100" dirty="0" err="1">
                <a:effectLst/>
                <a:latin typeface="Montserrat" panose="00000500000000000000" pitchFamily="50" charset="0"/>
                <a:ea typeface="Aptos" panose="020B0004020202020204" pitchFamily="34" charset="0"/>
                <a:cs typeface="Arial" panose="020B0604020202020204" pitchFamily="34" charset="0"/>
              </a:rPr>
              <a:t>ii</a:t>
            </a:r>
            <a:r>
              <a:rPr lang="pt-PT" sz="1050" kern="100" dirty="0">
                <a:effectLst/>
                <a:latin typeface="Montserrat" panose="00000500000000000000" pitchFamily="50" charset="0"/>
                <a:ea typeface="Aptos" panose="020B0004020202020204" pitchFamily="34" charset="0"/>
                <a:cs typeface="Arial" panose="020B0604020202020204" pitchFamily="34" charset="0"/>
              </a:rPr>
              <a:t>) O resultado final do projeto existente com a alteração ou ampliação prevista atinja ou ultrapasse o limiar fixado para a tipologia em causa e tal alteração ou ampliação seja, em si mesma, igual ou superior a 20 % da capacidade instalada ou da área de instalação do projeto existente, ou, sendo inferior, seja considerado, com base em análise caso a caso nos termos do artigo 3.º, como suscetível de provocar impacte significativo no ambiente; ou</a:t>
            </a:r>
          </a:p>
          <a:p>
            <a:pPr marL="720000" algn="just">
              <a:lnSpc>
                <a:spcPct val="115000"/>
              </a:lnSpc>
              <a:spcAft>
                <a:spcPts val="800"/>
              </a:spcAft>
            </a:pPr>
            <a:r>
              <a:rPr lang="pt-PT" sz="1050" kern="100" dirty="0" err="1">
                <a:effectLst/>
                <a:latin typeface="Montserrat" panose="00000500000000000000" pitchFamily="50" charset="0"/>
                <a:ea typeface="Aptos" panose="020B0004020202020204" pitchFamily="34" charset="0"/>
                <a:cs typeface="Arial" panose="020B0604020202020204" pitchFamily="34" charset="0"/>
              </a:rPr>
              <a:t>iii</a:t>
            </a:r>
            <a:r>
              <a:rPr lang="pt-PT" sz="1050" kern="100" dirty="0">
                <a:effectLst/>
                <a:latin typeface="Montserrat" panose="00000500000000000000" pitchFamily="50" charset="0"/>
                <a:ea typeface="Aptos" panose="020B0004020202020204" pitchFamily="34" charset="0"/>
                <a:cs typeface="Arial" panose="020B0604020202020204" pitchFamily="34" charset="0"/>
              </a:rPr>
              <a:t>) Não estando fixado limiar para a tipologia em causa, tal alteração ou ampliação seja considerada, com base em análise caso a caso nos termos do artigo 3.º, como suscetível de provocar impacte significativo no ambiente;</a:t>
            </a:r>
          </a:p>
        </p:txBody>
      </p:sp>
      <p:sp>
        <p:nvSpPr>
          <p:cNvPr id="20" name="Subtítulo 2">
            <a:extLst>
              <a:ext uri="{FF2B5EF4-FFF2-40B4-BE49-F238E27FC236}">
                <a16:creationId xmlns:a16="http://schemas.microsoft.com/office/drawing/2014/main" id="{8BB52408-4237-4AF1-CF02-84C135036C18}"/>
              </a:ext>
            </a:extLst>
          </p:cNvPr>
          <p:cNvSpPr txBox="1">
            <a:spLocks/>
          </p:cNvSpPr>
          <p:nvPr/>
        </p:nvSpPr>
        <p:spPr>
          <a:xfrm>
            <a:off x="838200" y="350358"/>
            <a:ext cx="5572307" cy="3058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t-PT" sz="900" b="1" dirty="0">
                <a:solidFill>
                  <a:srgbClr val="002856"/>
                </a:solidFill>
                <a:latin typeface="Montserrat Bold" panose="00000800000000000000" pitchFamily="2" charset="0"/>
              </a:rPr>
              <a:t>CURSO DE AVALIAÇÃO DE IMPACTE AMBIENTAL</a:t>
            </a:r>
            <a:br>
              <a:rPr lang="pt-PT" sz="900" b="1" dirty="0">
                <a:solidFill>
                  <a:srgbClr val="002856"/>
                </a:solidFill>
                <a:latin typeface="Montserrat Bold" panose="00000800000000000000" pitchFamily="2" charset="0"/>
              </a:rPr>
            </a:br>
            <a:r>
              <a:rPr lang="pt-PT" sz="900" b="1" dirty="0">
                <a:solidFill>
                  <a:srgbClr val="E5912B"/>
                </a:solidFill>
                <a:latin typeface="Montserrat" panose="00000500000000000000" pitchFamily="2" charset="0"/>
              </a:rPr>
              <a:t>Módulo 1: Importância, Conceitos, Fases e “Instrumentos”</a:t>
            </a:r>
            <a:endParaRPr lang="pt-PT" sz="900" b="1" dirty="0">
              <a:solidFill>
                <a:srgbClr val="002856"/>
              </a:solidFill>
              <a:latin typeface="Montserrat" panose="00000500000000000000" pitchFamily="2" charset="0"/>
            </a:endParaRPr>
          </a:p>
        </p:txBody>
      </p:sp>
      <p:sp>
        <p:nvSpPr>
          <p:cNvPr id="21" name="Retângulo: Cantos Arredondados 20">
            <a:extLst>
              <a:ext uri="{FF2B5EF4-FFF2-40B4-BE49-F238E27FC236}">
                <a16:creationId xmlns:a16="http://schemas.microsoft.com/office/drawing/2014/main" id="{28B33F7B-6B4B-35F4-9596-409832D8570F}"/>
              </a:ext>
            </a:extLst>
          </p:cNvPr>
          <p:cNvSpPr/>
          <p:nvPr/>
        </p:nvSpPr>
        <p:spPr>
          <a:xfrm>
            <a:off x="7972277" y="1662349"/>
            <a:ext cx="3855669" cy="790433"/>
          </a:xfrm>
          <a:prstGeom prst="roundRect">
            <a:avLst/>
          </a:prstGeom>
          <a:solidFill>
            <a:srgbClr val="E591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200" b="1" dirty="0">
                <a:latin typeface="Montserrat" panose="00000500000000000000" pitchFamily="50" charset="0"/>
              </a:rPr>
              <a:t>Artigo 1.º do Decreto-Lei n.º 151 -B/2013, de 31 de outubro republicado pelo Decreto-Lei n.º 11/2023, de 10 de fevereiro</a:t>
            </a:r>
          </a:p>
        </p:txBody>
      </p:sp>
      <p:sp>
        <p:nvSpPr>
          <p:cNvPr id="24" name="Marcador de Posição de Conteúdo 2">
            <a:extLst>
              <a:ext uri="{FF2B5EF4-FFF2-40B4-BE49-F238E27FC236}">
                <a16:creationId xmlns:a16="http://schemas.microsoft.com/office/drawing/2014/main" id="{3D8F3951-7D98-D1FF-86C7-98B7D461B6DE}"/>
              </a:ext>
            </a:extLst>
          </p:cNvPr>
          <p:cNvSpPr txBox="1">
            <a:spLocks/>
          </p:cNvSpPr>
          <p:nvPr/>
        </p:nvSpPr>
        <p:spPr>
          <a:xfrm>
            <a:off x="626006" y="1671068"/>
            <a:ext cx="5572307" cy="62715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pt-PT" sz="1800" b="1">
                <a:solidFill>
                  <a:srgbClr val="E5912B"/>
                </a:solidFill>
                <a:latin typeface="Montserrat" panose="00000500000000000000" pitchFamily="50" charset="0"/>
              </a:rPr>
              <a:t>QUE PROJETOS SÃO SUJEITOS A AIA?</a:t>
            </a:r>
            <a:endParaRPr lang="pt-PT" sz="1800" b="1" dirty="0">
              <a:solidFill>
                <a:srgbClr val="E5912B"/>
              </a:solidFill>
              <a:latin typeface="Montserrat" panose="00000500000000000000" pitchFamily="50" charset="0"/>
            </a:endParaRPr>
          </a:p>
        </p:txBody>
      </p:sp>
      <p:sp>
        <p:nvSpPr>
          <p:cNvPr id="25" name="CaixaDeTexto 24">
            <a:extLst>
              <a:ext uri="{FF2B5EF4-FFF2-40B4-BE49-F238E27FC236}">
                <a16:creationId xmlns:a16="http://schemas.microsoft.com/office/drawing/2014/main" id="{F95FA84B-9916-DFE3-2AB0-FEBA0FC77CF4}"/>
              </a:ext>
            </a:extLst>
          </p:cNvPr>
          <p:cNvSpPr txBox="1"/>
          <p:nvPr/>
        </p:nvSpPr>
        <p:spPr>
          <a:xfrm>
            <a:off x="651884" y="2169337"/>
            <a:ext cx="7086009" cy="269369"/>
          </a:xfrm>
          <a:prstGeom prst="rect">
            <a:avLst/>
          </a:prstGeom>
          <a:noFill/>
        </p:spPr>
        <p:txBody>
          <a:bodyPr wrap="square" anchor="ctr">
            <a:spAutoFit/>
          </a:bodyPr>
          <a:lstStyle/>
          <a:p>
            <a:pPr marL="0" marR="0" lvl="0" indent="0" defTabSz="914400" rtl="0" eaLnBrk="0" fontAlgn="base" latinLnBrk="0" hangingPunct="0">
              <a:lnSpc>
                <a:spcPct val="120000"/>
              </a:lnSpc>
              <a:spcBef>
                <a:spcPct val="0"/>
              </a:spcBef>
              <a:spcAft>
                <a:spcPct val="0"/>
              </a:spcAft>
              <a:buClrTx/>
              <a:buSzTx/>
              <a:tabLst/>
            </a:pPr>
            <a:r>
              <a:rPr kumimoji="0" lang="pt-PT" altLang="pt-PT" sz="1050" b="0" i="0" u="none" strike="noStrike" cap="none" normalizeH="0" baseline="0" dirty="0">
                <a:ln>
                  <a:noFill/>
                </a:ln>
                <a:solidFill>
                  <a:schemeClr val="tx1"/>
                </a:solidFill>
                <a:effectLst/>
                <a:latin typeface="Montserrat" panose="00000500000000000000" pitchFamily="50" charset="0"/>
              </a:rPr>
              <a:t>4. São ainda sujeitas a AIA, nos termos do presente decreto-lei:</a:t>
            </a:r>
          </a:p>
        </p:txBody>
      </p:sp>
      <p:cxnSp>
        <p:nvCxnSpPr>
          <p:cNvPr id="26" name="Conexão reta 25">
            <a:extLst>
              <a:ext uri="{FF2B5EF4-FFF2-40B4-BE49-F238E27FC236}">
                <a16:creationId xmlns:a16="http://schemas.microsoft.com/office/drawing/2014/main" id="{FDC28BC2-6D6C-8DF0-6FB9-7E7162CA2002}"/>
              </a:ext>
            </a:extLst>
          </p:cNvPr>
          <p:cNvCxnSpPr>
            <a:cxnSpLocks/>
          </p:cNvCxnSpPr>
          <p:nvPr/>
        </p:nvCxnSpPr>
        <p:spPr>
          <a:xfrm>
            <a:off x="741873" y="2487286"/>
            <a:ext cx="4261449" cy="0"/>
          </a:xfrm>
          <a:prstGeom prst="line">
            <a:avLst/>
          </a:prstGeom>
          <a:ln>
            <a:solidFill>
              <a:srgbClr val="E5912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10426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34FF4E-9B1A-E356-7D4B-9862BC3AC3C8}"/>
              </a:ext>
            </a:extLst>
          </p:cNvPr>
          <p:cNvSpPr>
            <a:spLocks noGrp="1" noRot="1" noMove="1" noResize="1" noEditPoints="1" noAdjustHandles="1" noChangeArrowheads="1" noChangeShapeType="1"/>
          </p:cNvSpPr>
          <p:nvPr>
            <p:ph type="title"/>
          </p:nvPr>
        </p:nvSpPr>
        <p:spPr>
          <a:xfrm>
            <a:off x="838200" y="868781"/>
            <a:ext cx="10515600" cy="620354"/>
          </a:xfrm>
        </p:spPr>
        <p:txBody>
          <a:bodyPr>
            <a:normAutofit/>
          </a:bodyPr>
          <a:lstStyle/>
          <a:p>
            <a:r>
              <a:rPr lang="pt-PT" sz="2800" b="1" dirty="0">
                <a:solidFill>
                  <a:srgbClr val="002856"/>
                </a:solidFill>
                <a:latin typeface="Montserrat" panose="00000500000000000000" pitchFamily="2" charset="0"/>
              </a:rPr>
              <a:t>Verificação da aplicabilidade do regime de AIA</a:t>
            </a:r>
          </a:p>
        </p:txBody>
      </p:sp>
      <p:sp>
        <p:nvSpPr>
          <p:cNvPr id="4" name="Subtítulo 2">
            <a:extLst>
              <a:ext uri="{FF2B5EF4-FFF2-40B4-BE49-F238E27FC236}">
                <a16:creationId xmlns:a16="http://schemas.microsoft.com/office/drawing/2014/main" id="{E9718EC5-C20A-B2E8-7C62-FD38C064E049}"/>
              </a:ext>
            </a:extLst>
          </p:cNvPr>
          <p:cNvSpPr txBox="1">
            <a:spLocks noGrp="1" noRot="1" noMove="1" noResize="1" noEditPoints="1" noAdjustHandles="1" noChangeArrowheads="1" noChangeShapeType="1"/>
          </p:cNvSpPr>
          <p:nvPr/>
        </p:nvSpPr>
        <p:spPr>
          <a:xfrm>
            <a:off x="8126083" y="380970"/>
            <a:ext cx="3227717" cy="3058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pt-PT" sz="1200" i="1" dirty="0">
                <a:solidFill>
                  <a:srgbClr val="002856"/>
                </a:solidFill>
                <a:latin typeface="Montserrat" panose="00000500000000000000" pitchFamily="2" charset="0"/>
              </a:rPr>
              <a:t>29/10/2024</a:t>
            </a:r>
          </a:p>
        </p:txBody>
      </p:sp>
      <p:cxnSp>
        <p:nvCxnSpPr>
          <p:cNvPr id="8" name="Conexão reta 7">
            <a:extLst>
              <a:ext uri="{FF2B5EF4-FFF2-40B4-BE49-F238E27FC236}">
                <a16:creationId xmlns:a16="http://schemas.microsoft.com/office/drawing/2014/main" id="{5CDDA346-C506-95C0-D742-E2D8DA6C225F}"/>
              </a:ext>
            </a:extLst>
          </p:cNvPr>
          <p:cNvCxnSpPr>
            <a:cxnSpLocks noGrp="1" noRot="1" noMove="1" noResize="1" noEditPoints="1" noAdjustHandles="1" noChangeArrowheads="1" noChangeShapeType="1"/>
          </p:cNvCxnSpPr>
          <p:nvPr/>
        </p:nvCxnSpPr>
        <p:spPr>
          <a:xfrm>
            <a:off x="0" y="1489135"/>
            <a:ext cx="451485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1" name="Imagem 10" descr="Uma imagem com Tipo de letra, Gráficos, design gráfico, captura de ecrã&#10;&#10;Descrição gerada automaticamente">
            <a:extLst>
              <a:ext uri="{FF2B5EF4-FFF2-40B4-BE49-F238E27FC236}">
                <a16:creationId xmlns:a16="http://schemas.microsoft.com/office/drawing/2014/main" id="{2062510F-D646-9B7A-28DB-D8203C8DA9FE}"/>
              </a:ext>
            </a:extLst>
          </p:cNvPr>
          <p:cNvPicPr>
            <a:picLocks noGrp="1" noRot="1" noChangeAspect="1" noMove="1" noResize="1" noEditPoints="1" noAdjustHandles="1" noChangeArrowheads="1" noChangeShapeType="1" noCrop="1"/>
          </p:cNvPicPr>
          <p:nvPr/>
        </p:nvPicPr>
        <p:blipFill>
          <a:blip r:embed="rId2">
            <a:alphaModFix amt="70000"/>
            <a:extLst>
              <a:ext uri="{28A0092B-C50C-407E-A947-70E740481C1C}">
                <a14:useLocalDpi xmlns:a14="http://schemas.microsoft.com/office/drawing/2010/main" val="0"/>
              </a:ext>
            </a:extLst>
          </a:blip>
          <a:stretch>
            <a:fillRect/>
          </a:stretch>
        </p:blipFill>
        <p:spPr>
          <a:xfrm>
            <a:off x="11018324" y="6267450"/>
            <a:ext cx="837992" cy="401145"/>
          </a:xfrm>
          <a:prstGeom prst="rect">
            <a:avLst/>
          </a:prstGeom>
        </p:spPr>
      </p:pic>
      <p:sp>
        <p:nvSpPr>
          <p:cNvPr id="12" name="Retângulo: Cantos Arredondados 11">
            <a:extLst>
              <a:ext uri="{FF2B5EF4-FFF2-40B4-BE49-F238E27FC236}">
                <a16:creationId xmlns:a16="http://schemas.microsoft.com/office/drawing/2014/main" id="{201B37D6-1BFF-4530-E02C-0DC4C6085852}"/>
              </a:ext>
            </a:extLst>
          </p:cNvPr>
          <p:cNvSpPr>
            <a:spLocks noGrp="1" noRot="1" noMove="1" noResize="1" noEditPoints="1" noAdjustHandles="1" noChangeArrowheads="1" noChangeShapeType="1"/>
          </p:cNvSpPr>
          <p:nvPr/>
        </p:nvSpPr>
        <p:spPr>
          <a:xfrm>
            <a:off x="923261" y="183390"/>
            <a:ext cx="756612" cy="98577"/>
          </a:xfrm>
          <a:prstGeom prst="roundRect">
            <a:avLst/>
          </a:prstGeom>
          <a:solidFill>
            <a:srgbClr val="E59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4" name="Retângulo: Cantos Arredondados 13">
            <a:extLst>
              <a:ext uri="{FF2B5EF4-FFF2-40B4-BE49-F238E27FC236}">
                <a16:creationId xmlns:a16="http://schemas.microsoft.com/office/drawing/2014/main" id="{44B6DFC8-8872-D29C-E99F-E618E4609C66}"/>
              </a:ext>
            </a:extLst>
          </p:cNvPr>
          <p:cNvSpPr>
            <a:spLocks noGrp="1" noRot="1" noMove="1" noResize="1" noEditPoints="1" noAdjustHandles="1" noChangeArrowheads="1" noChangeShapeType="1"/>
          </p:cNvSpPr>
          <p:nvPr/>
        </p:nvSpPr>
        <p:spPr>
          <a:xfrm>
            <a:off x="2500139" y="184191"/>
            <a:ext cx="756612" cy="98577"/>
          </a:xfrm>
          <a:prstGeom prst="round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5" name="Retângulo: Cantos Arredondados 14">
            <a:extLst>
              <a:ext uri="{FF2B5EF4-FFF2-40B4-BE49-F238E27FC236}">
                <a16:creationId xmlns:a16="http://schemas.microsoft.com/office/drawing/2014/main" id="{F169806C-1147-7269-F773-297BF749ABA6}"/>
              </a:ext>
            </a:extLst>
          </p:cNvPr>
          <p:cNvSpPr>
            <a:spLocks noGrp="1" noRot="1" noMove="1" noResize="1" noEditPoints="1" noAdjustHandles="1" noChangeArrowheads="1" noChangeShapeType="1"/>
          </p:cNvSpPr>
          <p:nvPr/>
        </p:nvSpPr>
        <p:spPr>
          <a:xfrm>
            <a:off x="3288578" y="179136"/>
            <a:ext cx="756612" cy="98577"/>
          </a:xfrm>
          <a:prstGeom prst="round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6" name="Retângulo: Cantos Arredondados 15">
            <a:extLst>
              <a:ext uri="{FF2B5EF4-FFF2-40B4-BE49-F238E27FC236}">
                <a16:creationId xmlns:a16="http://schemas.microsoft.com/office/drawing/2014/main" id="{172DF616-613F-42DB-1926-383E0E21EE02}"/>
              </a:ext>
            </a:extLst>
          </p:cNvPr>
          <p:cNvSpPr>
            <a:spLocks noGrp="1" noRot="1" noMove="1" noResize="1" noEditPoints="1" noAdjustHandles="1" noChangeArrowheads="1" noChangeShapeType="1"/>
          </p:cNvSpPr>
          <p:nvPr/>
        </p:nvSpPr>
        <p:spPr>
          <a:xfrm>
            <a:off x="4077017" y="179136"/>
            <a:ext cx="756612" cy="98577"/>
          </a:xfrm>
          <a:prstGeom prst="round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51" name="Retângulo: Cantos Arredondados 50">
            <a:extLst>
              <a:ext uri="{FF2B5EF4-FFF2-40B4-BE49-F238E27FC236}">
                <a16:creationId xmlns:a16="http://schemas.microsoft.com/office/drawing/2014/main" id="{EF065588-A3EA-4605-134D-4F047FA5D54D}"/>
              </a:ext>
            </a:extLst>
          </p:cNvPr>
          <p:cNvSpPr/>
          <p:nvPr/>
        </p:nvSpPr>
        <p:spPr>
          <a:xfrm>
            <a:off x="1711700" y="179244"/>
            <a:ext cx="756612" cy="98577"/>
          </a:xfrm>
          <a:prstGeom prst="roundRect">
            <a:avLst/>
          </a:prstGeom>
          <a:solidFill>
            <a:srgbClr val="E59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54" name="CaixaDeTexto 53">
            <a:extLst>
              <a:ext uri="{FF2B5EF4-FFF2-40B4-BE49-F238E27FC236}">
                <a16:creationId xmlns:a16="http://schemas.microsoft.com/office/drawing/2014/main" id="{2977CCFA-A3CD-F2D3-2D35-349432291D62}"/>
              </a:ext>
            </a:extLst>
          </p:cNvPr>
          <p:cNvSpPr txBox="1"/>
          <p:nvPr/>
        </p:nvSpPr>
        <p:spPr>
          <a:xfrm>
            <a:off x="728248" y="2736100"/>
            <a:ext cx="7130415" cy="1955087"/>
          </a:xfrm>
          <a:prstGeom prst="rect">
            <a:avLst/>
          </a:prstGeom>
          <a:noFill/>
        </p:spPr>
        <p:txBody>
          <a:bodyPr wrap="square">
            <a:spAutoFit/>
          </a:bodyPr>
          <a:lstStyle/>
          <a:p>
            <a:pPr marL="180000" algn="just">
              <a:lnSpc>
                <a:spcPct val="115000"/>
              </a:lnSpc>
              <a:spcAft>
                <a:spcPts val="800"/>
              </a:spcAft>
            </a:pPr>
            <a:r>
              <a:rPr lang="pt-PT" sz="1050" kern="100" dirty="0">
                <a:latin typeface="Montserrat" panose="00000500000000000000" pitchFamily="50" charset="0"/>
                <a:cs typeface="Arial" panose="020B0604020202020204" pitchFamily="34" charset="0"/>
              </a:rPr>
              <a:t>c) Qualquer alteração ou ampliação de projetos incluídos no anexo I ou no anexo II, anteriormente sujeitos a AIA e já autorizados, executados ou em execução, que:</a:t>
            </a:r>
          </a:p>
          <a:p>
            <a:pPr marL="720000" algn="just">
              <a:lnSpc>
                <a:spcPct val="115000"/>
              </a:lnSpc>
              <a:spcAft>
                <a:spcPts val="800"/>
              </a:spcAft>
            </a:pPr>
            <a:r>
              <a:rPr lang="pt-PT" sz="1050" kern="100" dirty="0">
                <a:latin typeface="Montserrat" panose="00000500000000000000" pitchFamily="50" charset="0"/>
                <a:cs typeface="Arial" panose="020B0604020202020204" pitchFamily="34" charset="0"/>
              </a:rPr>
              <a:t>i) Corresponda a um aumento igual ou superior a 20 % do limiar e que seja considerada, com base em análise caso a caso nos termos do artigo 3.º, como suscetível de provocar impacte significativo no ambiente; ou</a:t>
            </a:r>
          </a:p>
          <a:p>
            <a:pPr marL="720000" algn="just">
              <a:lnSpc>
                <a:spcPct val="115000"/>
              </a:lnSpc>
              <a:spcAft>
                <a:spcPts val="800"/>
              </a:spcAft>
            </a:pPr>
            <a:r>
              <a:rPr lang="pt-PT" sz="1050" kern="100" dirty="0" err="1">
                <a:latin typeface="Montserrat" panose="00000500000000000000" pitchFamily="50" charset="0"/>
                <a:cs typeface="Arial" panose="020B0604020202020204" pitchFamily="34" charset="0"/>
              </a:rPr>
              <a:t>ii</a:t>
            </a:r>
            <a:r>
              <a:rPr lang="pt-PT" sz="1050" kern="100" dirty="0">
                <a:latin typeface="Montserrat" panose="00000500000000000000" pitchFamily="50" charset="0"/>
                <a:cs typeface="Arial" panose="020B0604020202020204" pitchFamily="34" charset="0"/>
              </a:rPr>
              <a:t>) Não estando fixado limiar para a tipologia em causa ou não se caracterizando a alteração ou ampliação por um aumento desse limiar, seja considerada, com base em análise caso a caso nos termos do artigo 3.º, como suscetível de provocar impacte significativo no ambiente.</a:t>
            </a:r>
          </a:p>
        </p:txBody>
      </p:sp>
      <p:sp>
        <p:nvSpPr>
          <p:cNvPr id="21" name="Subtítulo 2">
            <a:extLst>
              <a:ext uri="{FF2B5EF4-FFF2-40B4-BE49-F238E27FC236}">
                <a16:creationId xmlns:a16="http://schemas.microsoft.com/office/drawing/2014/main" id="{A0FEAB7B-298B-D2E2-FCF8-1C8421D2AC93}"/>
              </a:ext>
            </a:extLst>
          </p:cNvPr>
          <p:cNvSpPr txBox="1">
            <a:spLocks/>
          </p:cNvSpPr>
          <p:nvPr/>
        </p:nvSpPr>
        <p:spPr>
          <a:xfrm>
            <a:off x="838200" y="350358"/>
            <a:ext cx="5572307" cy="3058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t-PT" sz="900" b="1" dirty="0">
                <a:solidFill>
                  <a:srgbClr val="002856"/>
                </a:solidFill>
                <a:latin typeface="Montserrat Bold" panose="00000800000000000000" pitchFamily="2" charset="0"/>
              </a:rPr>
              <a:t>CURSO DE AVALIAÇÃO DE IMPACTE AMBIENTAL</a:t>
            </a:r>
            <a:br>
              <a:rPr lang="pt-PT" sz="900" b="1" dirty="0">
                <a:solidFill>
                  <a:srgbClr val="002856"/>
                </a:solidFill>
                <a:latin typeface="Montserrat Bold" panose="00000800000000000000" pitchFamily="2" charset="0"/>
              </a:rPr>
            </a:br>
            <a:r>
              <a:rPr lang="pt-PT" sz="900" b="1" dirty="0">
                <a:solidFill>
                  <a:srgbClr val="E5912B"/>
                </a:solidFill>
                <a:latin typeface="Montserrat" panose="00000500000000000000" pitchFamily="2" charset="0"/>
              </a:rPr>
              <a:t>Módulo 1: Importância, Conceitos, Fases e “Instrumentos”</a:t>
            </a:r>
            <a:endParaRPr lang="pt-PT" sz="900" b="1" dirty="0">
              <a:solidFill>
                <a:srgbClr val="002856"/>
              </a:solidFill>
              <a:latin typeface="Montserrat" panose="00000500000000000000" pitchFamily="2" charset="0"/>
            </a:endParaRPr>
          </a:p>
        </p:txBody>
      </p:sp>
      <p:sp>
        <p:nvSpPr>
          <p:cNvPr id="24" name="Retângulo: Cantos Arredondados 23">
            <a:extLst>
              <a:ext uri="{FF2B5EF4-FFF2-40B4-BE49-F238E27FC236}">
                <a16:creationId xmlns:a16="http://schemas.microsoft.com/office/drawing/2014/main" id="{1ADDE6E3-C63D-5EB6-EF76-E9110979B398}"/>
              </a:ext>
            </a:extLst>
          </p:cNvPr>
          <p:cNvSpPr/>
          <p:nvPr/>
        </p:nvSpPr>
        <p:spPr>
          <a:xfrm>
            <a:off x="7972277" y="1662349"/>
            <a:ext cx="3855669" cy="790433"/>
          </a:xfrm>
          <a:prstGeom prst="roundRect">
            <a:avLst/>
          </a:prstGeom>
          <a:solidFill>
            <a:srgbClr val="E591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200" b="1" dirty="0">
                <a:latin typeface="Montserrat" panose="00000500000000000000" pitchFamily="50" charset="0"/>
              </a:rPr>
              <a:t>Artigo 1.º do Decreto-Lei n.º 151 -B/2013, de 31 de outubro republicado pelo Decreto-Lei n.º 11/2023, de 10 de fevereiro</a:t>
            </a:r>
          </a:p>
        </p:txBody>
      </p:sp>
      <p:sp>
        <p:nvSpPr>
          <p:cNvPr id="25" name="Marcador de Posição de Conteúdo 2">
            <a:extLst>
              <a:ext uri="{FF2B5EF4-FFF2-40B4-BE49-F238E27FC236}">
                <a16:creationId xmlns:a16="http://schemas.microsoft.com/office/drawing/2014/main" id="{A569E4A2-348B-1092-4AF3-05427066D6E2}"/>
              </a:ext>
            </a:extLst>
          </p:cNvPr>
          <p:cNvSpPr txBox="1">
            <a:spLocks/>
          </p:cNvSpPr>
          <p:nvPr/>
        </p:nvSpPr>
        <p:spPr>
          <a:xfrm>
            <a:off x="626006" y="1671068"/>
            <a:ext cx="5572307" cy="62715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pt-PT" sz="1800" b="1" dirty="0">
                <a:solidFill>
                  <a:srgbClr val="E5912B"/>
                </a:solidFill>
                <a:latin typeface="Montserrat" panose="00000500000000000000" pitchFamily="50" charset="0"/>
              </a:rPr>
              <a:t>QUE PROJETOS SÃO SUJEITOS A AIA?</a:t>
            </a:r>
          </a:p>
        </p:txBody>
      </p:sp>
      <p:sp>
        <p:nvSpPr>
          <p:cNvPr id="26" name="CaixaDeTexto 25">
            <a:extLst>
              <a:ext uri="{FF2B5EF4-FFF2-40B4-BE49-F238E27FC236}">
                <a16:creationId xmlns:a16="http://schemas.microsoft.com/office/drawing/2014/main" id="{22F01082-05E2-85AE-20ED-83CA6FFCC9F0}"/>
              </a:ext>
            </a:extLst>
          </p:cNvPr>
          <p:cNvSpPr txBox="1"/>
          <p:nvPr/>
        </p:nvSpPr>
        <p:spPr>
          <a:xfrm>
            <a:off x="651884" y="2169337"/>
            <a:ext cx="7086009" cy="269369"/>
          </a:xfrm>
          <a:prstGeom prst="rect">
            <a:avLst/>
          </a:prstGeom>
          <a:noFill/>
        </p:spPr>
        <p:txBody>
          <a:bodyPr wrap="square" anchor="ctr">
            <a:spAutoFit/>
          </a:bodyPr>
          <a:lstStyle/>
          <a:p>
            <a:pPr marL="0" marR="0" lvl="0" indent="0" defTabSz="914400" rtl="0" eaLnBrk="0" fontAlgn="base" latinLnBrk="0" hangingPunct="0">
              <a:lnSpc>
                <a:spcPct val="120000"/>
              </a:lnSpc>
              <a:spcBef>
                <a:spcPct val="0"/>
              </a:spcBef>
              <a:spcAft>
                <a:spcPct val="0"/>
              </a:spcAft>
              <a:buClrTx/>
              <a:buSzTx/>
              <a:tabLst/>
            </a:pPr>
            <a:r>
              <a:rPr kumimoji="0" lang="pt-PT" altLang="pt-PT" sz="1050" b="0" i="0" u="none" strike="noStrike" cap="none" normalizeH="0" baseline="0" dirty="0">
                <a:ln>
                  <a:noFill/>
                </a:ln>
                <a:solidFill>
                  <a:schemeClr val="tx1"/>
                </a:solidFill>
                <a:effectLst/>
                <a:latin typeface="Montserrat" panose="00000500000000000000" pitchFamily="50" charset="0"/>
              </a:rPr>
              <a:t>4. São ainda sujeitas a AIA, nos termos do presente decreto-lei:</a:t>
            </a:r>
          </a:p>
        </p:txBody>
      </p:sp>
      <p:cxnSp>
        <p:nvCxnSpPr>
          <p:cNvPr id="27" name="Conexão reta 26">
            <a:extLst>
              <a:ext uri="{FF2B5EF4-FFF2-40B4-BE49-F238E27FC236}">
                <a16:creationId xmlns:a16="http://schemas.microsoft.com/office/drawing/2014/main" id="{8470908F-E6FF-3FEC-2A4A-9967766CDAFD}"/>
              </a:ext>
            </a:extLst>
          </p:cNvPr>
          <p:cNvCxnSpPr>
            <a:cxnSpLocks/>
          </p:cNvCxnSpPr>
          <p:nvPr/>
        </p:nvCxnSpPr>
        <p:spPr>
          <a:xfrm>
            <a:off x="741873" y="2487286"/>
            <a:ext cx="4261449" cy="0"/>
          </a:xfrm>
          <a:prstGeom prst="line">
            <a:avLst/>
          </a:prstGeom>
          <a:ln>
            <a:solidFill>
              <a:srgbClr val="E5912B"/>
            </a:solidFill>
          </a:ln>
        </p:spPr>
        <p:style>
          <a:lnRef idx="1">
            <a:schemeClr val="accent1"/>
          </a:lnRef>
          <a:fillRef idx="0">
            <a:schemeClr val="accent1"/>
          </a:fillRef>
          <a:effectRef idx="0">
            <a:schemeClr val="accent1"/>
          </a:effectRef>
          <a:fontRef idx="minor">
            <a:schemeClr val="tx1"/>
          </a:fontRef>
        </p:style>
      </p:cxnSp>
      <p:sp>
        <p:nvSpPr>
          <p:cNvPr id="28" name="Retângulo: Cantos Arredondados 27">
            <a:extLst>
              <a:ext uri="{FF2B5EF4-FFF2-40B4-BE49-F238E27FC236}">
                <a16:creationId xmlns:a16="http://schemas.microsoft.com/office/drawing/2014/main" id="{60E2C157-BD3F-07ED-6D1A-DAC49D0E9B9D}"/>
              </a:ext>
            </a:extLst>
          </p:cNvPr>
          <p:cNvSpPr/>
          <p:nvPr/>
        </p:nvSpPr>
        <p:spPr>
          <a:xfrm>
            <a:off x="741873" y="5627065"/>
            <a:ext cx="7130416" cy="484158"/>
          </a:xfrm>
          <a:prstGeom prst="roundRect">
            <a:avLst>
              <a:gd name="adj" fmla="val 19825"/>
            </a:avLst>
          </a:prstGeom>
          <a:noFill/>
          <a:ln w="19050">
            <a:solidFill>
              <a:srgbClr val="E591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pt-PT" sz="1000" dirty="0">
                <a:solidFill>
                  <a:srgbClr val="002856"/>
                </a:solidFill>
                <a:latin typeface="Montserrat" panose="00000500000000000000" pitchFamily="50" charset="0"/>
              </a:rPr>
              <a:t>HÁ OUTRAS </a:t>
            </a:r>
            <a:r>
              <a:rPr lang="pt-PT" sz="1000" b="1" dirty="0">
                <a:solidFill>
                  <a:srgbClr val="002856"/>
                </a:solidFill>
                <a:latin typeface="Montserrat" panose="00000500000000000000" pitchFamily="50" charset="0"/>
              </a:rPr>
              <a:t>EXCEÇÕES</a:t>
            </a:r>
            <a:r>
              <a:rPr lang="pt-PT" sz="1000" dirty="0">
                <a:solidFill>
                  <a:srgbClr val="002856"/>
                </a:solidFill>
                <a:latin typeface="Montserrat" panose="00000500000000000000" pitchFamily="50" charset="0"/>
              </a:rPr>
              <a:t> PARA PROJETOS SUJEITOS E NÃO SUJEITOS A AIA – VER ARTIGO 1.º DO DECRETO</a:t>
            </a:r>
          </a:p>
        </p:txBody>
      </p:sp>
      <p:sp>
        <p:nvSpPr>
          <p:cNvPr id="29" name="Retângulo: Cantos Arredondados 28">
            <a:extLst>
              <a:ext uri="{FF2B5EF4-FFF2-40B4-BE49-F238E27FC236}">
                <a16:creationId xmlns:a16="http://schemas.microsoft.com/office/drawing/2014/main" id="{D6A3FBE8-FFD3-D120-E808-1FA2E1DB13A8}"/>
              </a:ext>
            </a:extLst>
          </p:cNvPr>
          <p:cNvSpPr/>
          <p:nvPr/>
        </p:nvSpPr>
        <p:spPr>
          <a:xfrm>
            <a:off x="9669100" y="2855673"/>
            <a:ext cx="1349223" cy="401144"/>
          </a:xfrm>
          <a:prstGeom prst="roundRect">
            <a:avLst>
              <a:gd name="adj" fmla="val 19825"/>
            </a:avLst>
          </a:prstGeom>
          <a:noFill/>
          <a:ln w="19050">
            <a:solidFill>
              <a:srgbClr val="E591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pt-PT" sz="1000" dirty="0">
                <a:solidFill>
                  <a:srgbClr val="002856"/>
                </a:solidFill>
                <a:latin typeface="Montserrat" panose="00000500000000000000" pitchFamily="50" charset="0"/>
              </a:rPr>
              <a:t>Anexo I</a:t>
            </a:r>
          </a:p>
        </p:txBody>
      </p:sp>
      <p:sp>
        <p:nvSpPr>
          <p:cNvPr id="30" name="Retângulo: Cantos Arredondados 29">
            <a:extLst>
              <a:ext uri="{FF2B5EF4-FFF2-40B4-BE49-F238E27FC236}">
                <a16:creationId xmlns:a16="http://schemas.microsoft.com/office/drawing/2014/main" id="{B3D268F2-8263-C2B3-1ACE-C49A37971782}"/>
              </a:ext>
            </a:extLst>
          </p:cNvPr>
          <p:cNvSpPr/>
          <p:nvPr/>
        </p:nvSpPr>
        <p:spPr>
          <a:xfrm>
            <a:off x="9669100" y="3445656"/>
            <a:ext cx="1349223" cy="401144"/>
          </a:xfrm>
          <a:prstGeom prst="roundRect">
            <a:avLst>
              <a:gd name="adj" fmla="val 19825"/>
            </a:avLst>
          </a:prstGeom>
          <a:noFill/>
          <a:ln w="19050">
            <a:solidFill>
              <a:srgbClr val="E591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pt-PT" sz="1000" dirty="0">
                <a:solidFill>
                  <a:srgbClr val="002856"/>
                </a:solidFill>
                <a:latin typeface="Montserrat" panose="00000500000000000000" pitchFamily="50" charset="0"/>
              </a:rPr>
              <a:t>Anexo II</a:t>
            </a:r>
          </a:p>
        </p:txBody>
      </p:sp>
      <p:sp>
        <p:nvSpPr>
          <p:cNvPr id="31" name="Retângulo: Cantos Arredondados 30">
            <a:extLst>
              <a:ext uri="{FF2B5EF4-FFF2-40B4-BE49-F238E27FC236}">
                <a16:creationId xmlns:a16="http://schemas.microsoft.com/office/drawing/2014/main" id="{11806BC5-F530-2E8A-D0F5-5F46EADA8513}"/>
              </a:ext>
            </a:extLst>
          </p:cNvPr>
          <p:cNvSpPr/>
          <p:nvPr/>
        </p:nvSpPr>
        <p:spPr>
          <a:xfrm>
            <a:off x="8836182" y="3399002"/>
            <a:ext cx="606583" cy="494453"/>
          </a:xfrm>
          <a:prstGeom prst="roundRect">
            <a:avLst>
              <a:gd name="adj" fmla="val 19825"/>
            </a:avLst>
          </a:prstGeom>
          <a:solidFill>
            <a:srgbClr val="E5912B"/>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pt-PT" sz="1000" dirty="0">
              <a:solidFill>
                <a:srgbClr val="002856"/>
              </a:solidFill>
              <a:latin typeface="Montserrat" panose="00000500000000000000" pitchFamily="50" charset="0"/>
            </a:endParaRPr>
          </a:p>
        </p:txBody>
      </p:sp>
      <p:sp>
        <p:nvSpPr>
          <p:cNvPr id="32" name="Retângulo: Cantos Arredondados 31">
            <a:extLst>
              <a:ext uri="{FF2B5EF4-FFF2-40B4-BE49-F238E27FC236}">
                <a16:creationId xmlns:a16="http://schemas.microsoft.com/office/drawing/2014/main" id="{DE61C936-3019-267A-C116-79075B86CEA0}"/>
              </a:ext>
            </a:extLst>
          </p:cNvPr>
          <p:cNvSpPr/>
          <p:nvPr/>
        </p:nvSpPr>
        <p:spPr>
          <a:xfrm>
            <a:off x="8836182" y="2816420"/>
            <a:ext cx="606583" cy="494453"/>
          </a:xfrm>
          <a:prstGeom prst="roundRect">
            <a:avLst>
              <a:gd name="adj" fmla="val 19825"/>
            </a:avLst>
          </a:prstGeom>
          <a:solidFill>
            <a:srgbClr val="E5912B"/>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pt-PT" sz="1000" dirty="0">
              <a:solidFill>
                <a:srgbClr val="002856"/>
              </a:solidFill>
              <a:latin typeface="Montserrat" panose="00000500000000000000" pitchFamily="50" charset="0"/>
            </a:endParaRPr>
          </a:p>
        </p:txBody>
      </p:sp>
      <p:pic>
        <p:nvPicPr>
          <p:cNvPr id="34" name="Gráfico 33" descr="Papel com preenchimento sólido">
            <a:extLst>
              <a:ext uri="{FF2B5EF4-FFF2-40B4-BE49-F238E27FC236}">
                <a16:creationId xmlns:a16="http://schemas.microsoft.com/office/drawing/2014/main" id="{55DCBCD2-6FEC-8B4D-A80F-92232F0BA15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87002" y="2907427"/>
            <a:ext cx="303647" cy="303647"/>
          </a:xfrm>
          <a:prstGeom prst="rect">
            <a:avLst/>
          </a:prstGeom>
        </p:spPr>
      </p:pic>
      <p:pic>
        <p:nvPicPr>
          <p:cNvPr id="35" name="Gráfico 34" descr="Papel com preenchimento sólido">
            <a:extLst>
              <a:ext uri="{FF2B5EF4-FFF2-40B4-BE49-F238E27FC236}">
                <a16:creationId xmlns:a16="http://schemas.microsoft.com/office/drawing/2014/main" id="{B47B4A2D-7D19-AAEF-1D32-FBED283D6A3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87002" y="3494404"/>
            <a:ext cx="303647" cy="303647"/>
          </a:xfrm>
          <a:prstGeom prst="rect">
            <a:avLst/>
          </a:prstGeom>
        </p:spPr>
      </p:pic>
    </p:spTree>
    <p:extLst>
      <p:ext uri="{BB962C8B-B14F-4D97-AF65-F5344CB8AC3E}">
        <p14:creationId xmlns:p14="http://schemas.microsoft.com/office/powerpoint/2010/main" val="29158659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34FF4E-9B1A-E356-7D4B-9862BC3AC3C8}"/>
              </a:ext>
            </a:extLst>
          </p:cNvPr>
          <p:cNvSpPr>
            <a:spLocks noGrp="1" noRot="1" noMove="1" noResize="1" noEditPoints="1" noAdjustHandles="1" noChangeArrowheads="1" noChangeShapeType="1"/>
          </p:cNvSpPr>
          <p:nvPr>
            <p:ph type="title"/>
          </p:nvPr>
        </p:nvSpPr>
        <p:spPr>
          <a:xfrm>
            <a:off x="838200" y="868781"/>
            <a:ext cx="10515600" cy="620354"/>
          </a:xfrm>
        </p:spPr>
        <p:txBody>
          <a:bodyPr>
            <a:normAutofit/>
          </a:bodyPr>
          <a:lstStyle/>
          <a:p>
            <a:r>
              <a:rPr lang="pt-PT" sz="2800" b="1" dirty="0">
                <a:solidFill>
                  <a:srgbClr val="002856"/>
                </a:solidFill>
                <a:latin typeface="Montserrat" panose="00000500000000000000" pitchFamily="2" charset="0"/>
              </a:rPr>
              <a:t>Verificação da aplicabilidade do regime de AIA</a:t>
            </a:r>
          </a:p>
        </p:txBody>
      </p:sp>
      <p:sp>
        <p:nvSpPr>
          <p:cNvPr id="4" name="Subtítulo 2">
            <a:extLst>
              <a:ext uri="{FF2B5EF4-FFF2-40B4-BE49-F238E27FC236}">
                <a16:creationId xmlns:a16="http://schemas.microsoft.com/office/drawing/2014/main" id="{E9718EC5-C20A-B2E8-7C62-FD38C064E049}"/>
              </a:ext>
            </a:extLst>
          </p:cNvPr>
          <p:cNvSpPr txBox="1">
            <a:spLocks noGrp="1" noRot="1" noMove="1" noResize="1" noEditPoints="1" noAdjustHandles="1" noChangeArrowheads="1" noChangeShapeType="1"/>
          </p:cNvSpPr>
          <p:nvPr/>
        </p:nvSpPr>
        <p:spPr>
          <a:xfrm>
            <a:off x="8126083" y="380970"/>
            <a:ext cx="3227717" cy="3058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pt-PT" sz="1200" i="1" dirty="0">
                <a:solidFill>
                  <a:srgbClr val="002856"/>
                </a:solidFill>
                <a:latin typeface="Montserrat" panose="00000500000000000000" pitchFamily="2" charset="0"/>
              </a:rPr>
              <a:t>29/10/2024</a:t>
            </a:r>
          </a:p>
        </p:txBody>
      </p:sp>
      <p:cxnSp>
        <p:nvCxnSpPr>
          <p:cNvPr id="8" name="Conexão reta 7">
            <a:extLst>
              <a:ext uri="{FF2B5EF4-FFF2-40B4-BE49-F238E27FC236}">
                <a16:creationId xmlns:a16="http://schemas.microsoft.com/office/drawing/2014/main" id="{5CDDA346-C506-95C0-D742-E2D8DA6C225F}"/>
              </a:ext>
            </a:extLst>
          </p:cNvPr>
          <p:cNvCxnSpPr>
            <a:cxnSpLocks noGrp="1" noRot="1" noMove="1" noResize="1" noEditPoints="1" noAdjustHandles="1" noChangeArrowheads="1" noChangeShapeType="1"/>
          </p:cNvCxnSpPr>
          <p:nvPr/>
        </p:nvCxnSpPr>
        <p:spPr>
          <a:xfrm>
            <a:off x="0" y="1489135"/>
            <a:ext cx="451485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1" name="Imagem 10" descr="Uma imagem com Tipo de letra, Gráficos, design gráfico, captura de ecrã&#10;&#10;Descrição gerada automaticamente">
            <a:extLst>
              <a:ext uri="{FF2B5EF4-FFF2-40B4-BE49-F238E27FC236}">
                <a16:creationId xmlns:a16="http://schemas.microsoft.com/office/drawing/2014/main" id="{2062510F-D646-9B7A-28DB-D8203C8DA9FE}"/>
              </a:ext>
            </a:extLst>
          </p:cNvPr>
          <p:cNvPicPr>
            <a:picLocks noGrp="1" noRot="1" noChangeAspect="1" noMove="1" noResize="1" noEditPoints="1" noAdjustHandles="1" noChangeArrowheads="1" noChangeShapeType="1" noCrop="1"/>
          </p:cNvPicPr>
          <p:nvPr/>
        </p:nvPicPr>
        <p:blipFill>
          <a:blip r:embed="rId2">
            <a:alphaModFix amt="70000"/>
            <a:extLst>
              <a:ext uri="{28A0092B-C50C-407E-A947-70E740481C1C}">
                <a14:useLocalDpi xmlns:a14="http://schemas.microsoft.com/office/drawing/2010/main" val="0"/>
              </a:ext>
            </a:extLst>
          </a:blip>
          <a:stretch>
            <a:fillRect/>
          </a:stretch>
        </p:blipFill>
        <p:spPr>
          <a:xfrm>
            <a:off x="11018324" y="6267450"/>
            <a:ext cx="837992" cy="401145"/>
          </a:xfrm>
          <a:prstGeom prst="rect">
            <a:avLst/>
          </a:prstGeom>
        </p:spPr>
      </p:pic>
      <p:sp>
        <p:nvSpPr>
          <p:cNvPr id="12" name="Retângulo: Cantos Arredondados 11">
            <a:extLst>
              <a:ext uri="{FF2B5EF4-FFF2-40B4-BE49-F238E27FC236}">
                <a16:creationId xmlns:a16="http://schemas.microsoft.com/office/drawing/2014/main" id="{201B37D6-1BFF-4530-E02C-0DC4C6085852}"/>
              </a:ext>
            </a:extLst>
          </p:cNvPr>
          <p:cNvSpPr>
            <a:spLocks noGrp="1" noRot="1" noMove="1" noResize="1" noEditPoints="1" noAdjustHandles="1" noChangeArrowheads="1" noChangeShapeType="1"/>
          </p:cNvSpPr>
          <p:nvPr/>
        </p:nvSpPr>
        <p:spPr>
          <a:xfrm>
            <a:off x="923261" y="183390"/>
            <a:ext cx="756612" cy="98577"/>
          </a:xfrm>
          <a:prstGeom prst="roundRect">
            <a:avLst/>
          </a:prstGeom>
          <a:solidFill>
            <a:srgbClr val="E59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4" name="Retângulo: Cantos Arredondados 13">
            <a:extLst>
              <a:ext uri="{FF2B5EF4-FFF2-40B4-BE49-F238E27FC236}">
                <a16:creationId xmlns:a16="http://schemas.microsoft.com/office/drawing/2014/main" id="{44B6DFC8-8872-D29C-E99F-E618E4609C66}"/>
              </a:ext>
            </a:extLst>
          </p:cNvPr>
          <p:cNvSpPr>
            <a:spLocks noGrp="1" noRot="1" noMove="1" noResize="1" noEditPoints="1" noAdjustHandles="1" noChangeArrowheads="1" noChangeShapeType="1"/>
          </p:cNvSpPr>
          <p:nvPr/>
        </p:nvSpPr>
        <p:spPr>
          <a:xfrm>
            <a:off x="2500139" y="184191"/>
            <a:ext cx="756612" cy="98577"/>
          </a:xfrm>
          <a:prstGeom prst="round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5" name="Retângulo: Cantos Arredondados 14">
            <a:extLst>
              <a:ext uri="{FF2B5EF4-FFF2-40B4-BE49-F238E27FC236}">
                <a16:creationId xmlns:a16="http://schemas.microsoft.com/office/drawing/2014/main" id="{F169806C-1147-7269-F773-297BF749ABA6}"/>
              </a:ext>
            </a:extLst>
          </p:cNvPr>
          <p:cNvSpPr>
            <a:spLocks noGrp="1" noRot="1" noMove="1" noResize="1" noEditPoints="1" noAdjustHandles="1" noChangeArrowheads="1" noChangeShapeType="1"/>
          </p:cNvSpPr>
          <p:nvPr/>
        </p:nvSpPr>
        <p:spPr>
          <a:xfrm>
            <a:off x="3288578" y="179136"/>
            <a:ext cx="756612" cy="98577"/>
          </a:xfrm>
          <a:prstGeom prst="round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6" name="Retângulo: Cantos Arredondados 15">
            <a:extLst>
              <a:ext uri="{FF2B5EF4-FFF2-40B4-BE49-F238E27FC236}">
                <a16:creationId xmlns:a16="http://schemas.microsoft.com/office/drawing/2014/main" id="{172DF616-613F-42DB-1926-383E0E21EE02}"/>
              </a:ext>
            </a:extLst>
          </p:cNvPr>
          <p:cNvSpPr>
            <a:spLocks noGrp="1" noRot="1" noMove="1" noResize="1" noEditPoints="1" noAdjustHandles="1" noChangeArrowheads="1" noChangeShapeType="1"/>
          </p:cNvSpPr>
          <p:nvPr/>
        </p:nvSpPr>
        <p:spPr>
          <a:xfrm>
            <a:off x="4077017" y="179136"/>
            <a:ext cx="756612" cy="98577"/>
          </a:xfrm>
          <a:prstGeom prst="round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51" name="Retângulo: Cantos Arredondados 50">
            <a:extLst>
              <a:ext uri="{FF2B5EF4-FFF2-40B4-BE49-F238E27FC236}">
                <a16:creationId xmlns:a16="http://schemas.microsoft.com/office/drawing/2014/main" id="{EF065588-A3EA-4605-134D-4F047FA5D54D}"/>
              </a:ext>
            </a:extLst>
          </p:cNvPr>
          <p:cNvSpPr/>
          <p:nvPr/>
        </p:nvSpPr>
        <p:spPr>
          <a:xfrm>
            <a:off x="1711700" y="179244"/>
            <a:ext cx="756612" cy="98577"/>
          </a:xfrm>
          <a:prstGeom prst="roundRect">
            <a:avLst/>
          </a:prstGeom>
          <a:solidFill>
            <a:srgbClr val="E59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0" name="Subtítulo 2">
            <a:extLst>
              <a:ext uri="{FF2B5EF4-FFF2-40B4-BE49-F238E27FC236}">
                <a16:creationId xmlns:a16="http://schemas.microsoft.com/office/drawing/2014/main" id="{7485C5F2-53B6-8772-4E1E-2450F00ED8DC}"/>
              </a:ext>
            </a:extLst>
          </p:cNvPr>
          <p:cNvSpPr txBox="1">
            <a:spLocks/>
          </p:cNvSpPr>
          <p:nvPr/>
        </p:nvSpPr>
        <p:spPr>
          <a:xfrm>
            <a:off x="838200" y="350358"/>
            <a:ext cx="5572307" cy="3058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t-PT" sz="900" b="1" dirty="0">
                <a:solidFill>
                  <a:srgbClr val="002856"/>
                </a:solidFill>
                <a:latin typeface="Montserrat Bold" panose="00000800000000000000" pitchFamily="2" charset="0"/>
              </a:rPr>
              <a:t>CURSO DE AVALIAÇÃO DE IMPACTE AMBIENTAL</a:t>
            </a:r>
            <a:br>
              <a:rPr lang="pt-PT" sz="900" b="1" dirty="0">
                <a:solidFill>
                  <a:srgbClr val="002856"/>
                </a:solidFill>
                <a:latin typeface="Montserrat Bold" panose="00000800000000000000" pitchFamily="2" charset="0"/>
              </a:rPr>
            </a:br>
            <a:r>
              <a:rPr lang="pt-PT" sz="900" b="1" dirty="0">
                <a:solidFill>
                  <a:srgbClr val="E5912B"/>
                </a:solidFill>
                <a:latin typeface="Montserrat" panose="00000500000000000000" pitchFamily="2" charset="0"/>
              </a:rPr>
              <a:t>Módulo 1: Importância, Conceitos, Fases e “Instrumentos”</a:t>
            </a:r>
            <a:endParaRPr lang="pt-PT" sz="900" b="1" dirty="0">
              <a:solidFill>
                <a:srgbClr val="002856"/>
              </a:solidFill>
              <a:latin typeface="Montserrat" panose="00000500000000000000" pitchFamily="2" charset="0"/>
            </a:endParaRPr>
          </a:p>
        </p:txBody>
      </p:sp>
      <p:sp>
        <p:nvSpPr>
          <p:cNvPr id="20" name="Retângulo: Cantos Arredondados 19">
            <a:extLst>
              <a:ext uri="{FF2B5EF4-FFF2-40B4-BE49-F238E27FC236}">
                <a16:creationId xmlns:a16="http://schemas.microsoft.com/office/drawing/2014/main" id="{D1691A8E-924F-D7BB-D4A7-4BC35E0B0E29}"/>
              </a:ext>
            </a:extLst>
          </p:cNvPr>
          <p:cNvSpPr/>
          <p:nvPr/>
        </p:nvSpPr>
        <p:spPr>
          <a:xfrm>
            <a:off x="1551575" y="3702202"/>
            <a:ext cx="1620297" cy="468473"/>
          </a:xfrm>
          <a:prstGeom prst="roundRect">
            <a:avLst/>
          </a:prstGeom>
          <a:solidFill>
            <a:srgbClr val="E591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200" b="1" dirty="0">
                <a:latin typeface="Montserrat" panose="00000500000000000000" pitchFamily="50" charset="0"/>
              </a:rPr>
              <a:t>EXERCÍCIO</a:t>
            </a:r>
          </a:p>
        </p:txBody>
      </p:sp>
      <p:pic>
        <p:nvPicPr>
          <p:cNvPr id="22" name="Gráfico 21" descr="Caneta com preenchimento sólido">
            <a:extLst>
              <a:ext uri="{FF2B5EF4-FFF2-40B4-BE49-F238E27FC236}">
                <a16:creationId xmlns:a16="http://schemas.microsoft.com/office/drawing/2014/main" id="{B6F95072-1667-AFB8-503C-FA18BE7835F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4342" y="3702204"/>
            <a:ext cx="468472" cy="468472"/>
          </a:xfrm>
          <a:prstGeom prst="rect">
            <a:avLst/>
          </a:prstGeom>
        </p:spPr>
      </p:pic>
      <p:grpSp>
        <p:nvGrpSpPr>
          <p:cNvPr id="30" name="Agrupar 29">
            <a:extLst>
              <a:ext uri="{FF2B5EF4-FFF2-40B4-BE49-F238E27FC236}">
                <a16:creationId xmlns:a16="http://schemas.microsoft.com/office/drawing/2014/main" id="{6E2A8D8B-1D41-A729-7996-79F1D6D5A577}"/>
              </a:ext>
            </a:extLst>
          </p:cNvPr>
          <p:cNvGrpSpPr/>
          <p:nvPr/>
        </p:nvGrpSpPr>
        <p:grpSpPr>
          <a:xfrm>
            <a:off x="5540480" y="2552724"/>
            <a:ext cx="5813320" cy="2793293"/>
            <a:chOff x="3034907" y="2995032"/>
            <a:chExt cx="5813320" cy="2793293"/>
          </a:xfrm>
        </p:grpSpPr>
        <p:sp>
          <p:nvSpPr>
            <p:cNvPr id="23" name="Retângulo: Cantos Arredondados 22">
              <a:extLst>
                <a:ext uri="{FF2B5EF4-FFF2-40B4-BE49-F238E27FC236}">
                  <a16:creationId xmlns:a16="http://schemas.microsoft.com/office/drawing/2014/main" id="{8BFF348A-CEAA-BDFD-B334-8E0AD0321A8C}"/>
                </a:ext>
              </a:extLst>
            </p:cNvPr>
            <p:cNvSpPr/>
            <p:nvPr/>
          </p:nvSpPr>
          <p:spPr>
            <a:xfrm>
              <a:off x="3034907" y="2995032"/>
              <a:ext cx="5813320" cy="468473"/>
            </a:xfrm>
            <a:prstGeom prst="roundRect">
              <a:avLst/>
            </a:prstGeom>
            <a:solidFill>
              <a:srgbClr val="E591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200" b="1" dirty="0">
                  <a:latin typeface="Montserrat" panose="00000500000000000000" pitchFamily="50" charset="0"/>
                </a:rPr>
                <a:t>Quais dos seguintes </a:t>
              </a:r>
              <a:r>
                <a:rPr lang="pt-PT" sz="1200" b="1" dirty="0" err="1">
                  <a:latin typeface="Montserrat" panose="00000500000000000000" pitchFamily="50" charset="0"/>
                </a:rPr>
                <a:t>projectos</a:t>
              </a:r>
              <a:r>
                <a:rPr lang="pt-PT" sz="1200" b="1" dirty="0">
                  <a:latin typeface="Montserrat" panose="00000500000000000000" pitchFamily="50" charset="0"/>
                </a:rPr>
                <a:t> terão de ser submetidos a AIA?</a:t>
              </a:r>
            </a:p>
          </p:txBody>
        </p:sp>
        <p:sp>
          <p:nvSpPr>
            <p:cNvPr id="24" name="Retângulo: Cantos Arredondados 23">
              <a:extLst>
                <a:ext uri="{FF2B5EF4-FFF2-40B4-BE49-F238E27FC236}">
                  <a16:creationId xmlns:a16="http://schemas.microsoft.com/office/drawing/2014/main" id="{85AAA89E-DBE6-B218-145A-9AFC86C810EA}"/>
                </a:ext>
              </a:extLst>
            </p:cNvPr>
            <p:cNvSpPr/>
            <p:nvPr/>
          </p:nvSpPr>
          <p:spPr>
            <a:xfrm>
              <a:off x="3034907" y="4144454"/>
              <a:ext cx="1799162" cy="1643871"/>
            </a:xfrm>
            <a:prstGeom prst="roundRect">
              <a:avLst>
                <a:gd name="adj" fmla="val 5214"/>
              </a:avLst>
            </a:prstGeom>
            <a:noFill/>
            <a:ln>
              <a:solidFill>
                <a:srgbClr val="E591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100" dirty="0">
                  <a:solidFill>
                    <a:srgbClr val="002856"/>
                  </a:solidFill>
                  <a:latin typeface="Montserrat" panose="00000500000000000000" pitchFamily="50" charset="0"/>
                </a:rPr>
                <a:t>Linha aérea de transporte de energia, a 220 kV, com 19 km, localizado fora de área sensível</a:t>
              </a:r>
            </a:p>
          </p:txBody>
        </p:sp>
        <p:sp>
          <p:nvSpPr>
            <p:cNvPr id="25" name="Retângulo: Cantos Arredondados 24">
              <a:extLst>
                <a:ext uri="{FF2B5EF4-FFF2-40B4-BE49-F238E27FC236}">
                  <a16:creationId xmlns:a16="http://schemas.microsoft.com/office/drawing/2014/main" id="{8542C1F8-D80A-4B56-3AE6-5F648F95EFD3}"/>
                </a:ext>
              </a:extLst>
            </p:cNvPr>
            <p:cNvSpPr/>
            <p:nvPr/>
          </p:nvSpPr>
          <p:spPr>
            <a:xfrm>
              <a:off x="3034907" y="3683844"/>
              <a:ext cx="1799162" cy="327438"/>
            </a:xfrm>
            <a:prstGeom prst="roundRect">
              <a:avLst/>
            </a:prstGeom>
            <a:solidFill>
              <a:srgbClr val="E591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200" b="1" dirty="0">
                  <a:latin typeface="Montserrat" panose="00000500000000000000" pitchFamily="50" charset="0"/>
                </a:rPr>
                <a:t>1</a:t>
              </a:r>
            </a:p>
          </p:txBody>
        </p:sp>
        <p:sp>
          <p:nvSpPr>
            <p:cNvPr id="26" name="Retângulo: Cantos Arredondados 25">
              <a:extLst>
                <a:ext uri="{FF2B5EF4-FFF2-40B4-BE49-F238E27FC236}">
                  <a16:creationId xmlns:a16="http://schemas.microsoft.com/office/drawing/2014/main" id="{369CA9DC-F464-387B-9455-2B57643742F4}"/>
                </a:ext>
              </a:extLst>
            </p:cNvPr>
            <p:cNvSpPr/>
            <p:nvPr/>
          </p:nvSpPr>
          <p:spPr>
            <a:xfrm>
              <a:off x="5041986" y="4144454"/>
              <a:ext cx="1799162" cy="1643871"/>
            </a:xfrm>
            <a:prstGeom prst="roundRect">
              <a:avLst>
                <a:gd name="adj" fmla="val 5214"/>
              </a:avLst>
            </a:prstGeom>
            <a:noFill/>
            <a:ln>
              <a:solidFill>
                <a:srgbClr val="E591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100" dirty="0">
                  <a:solidFill>
                    <a:srgbClr val="002856"/>
                  </a:solidFill>
                  <a:latin typeface="Montserrat" panose="00000500000000000000" pitchFamily="50" charset="0"/>
                </a:rPr>
                <a:t>Barragem, para produção de energia </a:t>
              </a:r>
              <a:r>
                <a:rPr lang="pt-PT" sz="1100" dirty="0" err="1">
                  <a:solidFill>
                    <a:srgbClr val="002856"/>
                  </a:solidFill>
                  <a:latin typeface="Montserrat" panose="00000500000000000000" pitchFamily="50" charset="0"/>
                </a:rPr>
                <a:t>eléctrica</a:t>
              </a:r>
              <a:r>
                <a:rPr lang="pt-PT" sz="1100" dirty="0">
                  <a:solidFill>
                    <a:srgbClr val="002856"/>
                  </a:solidFill>
                  <a:latin typeface="Montserrat" panose="00000500000000000000" pitchFamily="50" charset="0"/>
                </a:rPr>
                <a:t>, com potência instalada de 22 MW, com 14 m de altura de coroamento, localizado fora de área sensível</a:t>
              </a:r>
            </a:p>
          </p:txBody>
        </p:sp>
        <p:sp>
          <p:nvSpPr>
            <p:cNvPr id="27" name="Retângulo: Cantos Arredondados 26">
              <a:extLst>
                <a:ext uri="{FF2B5EF4-FFF2-40B4-BE49-F238E27FC236}">
                  <a16:creationId xmlns:a16="http://schemas.microsoft.com/office/drawing/2014/main" id="{A9AF66E4-43F8-27CF-822B-ADCE0884E51F}"/>
                </a:ext>
              </a:extLst>
            </p:cNvPr>
            <p:cNvSpPr/>
            <p:nvPr/>
          </p:nvSpPr>
          <p:spPr>
            <a:xfrm>
              <a:off x="5041986" y="3683844"/>
              <a:ext cx="1799162" cy="327438"/>
            </a:xfrm>
            <a:prstGeom prst="roundRect">
              <a:avLst/>
            </a:prstGeom>
            <a:solidFill>
              <a:srgbClr val="E591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200" b="1" dirty="0">
                  <a:latin typeface="Montserrat" panose="00000500000000000000" pitchFamily="50" charset="0"/>
                </a:rPr>
                <a:t>2</a:t>
              </a:r>
            </a:p>
          </p:txBody>
        </p:sp>
        <p:sp>
          <p:nvSpPr>
            <p:cNvPr id="28" name="Retângulo: Cantos Arredondados 27">
              <a:extLst>
                <a:ext uri="{FF2B5EF4-FFF2-40B4-BE49-F238E27FC236}">
                  <a16:creationId xmlns:a16="http://schemas.microsoft.com/office/drawing/2014/main" id="{C3FEDC72-3F9A-0600-98C4-08E4BCAC17AD}"/>
                </a:ext>
              </a:extLst>
            </p:cNvPr>
            <p:cNvSpPr/>
            <p:nvPr/>
          </p:nvSpPr>
          <p:spPr>
            <a:xfrm>
              <a:off x="7049065" y="4144454"/>
              <a:ext cx="1799162" cy="1643871"/>
            </a:xfrm>
            <a:prstGeom prst="roundRect">
              <a:avLst>
                <a:gd name="adj" fmla="val 5214"/>
              </a:avLst>
            </a:prstGeom>
            <a:noFill/>
            <a:ln>
              <a:solidFill>
                <a:srgbClr val="E591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100" dirty="0">
                  <a:solidFill>
                    <a:srgbClr val="002856"/>
                  </a:solidFill>
                  <a:latin typeface="Montserrat" panose="00000500000000000000" pitchFamily="50" charset="0"/>
                </a:rPr>
                <a:t>Parque Solar fotovoltaico, com área fotovoltaica de 199 </a:t>
              </a:r>
              <a:r>
                <a:rPr lang="pt-PT" sz="1100" dirty="0" err="1">
                  <a:solidFill>
                    <a:srgbClr val="002856"/>
                  </a:solidFill>
                  <a:latin typeface="Montserrat" panose="00000500000000000000" pitchFamily="50" charset="0"/>
                </a:rPr>
                <a:t>ha</a:t>
              </a:r>
              <a:r>
                <a:rPr lang="pt-PT" sz="1100" dirty="0">
                  <a:solidFill>
                    <a:srgbClr val="002856"/>
                  </a:solidFill>
                  <a:latin typeface="Montserrat" panose="00000500000000000000" pitchFamily="50" charset="0"/>
                </a:rPr>
                <a:t>, localizado fora de área sensível</a:t>
              </a:r>
            </a:p>
          </p:txBody>
        </p:sp>
        <p:sp>
          <p:nvSpPr>
            <p:cNvPr id="29" name="Retângulo: Cantos Arredondados 28">
              <a:extLst>
                <a:ext uri="{FF2B5EF4-FFF2-40B4-BE49-F238E27FC236}">
                  <a16:creationId xmlns:a16="http://schemas.microsoft.com/office/drawing/2014/main" id="{93E59322-DB69-D2AE-0F2D-3011668A5A2C}"/>
                </a:ext>
              </a:extLst>
            </p:cNvPr>
            <p:cNvSpPr/>
            <p:nvPr/>
          </p:nvSpPr>
          <p:spPr>
            <a:xfrm>
              <a:off x="7049065" y="3683844"/>
              <a:ext cx="1799162" cy="327438"/>
            </a:xfrm>
            <a:prstGeom prst="roundRect">
              <a:avLst/>
            </a:prstGeom>
            <a:solidFill>
              <a:srgbClr val="E591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200" b="1" dirty="0">
                  <a:latin typeface="Montserrat" panose="00000500000000000000" pitchFamily="50" charset="0"/>
                </a:rPr>
                <a:t>3</a:t>
              </a:r>
            </a:p>
          </p:txBody>
        </p:sp>
      </p:grpSp>
      <p:cxnSp>
        <p:nvCxnSpPr>
          <p:cNvPr id="34" name="Conexão reta 33">
            <a:extLst>
              <a:ext uri="{FF2B5EF4-FFF2-40B4-BE49-F238E27FC236}">
                <a16:creationId xmlns:a16="http://schemas.microsoft.com/office/drawing/2014/main" id="{F64C7670-8215-5AD2-FECD-56DE57B32818}"/>
              </a:ext>
            </a:extLst>
          </p:cNvPr>
          <p:cNvCxnSpPr/>
          <p:nvPr/>
        </p:nvCxnSpPr>
        <p:spPr>
          <a:xfrm>
            <a:off x="4330460" y="2552724"/>
            <a:ext cx="0" cy="2793293"/>
          </a:xfrm>
          <a:prstGeom prst="line">
            <a:avLst/>
          </a:prstGeom>
          <a:ln>
            <a:solidFill>
              <a:srgbClr val="00285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50184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54715D-77D6-503D-9A88-78090533A8E7}"/>
            </a:ext>
          </a:extLst>
        </p:cNvPr>
        <p:cNvGrpSpPr/>
        <p:nvPr/>
      </p:nvGrpSpPr>
      <p:grpSpPr>
        <a:xfrm>
          <a:off x="0" y="0"/>
          <a:ext cx="0" cy="0"/>
          <a:chOff x="0" y="0"/>
          <a:chExt cx="0" cy="0"/>
        </a:xfrm>
      </p:grpSpPr>
      <p:sp>
        <p:nvSpPr>
          <p:cNvPr id="15" name="Retângulo 14">
            <a:extLst>
              <a:ext uri="{FF2B5EF4-FFF2-40B4-BE49-F238E27FC236}">
                <a16:creationId xmlns:a16="http://schemas.microsoft.com/office/drawing/2014/main" id="{CF100D71-10AF-939B-BE2E-AF8E67063277}"/>
              </a:ext>
            </a:extLst>
          </p:cNvPr>
          <p:cNvSpPr/>
          <p:nvPr/>
        </p:nvSpPr>
        <p:spPr>
          <a:xfrm>
            <a:off x="0" y="0"/>
            <a:ext cx="12192000" cy="6858000"/>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3" name="Imagem 2" descr="Uma imagem com Modelo em escala, brinquedo&#10;&#10;Descrição gerada automaticamente">
            <a:extLst>
              <a:ext uri="{FF2B5EF4-FFF2-40B4-BE49-F238E27FC236}">
                <a16:creationId xmlns:a16="http://schemas.microsoft.com/office/drawing/2014/main" id="{FBA71986-FB06-1D7F-5D75-1035D4C3EC07}"/>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t="302"/>
          <a:stretch/>
        </p:blipFill>
        <p:spPr>
          <a:xfrm>
            <a:off x="0" y="-3019235"/>
            <a:ext cx="12192000" cy="12155160"/>
          </a:xfrm>
          <a:prstGeom prst="rect">
            <a:avLst/>
          </a:prstGeom>
        </p:spPr>
      </p:pic>
      <p:sp>
        <p:nvSpPr>
          <p:cNvPr id="13" name="Título 1">
            <a:extLst>
              <a:ext uri="{FF2B5EF4-FFF2-40B4-BE49-F238E27FC236}">
                <a16:creationId xmlns:a16="http://schemas.microsoft.com/office/drawing/2014/main" id="{8C0A0C91-0158-2EB7-C1B3-D2D3C0E2E1EF}"/>
              </a:ext>
            </a:extLst>
          </p:cNvPr>
          <p:cNvSpPr>
            <a:spLocks noGrp="1"/>
          </p:cNvSpPr>
          <p:nvPr>
            <p:ph type="title"/>
          </p:nvPr>
        </p:nvSpPr>
        <p:spPr>
          <a:xfrm>
            <a:off x="838200" y="2219805"/>
            <a:ext cx="10515600" cy="618286"/>
          </a:xfrm>
        </p:spPr>
        <p:txBody>
          <a:bodyPr>
            <a:normAutofit fontScale="90000"/>
          </a:bodyPr>
          <a:lstStyle/>
          <a:p>
            <a:pPr algn="ctr"/>
            <a:r>
              <a:rPr lang="pt-PT" sz="2700" b="1" dirty="0">
                <a:solidFill>
                  <a:schemeClr val="bg1"/>
                </a:solidFill>
                <a:latin typeface="Montserrat Bold" panose="00000800000000000000" pitchFamily="2" charset="0"/>
              </a:rPr>
              <a:t>Curso de Avaliação de Impacte Ambiental</a:t>
            </a:r>
            <a:br>
              <a:rPr lang="pt-PT" sz="2700" b="1" dirty="0">
                <a:solidFill>
                  <a:schemeClr val="bg1"/>
                </a:solidFill>
                <a:latin typeface="Montserrat Bold" panose="00000800000000000000" pitchFamily="2" charset="0"/>
              </a:rPr>
            </a:br>
            <a:r>
              <a:rPr lang="pt-PT" sz="2700" b="1" dirty="0">
                <a:solidFill>
                  <a:schemeClr val="bg1"/>
                </a:solidFill>
                <a:latin typeface="Montserrat" panose="00000500000000000000" pitchFamily="2" charset="0"/>
              </a:rPr>
              <a:t>Módulo: Importância, Conceitos, Fases e “Instrumentos”</a:t>
            </a:r>
            <a:endParaRPr lang="pt-PT" sz="3200" dirty="0">
              <a:solidFill>
                <a:schemeClr val="bg1"/>
              </a:solidFill>
              <a:latin typeface="Montserrat" panose="00000500000000000000" pitchFamily="2" charset="0"/>
            </a:endParaRPr>
          </a:p>
        </p:txBody>
      </p:sp>
      <p:sp>
        <p:nvSpPr>
          <p:cNvPr id="14" name="Marcador de Posição de Conteúdo 2">
            <a:extLst>
              <a:ext uri="{FF2B5EF4-FFF2-40B4-BE49-F238E27FC236}">
                <a16:creationId xmlns:a16="http://schemas.microsoft.com/office/drawing/2014/main" id="{CC07B2B4-2C42-ED54-F031-5E8396E1B60C}"/>
              </a:ext>
            </a:extLst>
          </p:cNvPr>
          <p:cNvSpPr>
            <a:spLocks noGrp="1"/>
          </p:cNvSpPr>
          <p:nvPr>
            <p:ph idx="1"/>
          </p:nvPr>
        </p:nvSpPr>
        <p:spPr>
          <a:xfrm>
            <a:off x="838200" y="3056386"/>
            <a:ext cx="10515600" cy="2116647"/>
          </a:xfrm>
        </p:spPr>
        <p:txBody>
          <a:bodyPr>
            <a:noAutofit/>
          </a:bodyPr>
          <a:lstStyle/>
          <a:p>
            <a:pPr marL="0" indent="0" algn="ctr">
              <a:buNone/>
            </a:pPr>
            <a:r>
              <a:rPr lang="pt-PT" sz="6100" b="1" dirty="0">
                <a:solidFill>
                  <a:schemeClr val="bg1"/>
                </a:solidFill>
                <a:latin typeface="Montserrat" panose="00000500000000000000" pitchFamily="2" charset="0"/>
              </a:rPr>
              <a:t>Entidades e Responsabilidades</a:t>
            </a:r>
          </a:p>
        </p:txBody>
      </p:sp>
      <p:pic>
        <p:nvPicPr>
          <p:cNvPr id="16" name="Imagem 15" descr="Uma imagem com Tipo de letra, Gráficos, design gráfico, captura de ecrã&#10;&#10;Descrição gerada automaticamente">
            <a:extLst>
              <a:ext uri="{FF2B5EF4-FFF2-40B4-BE49-F238E27FC236}">
                <a16:creationId xmlns:a16="http://schemas.microsoft.com/office/drawing/2014/main" id="{53BF1F8A-86E4-89B9-4895-069A042F0EFC}"/>
              </a:ext>
            </a:extLst>
          </p:cNvPr>
          <p:cNvPicPr/>
          <p:nvPr/>
        </p:nvPicPr>
        <p:blipFill>
          <a:blip r:embed="rId3">
            <a:alphaModFix amt="70000"/>
            <a:extLst>
              <a:ext uri="{28A0092B-C50C-407E-A947-70E740481C1C}">
                <a14:useLocalDpi xmlns:a14="http://schemas.microsoft.com/office/drawing/2010/main" val="0"/>
              </a:ext>
            </a:extLst>
          </a:blip>
          <a:stretch>
            <a:fillRect/>
          </a:stretch>
        </p:blipFill>
        <p:spPr>
          <a:xfrm>
            <a:off x="11018324" y="6267450"/>
            <a:ext cx="837992" cy="401145"/>
          </a:xfrm>
          <a:prstGeom prst="rect">
            <a:avLst/>
          </a:prstGeom>
        </p:spPr>
      </p:pic>
    </p:spTree>
    <p:extLst>
      <p:ext uri="{BB962C8B-B14F-4D97-AF65-F5344CB8AC3E}">
        <p14:creationId xmlns:p14="http://schemas.microsoft.com/office/powerpoint/2010/main" val="274561897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34FF4E-9B1A-E356-7D4B-9862BC3AC3C8}"/>
              </a:ext>
            </a:extLst>
          </p:cNvPr>
          <p:cNvSpPr>
            <a:spLocks noGrp="1" noRot="1" noMove="1" noResize="1" noEditPoints="1" noAdjustHandles="1" noChangeArrowheads="1" noChangeShapeType="1"/>
          </p:cNvSpPr>
          <p:nvPr>
            <p:ph type="title"/>
          </p:nvPr>
        </p:nvSpPr>
        <p:spPr>
          <a:xfrm>
            <a:off x="838200" y="868781"/>
            <a:ext cx="10515600" cy="620354"/>
          </a:xfrm>
        </p:spPr>
        <p:txBody>
          <a:bodyPr>
            <a:normAutofit/>
          </a:bodyPr>
          <a:lstStyle/>
          <a:p>
            <a:r>
              <a:rPr lang="pt-PT" sz="2800" b="1" dirty="0">
                <a:solidFill>
                  <a:srgbClr val="002856"/>
                </a:solidFill>
                <a:latin typeface="Montserrat" panose="00000500000000000000" pitchFamily="2" charset="0"/>
              </a:rPr>
              <a:t>Entidades e responsabilidades</a:t>
            </a:r>
          </a:p>
        </p:txBody>
      </p:sp>
      <p:sp>
        <p:nvSpPr>
          <p:cNvPr id="4" name="Subtítulo 2">
            <a:extLst>
              <a:ext uri="{FF2B5EF4-FFF2-40B4-BE49-F238E27FC236}">
                <a16:creationId xmlns:a16="http://schemas.microsoft.com/office/drawing/2014/main" id="{E9718EC5-C20A-B2E8-7C62-FD38C064E049}"/>
              </a:ext>
            </a:extLst>
          </p:cNvPr>
          <p:cNvSpPr txBox="1">
            <a:spLocks noGrp="1" noRot="1" noMove="1" noResize="1" noEditPoints="1" noAdjustHandles="1" noChangeArrowheads="1" noChangeShapeType="1"/>
          </p:cNvSpPr>
          <p:nvPr/>
        </p:nvSpPr>
        <p:spPr>
          <a:xfrm>
            <a:off x="8126083" y="380970"/>
            <a:ext cx="3227717" cy="3058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pt-PT" sz="1200" i="1" dirty="0">
                <a:solidFill>
                  <a:srgbClr val="002856"/>
                </a:solidFill>
                <a:latin typeface="Montserrat" panose="00000500000000000000" pitchFamily="2" charset="0"/>
              </a:rPr>
              <a:t>29/10/2024</a:t>
            </a:r>
          </a:p>
        </p:txBody>
      </p:sp>
      <p:cxnSp>
        <p:nvCxnSpPr>
          <p:cNvPr id="8" name="Conexão reta 7">
            <a:extLst>
              <a:ext uri="{FF2B5EF4-FFF2-40B4-BE49-F238E27FC236}">
                <a16:creationId xmlns:a16="http://schemas.microsoft.com/office/drawing/2014/main" id="{5CDDA346-C506-95C0-D742-E2D8DA6C225F}"/>
              </a:ext>
            </a:extLst>
          </p:cNvPr>
          <p:cNvCxnSpPr>
            <a:cxnSpLocks noGrp="1" noRot="1" noMove="1" noResize="1" noEditPoints="1" noAdjustHandles="1" noChangeArrowheads="1" noChangeShapeType="1"/>
          </p:cNvCxnSpPr>
          <p:nvPr/>
        </p:nvCxnSpPr>
        <p:spPr>
          <a:xfrm>
            <a:off x="0" y="1489135"/>
            <a:ext cx="451485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1" name="Imagem 10" descr="Uma imagem com Tipo de letra, Gráficos, design gráfico, captura de ecrã&#10;&#10;Descrição gerada automaticamente">
            <a:extLst>
              <a:ext uri="{FF2B5EF4-FFF2-40B4-BE49-F238E27FC236}">
                <a16:creationId xmlns:a16="http://schemas.microsoft.com/office/drawing/2014/main" id="{2062510F-D646-9B7A-28DB-D8203C8DA9FE}"/>
              </a:ext>
            </a:extLst>
          </p:cNvPr>
          <p:cNvPicPr>
            <a:picLocks noGrp="1" noRot="1" noChangeAspect="1" noMove="1" noResize="1" noEditPoints="1" noAdjustHandles="1" noChangeArrowheads="1" noChangeShapeType="1" noCrop="1"/>
          </p:cNvPicPr>
          <p:nvPr/>
        </p:nvPicPr>
        <p:blipFill>
          <a:blip r:embed="rId2">
            <a:alphaModFix amt="70000"/>
            <a:extLst>
              <a:ext uri="{28A0092B-C50C-407E-A947-70E740481C1C}">
                <a14:useLocalDpi xmlns:a14="http://schemas.microsoft.com/office/drawing/2010/main" val="0"/>
              </a:ext>
            </a:extLst>
          </a:blip>
          <a:stretch>
            <a:fillRect/>
          </a:stretch>
        </p:blipFill>
        <p:spPr>
          <a:xfrm>
            <a:off x="11018324" y="6267450"/>
            <a:ext cx="837992" cy="401145"/>
          </a:xfrm>
          <a:prstGeom prst="rect">
            <a:avLst/>
          </a:prstGeom>
        </p:spPr>
      </p:pic>
      <p:sp>
        <p:nvSpPr>
          <p:cNvPr id="12" name="Retângulo: Cantos Arredondados 11">
            <a:extLst>
              <a:ext uri="{FF2B5EF4-FFF2-40B4-BE49-F238E27FC236}">
                <a16:creationId xmlns:a16="http://schemas.microsoft.com/office/drawing/2014/main" id="{201B37D6-1BFF-4530-E02C-0DC4C6085852}"/>
              </a:ext>
            </a:extLst>
          </p:cNvPr>
          <p:cNvSpPr>
            <a:spLocks noGrp="1" noRot="1" noMove="1" noResize="1" noEditPoints="1" noAdjustHandles="1" noChangeArrowheads="1" noChangeShapeType="1"/>
          </p:cNvSpPr>
          <p:nvPr/>
        </p:nvSpPr>
        <p:spPr>
          <a:xfrm>
            <a:off x="923261" y="183390"/>
            <a:ext cx="756612" cy="98577"/>
          </a:xfrm>
          <a:prstGeom prst="roundRect">
            <a:avLst/>
          </a:prstGeom>
          <a:solidFill>
            <a:srgbClr val="E59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4" name="Retângulo: Cantos Arredondados 13">
            <a:extLst>
              <a:ext uri="{FF2B5EF4-FFF2-40B4-BE49-F238E27FC236}">
                <a16:creationId xmlns:a16="http://schemas.microsoft.com/office/drawing/2014/main" id="{44B6DFC8-8872-D29C-E99F-E618E4609C66}"/>
              </a:ext>
            </a:extLst>
          </p:cNvPr>
          <p:cNvSpPr>
            <a:spLocks noGrp="1" noRot="1" noMove="1" noResize="1" noEditPoints="1" noAdjustHandles="1" noChangeArrowheads="1" noChangeShapeType="1"/>
          </p:cNvSpPr>
          <p:nvPr/>
        </p:nvSpPr>
        <p:spPr>
          <a:xfrm>
            <a:off x="2500139" y="184191"/>
            <a:ext cx="756612" cy="98577"/>
          </a:xfrm>
          <a:prstGeom prst="roundRect">
            <a:avLst/>
          </a:prstGeom>
          <a:solidFill>
            <a:srgbClr val="E59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5" name="Retângulo: Cantos Arredondados 14">
            <a:extLst>
              <a:ext uri="{FF2B5EF4-FFF2-40B4-BE49-F238E27FC236}">
                <a16:creationId xmlns:a16="http://schemas.microsoft.com/office/drawing/2014/main" id="{F169806C-1147-7269-F773-297BF749ABA6}"/>
              </a:ext>
            </a:extLst>
          </p:cNvPr>
          <p:cNvSpPr>
            <a:spLocks noGrp="1" noRot="1" noMove="1" noResize="1" noEditPoints="1" noAdjustHandles="1" noChangeArrowheads="1" noChangeShapeType="1"/>
          </p:cNvSpPr>
          <p:nvPr/>
        </p:nvSpPr>
        <p:spPr>
          <a:xfrm>
            <a:off x="3288578" y="179136"/>
            <a:ext cx="756612" cy="98577"/>
          </a:xfrm>
          <a:prstGeom prst="round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6" name="Retângulo: Cantos Arredondados 15">
            <a:extLst>
              <a:ext uri="{FF2B5EF4-FFF2-40B4-BE49-F238E27FC236}">
                <a16:creationId xmlns:a16="http://schemas.microsoft.com/office/drawing/2014/main" id="{172DF616-613F-42DB-1926-383E0E21EE02}"/>
              </a:ext>
            </a:extLst>
          </p:cNvPr>
          <p:cNvSpPr>
            <a:spLocks noGrp="1" noRot="1" noMove="1" noResize="1" noEditPoints="1" noAdjustHandles="1" noChangeArrowheads="1" noChangeShapeType="1"/>
          </p:cNvSpPr>
          <p:nvPr/>
        </p:nvSpPr>
        <p:spPr>
          <a:xfrm>
            <a:off x="4077017" y="179136"/>
            <a:ext cx="756612" cy="98577"/>
          </a:xfrm>
          <a:prstGeom prst="round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51" name="Retângulo: Cantos Arredondados 50">
            <a:extLst>
              <a:ext uri="{FF2B5EF4-FFF2-40B4-BE49-F238E27FC236}">
                <a16:creationId xmlns:a16="http://schemas.microsoft.com/office/drawing/2014/main" id="{EF065588-A3EA-4605-134D-4F047FA5D54D}"/>
              </a:ext>
            </a:extLst>
          </p:cNvPr>
          <p:cNvSpPr/>
          <p:nvPr/>
        </p:nvSpPr>
        <p:spPr>
          <a:xfrm>
            <a:off x="1711700" y="179244"/>
            <a:ext cx="756612" cy="98577"/>
          </a:xfrm>
          <a:prstGeom prst="roundRect">
            <a:avLst/>
          </a:prstGeom>
          <a:solidFill>
            <a:srgbClr val="E59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3" name="Subtítulo 2">
            <a:extLst>
              <a:ext uri="{FF2B5EF4-FFF2-40B4-BE49-F238E27FC236}">
                <a16:creationId xmlns:a16="http://schemas.microsoft.com/office/drawing/2014/main" id="{7D0AF21F-97D5-8E8C-7D37-A0266CD0B213}"/>
              </a:ext>
            </a:extLst>
          </p:cNvPr>
          <p:cNvSpPr txBox="1">
            <a:spLocks/>
          </p:cNvSpPr>
          <p:nvPr/>
        </p:nvSpPr>
        <p:spPr>
          <a:xfrm>
            <a:off x="838200" y="350358"/>
            <a:ext cx="5572307" cy="3058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t-PT" sz="900" b="1" dirty="0">
                <a:solidFill>
                  <a:srgbClr val="002856"/>
                </a:solidFill>
                <a:latin typeface="Montserrat Bold" panose="00000800000000000000" pitchFamily="2" charset="0"/>
              </a:rPr>
              <a:t>CURSO DE AVALIAÇÃO DE IMPACTE AMBIENTAL</a:t>
            </a:r>
            <a:br>
              <a:rPr lang="pt-PT" sz="900" b="1" dirty="0">
                <a:solidFill>
                  <a:srgbClr val="002856"/>
                </a:solidFill>
                <a:latin typeface="Montserrat Bold" panose="00000800000000000000" pitchFamily="2" charset="0"/>
              </a:rPr>
            </a:br>
            <a:r>
              <a:rPr lang="pt-PT" sz="900" b="1" dirty="0">
                <a:solidFill>
                  <a:srgbClr val="E5912B"/>
                </a:solidFill>
                <a:latin typeface="Montserrat" panose="00000500000000000000" pitchFamily="2" charset="0"/>
              </a:rPr>
              <a:t>Módulo 1: Importância, Conceitos, Fases e “Instrumentos”</a:t>
            </a:r>
            <a:endParaRPr lang="pt-PT" sz="900" b="1" dirty="0">
              <a:solidFill>
                <a:srgbClr val="002856"/>
              </a:solidFill>
              <a:latin typeface="Montserrat" panose="00000500000000000000" pitchFamily="2" charset="0"/>
            </a:endParaRPr>
          </a:p>
        </p:txBody>
      </p:sp>
      <p:sp>
        <p:nvSpPr>
          <p:cNvPr id="22" name="Marcador de Posição de Conteúdo 2">
            <a:extLst>
              <a:ext uri="{FF2B5EF4-FFF2-40B4-BE49-F238E27FC236}">
                <a16:creationId xmlns:a16="http://schemas.microsoft.com/office/drawing/2014/main" id="{CE527BD8-02C4-4356-3F2D-33053701248F}"/>
              </a:ext>
            </a:extLst>
          </p:cNvPr>
          <p:cNvSpPr txBox="1">
            <a:spLocks/>
          </p:cNvSpPr>
          <p:nvPr/>
        </p:nvSpPr>
        <p:spPr>
          <a:xfrm>
            <a:off x="1407806" y="1671068"/>
            <a:ext cx="9827478" cy="62715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pt-PT" sz="1800" b="1" dirty="0">
                <a:solidFill>
                  <a:srgbClr val="E5912B"/>
                </a:solidFill>
                <a:latin typeface="Montserrat" panose="00000500000000000000" pitchFamily="50" charset="0"/>
              </a:rPr>
              <a:t>QUEM PARTICIPA NUM PROCESSO DE AIA?</a:t>
            </a:r>
          </a:p>
        </p:txBody>
      </p:sp>
      <p:sp>
        <p:nvSpPr>
          <p:cNvPr id="27" name="Retângulo: Cantos Arredondados 26">
            <a:extLst>
              <a:ext uri="{FF2B5EF4-FFF2-40B4-BE49-F238E27FC236}">
                <a16:creationId xmlns:a16="http://schemas.microsoft.com/office/drawing/2014/main" id="{5D884880-37F1-6656-09B8-9DA269672EC2}"/>
              </a:ext>
            </a:extLst>
          </p:cNvPr>
          <p:cNvSpPr/>
          <p:nvPr/>
        </p:nvSpPr>
        <p:spPr>
          <a:xfrm>
            <a:off x="1407806" y="2748184"/>
            <a:ext cx="1799162" cy="632962"/>
          </a:xfrm>
          <a:prstGeom prst="roundRect">
            <a:avLst>
              <a:gd name="adj" fmla="val 5214"/>
            </a:avLst>
          </a:prstGeom>
          <a:noFill/>
          <a:ln>
            <a:solidFill>
              <a:srgbClr val="E591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100" dirty="0">
                <a:solidFill>
                  <a:srgbClr val="002856"/>
                </a:solidFill>
                <a:latin typeface="Montserrat" panose="00000500000000000000" pitchFamily="50" charset="0"/>
              </a:rPr>
              <a:t>Entidade licenciadora ou competente para a autorização do projeto</a:t>
            </a:r>
          </a:p>
        </p:txBody>
      </p:sp>
      <p:sp>
        <p:nvSpPr>
          <p:cNvPr id="28" name="Retângulo: Cantos Arredondados 27">
            <a:extLst>
              <a:ext uri="{FF2B5EF4-FFF2-40B4-BE49-F238E27FC236}">
                <a16:creationId xmlns:a16="http://schemas.microsoft.com/office/drawing/2014/main" id="{5A11B007-DD56-3D5B-F72B-4914EBB278DF}"/>
              </a:ext>
            </a:extLst>
          </p:cNvPr>
          <p:cNvSpPr/>
          <p:nvPr/>
        </p:nvSpPr>
        <p:spPr>
          <a:xfrm>
            <a:off x="1407806" y="2287573"/>
            <a:ext cx="1799162" cy="327438"/>
          </a:xfrm>
          <a:prstGeom prst="roundRect">
            <a:avLst/>
          </a:prstGeom>
          <a:solidFill>
            <a:srgbClr val="E591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200" b="1" dirty="0">
                <a:latin typeface="Montserrat" panose="00000500000000000000" pitchFamily="50" charset="0"/>
              </a:rPr>
              <a:t>a)</a:t>
            </a:r>
          </a:p>
        </p:txBody>
      </p:sp>
      <p:sp>
        <p:nvSpPr>
          <p:cNvPr id="29" name="Retângulo: Cantos Arredondados 28">
            <a:extLst>
              <a:ext uri="{FF2B5EF4-FFF2-40B4-BE49-F238E27FC236}">
                <a16:creationId xmlns:a16="http://schemas.microsoft.com/office/drawing/2014/main" id="{3CBBDD10-4482-939A-5677-D85147E039CE}"/>
              </a:ext>
            </a:extLst>
          </p:cNvPr>
          <p:cNvSpPr/>
          <p:nvPr/>
        </p:nvSpPr>
        <p:spPr>
          <a:xfrm>
            <a:off x="3414885" y="2748184"/>
            <a:ext cx="1799162" cy="632962"/>
          </a:xfrm>
          <a:prstGeom prst="roundRect">
            <a:avLst>
              <a:gd name="adj" fmla="val 5214"/>
            </a:avLst>
          </a:prstGeom>
          <a:noFill/>
          <a:ln>
            <a:solidFill>
              <a:srgbClr val="E591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100" dirty="0">
                <a:solidFill>
                  <a:srgbClr val="002856"/>
                </a:solidFill>
                <a:latin typeface="Montserrat" panose="00000500000000000000" pitchFamily="50" charset="0"/>
              </a:rPr>
              <a:t>Autoridade de AIA</a:t>
            </a:r>
          </a:p>
        </p:txBody>
      </p:sp>
      <p:sp>
        <p:nvSpPr>
          <p:cNvPr id="30" name="Retângulo: Cantos Arredondados 29">
            <a:extLst>
              <a:ext uri="{FF2B5EF4-FFF2-40B4-BE49-F238E27FC236}">
                <a16:creationId xmlns:a16="http://schemas.microsoft.com/office/drawing/2014/main" id="{F76048FC-1A63-7855-C673-B140B52C4BCB}"/>
              </a:ext>
            </a:extLst>
          </p:cNvPr>
          <p:cNvSpPr/>
          <p:nvPr/>
        </p:nvSpPr>
        <p:spPr>
          <a:xfrm>
            <a:off x="3414885" y="2287573"/>
            <a:ext cx="1799162" cy="327438"/>
          </a:xfrm>
          <a:prstGeom prst="roundRect">
            <a:avLst/>
          </a:prstGeom>
          <a:solidFill>
            <a:srgbClr val="E591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200" b="1" dirty="0">
                <a:latin typeface="Montserrat" panose="00000500000000000000" pitchFamily="50" charset="0"/>
              </a:rPr>
              <a:t>b)</a:t>
            </a:r>
          </a:p>
        </p:txBody>
      </p:sp>
      <p:sp>
        <p:nvSpPr>
          <p:cNvPr id="31" name="Retângulo: Cantos Arredondados 30">
            <a:extLst>
              <a:ext uri="{FF2B5EF4-FFF2-40B4-BE49-F238E27FC236}">
                <a16:creationId xmlns:a16="http://schemas.microsoft.com/office/drawing/2014/main" id="{59B35CBC-2831-7032-1413-A2C7B5116D08}"/>
              </a:ext>
            </a:extLst>
          </p:cNvPr>
          <p:cNvSpPr/>
          <p:nvPr/>
        </p:nvSpPr>
        <p:spPr>
          <a:xfrm>
            <a:off x="5421964" y="2748184"/>
            <a:ext cx="1799162" cy="632962"/>
          </a:xfrm>
          <a:prstGeom prst="roundRect">
            <a:avLst>
              <a:gd name="adj" fmla="val 5214"/>
            </a:avLst>
          </a:prstGeom>
          <a:noFill/>
          <a:ln>
            <a:solidFill>
              <a:srgbClr val="E591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100" dirty="0">
                <a:solidFill>
                  <a:srgbClr val="002856"/>
                </a:solidFill>
                <a:latin typeface="Montserrat" panose="00000500000000000000" pitchFamily="50" charset="0"/>
              </a:rPr>
              <a:t>Comissão de avaliação (CA);</a:t>
            </a:r>
          </a:p>
        </p:txBody>
      </p:sp>
      <p:sp>
        <p:nvSpPr>
          <p:cNvPr id="32" name="Retângulo: Cantos Arredondados 31">
            <a:extLst>
              <a:ext uri="{FF2B5EF4-FFF2-40B4-BE49-F238E27FC236}">
                <a16:creationId xmlns:a16="http://schemas.microsoft.com/office/drawing/2014/main" id="{FC110F36-8131-5FAF-6314-1073472799EA}"/>
              </a:ext>
            </a:extLst>
          </p:cNvPr>
          <p:cNvSpPr/>
          <p:nvPr/>
        </p:nvSpPr>
        <p:spPr>
          <a:xfrm>
            <a:off x="5421964" y="2287573"/>
            <a:ext cx="1799162" cy="327438"/>
          </a:xfrm>
          <a:prstGeom prst="roundRect">
            <a:avLst/>
          </a:prstGeom>
          <a:solidFill>
            <a:srgbClr val="E591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200" b="1" dirty="0">
                <a:latin typeface="Montserrat" panose="00000500000000000000" pitchFamily="50" charset="0"/>
              </a:rPr>
              <a:t>c)</a:t>
            </a:r>
          </a:p>
        </p:txBody>
      </p:sp>
      <p:sp>
        <p:nvSpPr>
          <p:cNvPr id="33" name="Retângulo: Cantos Arredondados 32">
            <a:extLst>
              <a:ext uri="{FF2B5EF4-FFF2-40B4-BE49-F238E27FC236}">
                <a16:creationId xmlns:a16="http://schemas.microsoft.com/office/drawing/2014/main" id="{89F64FC7-4C1F-3A7F-FDCC-BBF8619A53DF}"/>
              </a:ext>
            </a:extLst>
          </p:cNvPr>
          <p:cNvSpPr/>
          <p:nvPr/>
        </p:nvSpPr>
        <p:spPr>
          <a:xfrm>
            <a:off x="7429043" y="2748184"/>
            <a:ext cx="1799162" cy="632962"/>
          </a:xfrm>
          <a:prstGeom prst="roundRect">
            <a:avLst>
              <a:gd name="adj" fmla="val 5214"/>
            </a:avLst>
          </a:prstGeom>
          <a:noFill/>
          <a:ln>
            <a:solidFill>
              <a:srgbClr val="E591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100" dirty="0">
                <a:solidFill>
                  <a:srgbClr val="002856"/>
                </a:solidFill>
                <a:latin typeface="Montserrat" panose="00000500000000000000" pitchFamily="50" charset="0"/>
              </a:rPr>
              <a:t>Autoridade Nacional de AIA</a:t>
            </a:r>
          </a:p>
        </p:txBody>
      </p:sp>
      <p:sp>
        <p:nvSpPr>
          <p:cNvPr id="34" name="Retângulo: Cantos Arredondados 33">
            <a:extLst>
              <a:ext uri="{FF2B5EF4-FFF2-40B4-BE49-F238E27FC236}">
                <a16:creationId xmlns:a16="http://schemas.microsoft.com/office/drawing/2014/main" id="{A560E18A-A286-84A5-78A3-5346A2257C58}"/>
              </a:ext>
            </a:extLst>
          </p:cNvPr>
          <p:cNvSpPr/>
          <p:nvPr/>
        </p:nvSpPr>
        <p:spPr>
          <a:xfrm>
            <a:off x="7429043" y="2287573"/>
            <a:ext cx="1799162" cy="327438"/>
          </a:xfrm>
          <a:prstGeom prst="roundRect">
            <a:avLst/>
          </a:prstGeom>
          <a:solidFill>
            <a:srgbClr val="E591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200" b="1" dirty="0">
                <a:latin typeface="Montserrat" panose="00000500000000000000" pitchFamily="50" charset="0"/>
              </a:rPr>
              <a:t>d)</a:t>
            </a:r>
          </a:p>
        </p:txBody>
      </p:sp>
      <p:sp>
        <p:nvSpPr>
          <p:cNvPr id="35" name="Retângulo: Cantos Arredondados 34">
            <a:extLst>
              <a:ext uri="{FF2B5EF4-FFF2-40B4-BE49-F238E27FC236}">
                <a16:creationId xmlns:a16="http://schemas.microsoft.com/office/drawing/2014/main" id="{DDF90A12-BFF4-DEFE-AD12-9799B15AE14C}"/>
              </a:ext>
            </a:extLst>
          </p:cNvPr>
          <p:cNvSpPr/>
          <p:nvPr/>
        </p:nvSpPr>
        <p:spPr>
          <a:xfrm>
            <a:off x="9436122" y="2748184"/>
            <a:ext cx="1799162" cy="632962"/>
          </a:xfrm>
          <a:prstGeom prst="roundRect">
            <a:avLst>
              <a:gd name="adj" fmla="val 5214"/>
            </a:avLst>
          </a:prstGeom>
          <a:noFill/>
          <a:ln>
            <a:solidFill>
              <a:srgbClr val="E591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100" dirty="0">
                <a:solidFill>
                  <a:srgbClr val="002856"/>
                </a:solidFill>
                <a:latin typeface="Montserrat" panose="00000500000000000000" pitchFamily="50" charset="0"/>
              </a:rPr>
              <a:t>Conselho Consultivo de AIA (CCAIA)</a:t>
            </a:r>
          </a:p>
        </p:txBody>
      </p:sp>
      <p:sp>
        <p:nvSpPr>
          <p:cNvPr id="36" name="Retângulo: Cantos Arredondados 35">
            <a:extLst>
              <a:ext uri="{FF2B5EF4-FFF2-40B4-BE49-F238E27FC236}">
                <a16:creationId xmlns:a16="http://schemas.microsoft.com/office/drawing/2014/main" id="{96A86EE4-32C4-4C6A-63AF-23A5871104AF}"/>
              </a:ext>
            </a:extLst>
          </p:cNvPr>
          <p:cNvSpPr/>
          <p:nvPr/>
        </p:nvSpPr>
        <p:spPr>
          <a:xfrm>
            <a:off x="9436122" y="2287573"/>
            <a:ext cx="1799162" cy="327438"/>
          </a:xfrm>
          <a:prstGeom prst="roundRect">
            <a:avLst/>
          </a:prstGeom>
          <a:solidFill>
            <a:srgbClr val="E591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200" b="1" dirty="0">
                <a:latin typeface="Montserrat" panose="00000500000000000000" pitchFamily="50" charset="0"/>
              </a:rPr>
              <a:t>e)</a:t>
            </a:r>
          </a:p>
        </p:txBody>
      </p:sp>
      <p:sp>
        <p:nvSpPr>
          <p:cNvPr id="38" name="Retângulo: Cantos Arredondados 37">
            <a:extLst>
              <a:ext uri="{FF2B5EF4-FFF2-40B4-BE49-F238E27FC236}">
                <a16:creationId xmlns:a16="http://schemas.microsoft.com/office/drawing/2014/main" id="{6902020E-C470-40CA-16BB-47CE9B34A49E}"/>
              </a:ext>
            </a:extLst>
          </p:cNvPr>
          <p:cNvSpPr/>
          <p:nvPr/>
        </p:nvSpPr>
        <p:spPr>
          <a:xfrm>
            <a:off x="3735332" y="3657933"/>
            <a:ext cx="4721335" cy="401144"/>
          </a:xfrm>
          <a:prstGeom prst="roundRect">
            <a:avLst>
              <a:gd name="adj" fmla="val 19825"/>
            </a:avLst>
          </a:prstGeom>
          <a:noFill/>
          <a:ln w="19050">
            <a:solidFill>
              <a:srgbClr val="E591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pt-PT" sz="1000" dirty="0">
                <a:solidFill>
                  <a:srgbClr val="002856"/>
                </a:solidFill>
                <a:latin typeface="Montserrat" panose="00000500000000000000" pitchFamily="50" charset="0"/>
              </a:rPr>
              <a:t>Promotor/Proponente</a:t>
            </a:r>
          </a:p>
          <a:p>
            <a:pPr algn="ctr">
              <a:lnSpc>
                <a:spcPct val="120000"/>
              </a:lnSpc>
            </a:pPr>
            <a:r>
              <a:rPr lang="pt-PT" sz="1000" dirty="0">
                <a:solidFill>
                  <a:srgbClr val="002856"/>
                </a:solidFill>
                <a:latin typeface="Montserrat" panose="00000500000000000000" pitchFamily="50" charset="0"/>
              </a:rPr>
              <a:t>Equipa Responsável pela elaboração do EIA (estudos ambientais)</a:t>
            </a:r>
          </a:p>
        </p:txBody>
      </p:sp>
      <p:cxnSp>
        <p:nvCxnSpPr>
          <p:cNvPr id="40" name="Conexão reta 39">
            <a:extLst>
              <a:ext uri="{FF2B5EF4-FFF2-40B4-BE49-F238E27FC236}">
                <a16:creationId xmlns:a16="http://schemas.microsoft.com/office/drawing/2014/main" id="{FACD6940-4B17-8E84-93EC-84EBE9D5E39A}"/>
              </a:ext>
            </a:extLst>
          </p:cNvPr>
          <p:cNvCxnSpPr/>
          <p:nvPr/>
        </p:nvCxnSpPr>
        <p:spPr>
          <a:xfrm>
            <a:off x="2156601" y="3525401"/>
            <a:ext cx="8272732" cy="0"/>
          </a:xfrm>
          <a:prstGeom prst="line">
            <a:avLst/>
          </a:prstGeom>
        </p:spPr>
        <p:style>
          <a:lnRef idx="1">
            <a:schemeClr val="accent1"/>
          </a:lnRef>
          <a:fillRef idx="0">
            <a:schemeClr val="accent1"/>
          </a:fillRef>
          <a:effectRef idx="0">
            <a:schemeClr val="accent1"/>
          </a:effectRef>
          <a:fontRef idx="minor">
            <a:schemeClr val="tx1"/>
          </a:fontRef>
        </p:style>
      </p:cxnSp>
      <p:sp>
        <p:nvSpPr>
          <p:cNvPr id="45" name="Retângulo: Cantos Arredondados 44">
            <a:extLst>
              <a:ext uri="{FF2B5EF4-FFF2-40B4-BE49-F238E27FC236}">
                <a16:creationId xmlns:a16="http://schemas.microsoft.com/office/drawing/2014/main" id="{396B1FF9-4D35-7720-507C-9D03BA5C080B}"/>
              </a:ext>
            </a:extLst>
          </p:cNvPr>
          <p:cNvSpPr/>
          <p:nvPr/>
        </p:nvSpPr>
        <p:spPr>
          <a:xfrm>
            <a:off x="8000646" y="778828"/>
            <a:ext cx="3855669" cy="790433"/>
          </a:xfrm>
          <a:prstGeom prst="roundRect">
            <a:avLst/>
          </a:prstGeom>
          <a:solidFill>
            <a:srgbClr val="E591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200" b="1" dirty="0">
                <a:latin typeface="Montserrat" panose="00000500000000000000" pitchFamily="50" charset="0"/>
              </a:rPr>
              <a:t>Artigos 6.º a 10.º do Decreto-Lei n.º 151 -B/2013, de 31 de outubro republicado pelo Decreto-Lei n.º 11/2023, de 10 de fevereiro</a:t>
            </a:r>
          </a:p>
        </p:txBody>
      </p:sp>
    </p:spTree>
    <p:extLst>
      <p:ext uri="{BB962C8B-B14F-4D97-AF65-F5344CB8AC3E}">
        <p14:creationId xmlns:p14="http://schemas.microsoft.com/office/powerpoint/2010/main" val="26331468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2856"/>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C9B19D8-4233-FD1E-0782-A3D57445F47A}"/>
              </a:ext>
            </a:extLst>
          </p:cNvPr>
          <p:cNvSpPr>
            <a:spLocks noGrp="1" noRot="1" noMove="1" noResize="1" noEditPoints="1" noAdjustHandles="1" noChangeArrowheads="1" noChangeShapeType="1"/>
          </p:cNvSpPr>
          <p:nvPr>
            <p:ph type="title"/>
          </p:nvPr>
        </p:nvSpPr>
        <p:spPr>
          <a:xfrm>
            <a:off x="3552825" y="500062"/>
            <a:ext cx="6553200" cy="1325563"/>
          </a:xfrm>
        </p:spPr>
        <p:txBody>
          <a:bodyPr>
            <a:normAutofit/>
          </a:bodyPr>
          <a:lstStyle/>
          <a:p>
            <a:r>
              <a:rPr lang="pt-PT" sz="3600" b="1" i="0" dirty="0">
                <a:solidFill>
                  <a:schemeClr val="bg1"/>
                </a:solidFill>
                <a:effectLst/>
                <a:latin typeface="Montserrat" panose="00000500000000000000" pitchFamily="2" charset="0"/>
              </a:rPr>
              <a:t>PONTOS DA APRESENTAÇÃO:</a:t>
            </a:r>
            <a:endParaRPr lang="pt-PT" sz="3600" b="1" dirty="0">
              <a:solidFill>
                <a:schemeClr val="bg1"/>
              </a:solidFill>
              <a:latin typeface="Montserrat" panose="00000500000000000000" pitchFamily="2" charset="0"/>
            </a:endParaRPr>
          </a:p>
        </p:txBody>
      </p:sp>
      <p:sp>
        <p:nvSpPr>
          <p:cNvPr id="3" name="Marcador de Posição de Conteúdo 2">
            <a:extLst>
              <a:ext uri="{FF2B5EF4-FFF2-40B4-BE49-F238E27FC236}">
                <a16:creationId xmlns:a16="http://schemas.microsoft.com/office/drawing/2014/main" id="{78AB20FF-6FAF-B6C0-BBF5-7F7C5DA2ABCB}"/>
              </a:ext>
            </a:extLst>
          </p:cNvPr>
          <p:cNvSpPr>
            <a:spLocks noGrp="1"/>
          </p:cNvSpPr>
          <p:nvPr>
            <p:ph idx="1"/>
          </p:nvPr>
        </p:nvSpPr>
        <p:spPr>
          <a:xfrm>
            <a:off x="3552825" y="2003425"/>
            <a:ext cx="7658100" cy="3948801"/>
          </a:xfrm>
        </p:spPr>
        <p:txBody>
          <a:bodyPr>
            <a:normAutofit/>
          </a:bodyPr>
          <a:lstStyle/>
          <a:p>
            <a:pPr marL="457200" indent="-457200">
              <a:buFont typeface="+mj-lt"/>
              <a:buAutoNum type="arabicPeriod"/>
            </a:pPr>
            <a:r>
              <a:rPr lang="pt-PT" sz="2400" dirty="0">
                <a:solidFill>
                  <a:schemeClr val="bg1"/>
                </a:solidFill>
                <a:latin typeface="Montserrat" panose="00000500000000000000" pitchFamily="2" charset="0"/>
              </a:rPr>
              <a:t>Enquadramento formal de AIA</a:t>
            </a:r>
          </a:p>
          <a:p>
            <a:pPr marL="457200" indent="-457200">
              <a:buFont typeface="+mj-lt"/>
              <a:buAutoNum type="arabicPeriod"/>
            </a:pPr>
            <a:r>
              <a:rPr lang="pt-PT" sz="2400" dirty="0">
                <a:solidFill>
                  <a:schemeClr val="bg1"/>
                </a:solidFill>
                <a:latin typeface="Montserrat" panose="00000500000000000000" pitchFamily="2" charset="0"/>
              </a:rPr>
              <a:t>Verificação da aplicabilidade do regime de AIA</a:t>
            </a:r>
          </a:p>
          <a:p>
            <a:pPr marL="457200" indent="-457200">
              <a:buFont typeface="+mj-lt"/>
              <a:buAutoNum type="arabicPeriod"/>
            </a:pPr>
            <a:r>
              <a:rPr lang="pt-PT" sz="2400" dirty="0">
                <a:solidFill>
                  <a:schemeClr val="bg1"/>
                </a:solidFill>
                <a:latin typeface="Montserrat" panose="00000500000000000000" pitchFamily="2" charset="0"/>
              </a:rPr>
              <a:t>Entidades e responsabilidades</a:t>
            </a:r>
          </a:p>
          <a:p>
            <a:pPr marL="457200" indent="-457200">
              <a:buFont typeface="+mj-lt"/>
              <a:buAutoNum type="arabicPeriod"/>
            </a:pPr>
            <a:r>
              <a:rPr lang="pt-PT" sz="2400" dirty="0">
                <a:solidFill>
                  <a:schemeClr val="bg1"/>
                </a:solidFill>
                <a:latin typeface="Montserrat" panose="00000500000000000000" pitchFamily="2" charset="0"/>
              </a:rPr>
              <a:t>“Instrumentos” existentes</a:t>
            </a:r>
          </a:p>
          <a:p>
            <a:pPr marL="457200" indent="-457200">
              <a:buFont typeface="+mj-lt"/>
              <a:buAutoNum type="arabicPeriod"/>
            </a:pPr>
            <a:r>
              <a:rPr lang="pt-PT" sz="2400" dirty="0">
                <a:solidFill>
                  <a:schemeClr val="bg1"/>
                </a:solidFill>
                <a:latin typeface="Montserrat" panose="00000500000000000000" pitchFamily="2" charset="0"/>
              </a:rPr>
              <a:t>Pós-Avaliação</a:t>
            </a:r>
          </a:p>
          <a:p>
            <a:pPr marL="457200" indent="-457200">
              <a:buFont typeface="+mj-lt"/>
              <a:buAutoNum type="arabicPeriod"/>
            </a:pPr>
            <a:endParaRPr lang="pt-PT" sz="2400" dirty="0">
              <a:solidFill>
                <a:schemeClr val="bg1"/>
              </a:solidFill>
              <a:latin typeface="Montserrat" panose="00000500000000000000" pitchFamily="2" charset="0"/>
            </a:endParaRPr>
          </a:p>
        </p:txBody>
      </p:sp>
      <p:sp>
        <p:nvSpPr>
          <p:cNvPr id="4" name="Retângulo 3">
            <a:extLst>
              <a:ext uri="{FF2B5EF4-FFF2-40B4-BE49-F238E27FC236}">
                <a16:creationId xmlns:a16="http://schemas.microsoft.com/office/drawing/2014/main" id="{DEACCFEB-53A3-F5BD-13E0-75949E1E6AF1}"/>
              </a:ext>
            </a:extLst>
          </p:cNvPr>
          <p:cNvSpPr>
            <a:spLocks noGrp="1" noRot="1" noMove="1" noResize="1" noEditPoints="1" noAdjustHandles="1" noChangeArrowheads="1" noChangeShapeType="1"/>
          </p:cNvSpPr>
          <p:nvPr/>
        </p:nvSpPr>
        <p:spPr>
          <a:xfrm>
            <a:off x="114300" y="133350"/>
            <a:ext cx="3267075" cy="6610350"/>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dirty="0"/>
          </a:p>
        </p:txBody>
      </p:sp>
      <p:pic>
        <p:nvPicPr>
          <p:cNvPr id="5" name="Imagem 4" descr="Uma imagem com Tipo de letra, Gráficos, design gráfico, captura de ecrã&#10;&#10;Descrição gerada automaticamente">
            <a:extLst>
              <a:ext uri="{FF2B5EF4-FFF2-40B4-BE49-F238E27FC236}">
                <a16:creationId xmlns:a16="http://schemas.microsoft.com/office/drawing/2014/main" id="{B71A54FA-14FC-1680-A35C-1BE6864A6EB4}"/>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426544" y="5255958"/>
            <a:ext cx="1898950" cy="909024"/>
          </a:xfrm>
          <a:prstGeom prst="rect">
            <a:avLst/>
          </a:prstGeom>
        </p:spPr>
      </p:pic>
      <p:cxnSp>
        <p:nvCxnSpPr>
          <p:cNvPr id="7" name="Conexão reta 6">
            <a:extLst>
              <a:ext uri="{FF2B5EF4-FFF2-40B4-BE49-F238E27FC236}">
                <a16:creationId xmlns:a16="http://schemas.microsoft.com/office/drawing/2014/main" id="{EC0D4AA8-BDEA-1515-F8F7-C7916463F25D}"/>
              </a:ext>
            </a:extLst>
          </p:cNvPr>
          <p:cNvCxnSpPr>
            <a:cxnSpLocks noGrp="1" noRot="1" noMove="1" noResize="1" noEditPoints="1" noAdjustHandles="1" noChangeArrowheads="1" noChangeShapeType="1"/>
          </p:cNvCxnSpPr>
          <p:nvPr/>
        </p:nvCxnSpPr>
        <p:spPr>
          <a:xfrm>
            <a:off x="426544" y="6305909"/>
            <a:ext cx="5594694"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Retângulo 7">
            <a:extLst>
              <a:ext uri="{FF2B5EF4-FFF2-40B4-BE49-F238E27FC236}">
                <a16:creationId xmlns:a16="http://schemas.microsoft.com/office/drawing/2014/main" id="{F6A3567A-30DA-A4AF-1CD4-D53611388394}"/>
              </a:ext>
            </a:extLst>
          </p:cNvPr>
          <p:cNvSpPr>
            <a:spLocks noGrp="1" noRot="1" noMove="1" noResize="1" noEditPoints="1" noAdjustHandles="1" noChangeArrowheads="1" noChangeShapeType="1"/>
          </p:cNvSpPr>
          <p:nvPr/>
        </p:nvSpPr>
        <p:spPr>
          <a:xfrm>
            <a:off x="10277475" y="741872"/>
            <a:ext cx="1362974" cy="16390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9" name="Subtítulo 2">
            <a:extLst>
              <a:ext uri="{FF2B5EF4-FFF2-40B4-BE49-F238E27FC236}">
                <a16:creationId xmlns:a16="http://schemas.microsoft.com/office/drawing/2014/main" id="{50DC4BB7-C40A-297A-8BA6-D79D404D57B4}"/>
              </a:ext>
            </a:extLst>
          </p:cNvPr>
          <p:cNvSpPr txBox="1">
            <a:spLocks noGrp="1" noRot="1" noMove="1" noResize="1" noEditPoints="1" noAdjustHandles="1" noChangeArrowheads="1" noChangeShapeType="1"/>
          </p:cNvSpPr>
          <p:nvPr/>
        </p:nvSpPr>
        <p:spPr>
          <a:xfrm>
            <a:off x="6320304" y="6164982"/>
            <a:ext cx="5320145" cy="3058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pt-PT" sz="1400" i="1" dirty="0">
                <a:solidFill>
                  <a:schemeClr val="bg1"/>
                </a:solidFill>
                <a:latin typeface="Montserrat" panose="00000500000000000000" pitchFamily="2" charset="0"/>
              </a:rPr>
              <a:t>29/10/2024</a:t>
            </a:r>
          </a:p>
        </p:txBody>
      </p:sp>
    </p:spTree>
    <p:extLst>
      <p:ext uri="{BB962C8B-B14F-4D97-AF65-F5344CB8AC3E}">
        <p14:creationId xmlns:p14="http://schemas.microsoft.com/office/powerpoint/2010/main" val="38203316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FC920D-4458-33E8-C093-10B97AE7D32F}"/>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C82C6226-E029-1900-C51E-2B84F626A592}"/>
              </a:ext>
            </a:extLst>
          </p:cNvPr>
          <p:cNvSpPr>
            <a:spLocks noGrp="1" noRot="1" noMove="1" noResize="1" noEditPoints="1" noAdjustHandles="1" noChangeArrowheads="1" noChangeShapeType="1"/>
          </p:cNvSpPr>
          <p:nvPr>
            <p:ph type="title"/>
          </p:nvPr>
        </p:nvSpPr>
        <p:spPr>
          <a:xfrm>
            <a:off x="838200" y="868781"/>
            <a:ext cx="10515600" cy="620354"/>
          </a:xfrm>
        </p:spPr>
        <p:txBody>
          <a:bodyPr>
            <a:normAutofit/>
          </a:bodyPr>
          <a:lstStyle/>
          <a:p>
            <a:r>
              <a:rPr lang="pt-PT" sz="2800" b="1" dirty="0">
                <a:solidFill>
                  <a:srgbClr val="002856"/>
                </a:solidFill>
                <a:latin typeface="Montserrat" panose="00000500000000000000" pitchFamily="2" charset="0"/>
              </a:rPr>
              <a:t>Entidades e responsabilidades</a:t>
            </a:r>
          </a:p>
        </p:txBody>
      </p:sp>
      <p:sp>
        <p:nvSpPr>
          <p:cNvPr id="4" name="Subtítulo 2">
            <a:extLst>
              <a:ext uri="{FF2B5EF4-FFF2-40B4-BE49-F238E27FC236}">
                <a16:creationId xmlns:a16="http://schemas.microsoft.com/office/drawing/2014/main" id="{724B8808-0D42-2E74-3AB7-04A5C9E82FC5}"/>
              </a:ext>
            </a:extLst>
          </p:cNvPr>
          <p:cNvSpPr txBox="1">
            <a:spLocks noGrp="1" noRot="1" noMove="1" noResize="1" noEditPoints="1" noAdjustHandles="1" noChangeArrowheads="1" noChangeShapeType="1"/>
          </p:cNvSpPr>
          <p:nvPr/>
        </p:nvSpPr>
        <p:spPr>
          <a:xfrm>
            <a:off x="8126083" y="380970"/>
            <a:ext cx="3227717" cy="3058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pt-PT" sz="1200" i="1" dirty="0">
                <a:solidFill>
                  <a:srgbClr val="002856"/>
                </a:solidFill>
                <a:latin typeface="Montserrat" panose="00000500000000000000" pitchFamily="2" charset="0"/>
              </a:rPr>
              <a:t>29/10/2024</a:t>
            </a:r>
          </a:p>
        </p:txBody>
      </p:sp>
      <p:cxnSp>
        <p:nvCxnSpPr>
          <p:cNvPr id="8" name="Conexão reta 7">
            <a:extLst>
              <a:ext uri="{FF2B5EF4-FFF2-40B4-BE49-F238E27FC236}">
                <a16:creationId xmlns:a16="http://schemas.microsoft.com/office/drawing/2014/main" id="{3B1AD761-EC71-D9EB-E82D-06B740B6CD00}"/>
              </a:ext>
            </a:extLst>
          </p:cNvPr>
          <p:cNvCxnSpPr>
            <a:cxnSpLocks noGrp="1" noRot="1" noMove="1" noResize="1" noEditPoints="1" noAdjustHandles="1" noChangeArrowheads="1" noChangeShapeType="1"/>
          </p:cNvCxnSpPr>
          <p:nvPr/>
        </p:nvCxnSpPr>
        <p:spPr>
          <a:xfrm>
            <a:off x="0" y="1489135"/>
            <a:ext cx="451485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1" name="Imagem 10" descr="Uma imagem com Tipo de letra, Gráficos, design gráfico, captura de ecrã&#10;&#10;Descrição gerada automaticamente">
            <a:extLst>
              <a:ext uri="{FF2B5EF4-FFF2-40B4-BE49-F238E27FC236}">
                <a16:creationId xmlns:a16="http://schemas.microsoft.com/office/drawing/2014/main" id="{875CA26B-242C-EC58-0688-15D5100253FF}"/>
              </a:ext>
            </a:extLst>
          </p:cNvPr>
          <p:cNvPicPr>
            <a:picLocks noGrp="1" noRot="1" noChangeAspect="1" noMove="1" noResize="1" noEditPoints="1" noAdjustHandles="1" noChangeArrowheads="1" noChangeShapeType="1" noCrop="1"/>
          </p:cNvPicPr>
          <p:nvPr/>
        </p:nvPicPr>
        <p:blipFill>
          <a:blip r:embed="rId2">
            <a:alphaModFix amt="70000"/>
            <a:extLst>
              <a:ext uri="{28A0092B-C50C-407E-A947-70E740481C1C}">
                <a14:useLocalDpi xmlns:a14="http://schemas.microsoft.com/office/drawing/2010/main" val="0"/>
              </a:ext>
            </a:extLst>
          </a:blip>
          <a:stretch>
            <a:fillRect/>
          </a:stretch>
        </p:blipFill>
        <p:spPr>
          <a:xfrm>
            <a:off x="11018324" y="6267450"/>
            <a:ext cx="837992" cy="401145"/>
          </a:xfrm>
          <a:prstGeom prst="rect">
            <a:avLst/>
          </a:prstGeom>
        </p:spPr>
      </p:pic>
      <p:sp>
        <p:nvSpPr>
          <p:cNvPr id="12" name="Retângulo: Cantos Arredondados 11">
            <a:extLst>
              <a:ext uri="{FF2B5EF4-FFF2-40B4-BE49-F238E27FC236}">
                <a16:creationId xmlns:a16="http://schemas.microsoft.com/office/drawing/2014/main" id="{B4B6E5B6-C145-B365-6F8D-B631CA3F08BF}"/>
              </a:ext>
            </a:extLst>
          </p:cNvPr>
          <p:cNvSpPr>
            <a:spLocks noGrp="1" noRot="1" noMove="1" noResize="1" noEditPoints="1" noAdjustHandles="1" noChangeArrowheads="1" noChangeShapeType="1"/>
          </p:cNvSpPr>
          <p:nvPr/>
        </p:nvSpPr>
        <p:spPr>
          <a:xfrm>
            <a:off x="923261" y="183390"/>
            <a:ext cx="756612" cy="98577"/>
          </a:xfrm>
          <a:prstGeom prst="roundRect">
            <a:avLst/>
          </a:prstGeom>
          <a:solidFill>
            <a:srgbClr val="E59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4" name="Retângulo: Cantos Arredondados 13">
            <a:extLst>
              <a:ext uri="{FF2B5EF4-FFF2-40B4-BE49-F238E27FC236}">
                <a16:creationId xmlns:a16="http://schemas.microsoft.com/office/drawing/2014/main" id="{5A9E6295-A146-17C3-A050-A91F1C331305}"/>
              </a:ext>
            </a:extLst>
          </p:cNvPr>
          <p:cNvSpPr>
            <a:spLocks noGrp="1" noRot="1" noMove="1" noResize="1" noEditPoints="1" noAdjustHandles="1" noChangeArrowheads="1" noChangeShapeType="1"/>
          </p:cNvSpPr>
          <p:nvPr/>
        </p:nvSpPr>
        <p:spPr>
          <a:xfrm>
            <a:off x="2500139" y="184191"/>
            <a:ext cx="756612" cy="98577"/>
          </a:xfrm>
          <a:prstGeom prst="roundRect">
            <a:avLst/>
          </a:prstGeom>
          <a:solidFill>
            <a:srgbClr val="E59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5" name="Retângulo: Cantos Arredondados 14">
            <a:extLst>
              <a:ext uri="{FF2B5EF4-FFF2-40B4-BE49-F238E27FC236}">
                <a16:creationId xmlns:a16="http://schemas.microsoft.com/office/drawing/2014/main" id="{022A61D0-6D6B-C637-1E31-F36EEF3DA8AA}"/>
              </a:ext>
            </a:extLst>
          </p:cNvPr>
          <p:cNvSpPr>
            <a:spLocks noGrp="1" noRot="1" noMove="1" noResize="1" noEditPoints="1" noAdjustHandles="1" noChangeArrowheads="1" noChangeShapeType="1"/>
          </p:cNvSpPr>
          <p:nvPr/>
        </p:nvSpPr>
        <p:spPr>
          <a:xfrm>
            <a:off x="3288578" y="179136"/>
            <a:ext cx="756612" cy="98577"/>
          </a:xfrm>
          <a:prstGeom prst="round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6" name="Retângulo: Cantos Arredondados 15">
            <a:extLst>
              <a:ext uri="{FF2B5EF4-FFF2-40B4-BE49-F238E27FC236}">
                <a16:creationId xmlns:a16="http://schemas.microsoft.com/office/drawing/2014/main" id="{BB94EE3A-767E-E873-9167-62A4C62E8185}"/>
              </a:ext>
            </a:extLst>
          </p:cNvPr>
          <p:cNvSpPr>
            <a:spLocks noGrp="1" noRot="1" noMove="1" noResize="1" noEditPoints="1" noAdjustHandles="1" noChangeArrowheads="1" noChangeShapeType="1"/>
          </p:cNvSpPr>
          <p:nvPr/>
        </p:nvSpPr>
        <p:spPr>
          <a:xfrm>
            <a:off x="4077017" y="179136"/>
            <a:ext cx="756612" cy="98577"/>
          </a:xfrm>
          <a:prstGeom prst="round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51" name="Retângulo: Cantos Arredondados 50">
            <a:extLst>
              <a:ext uri="{FF2B5EF4-FFF2-40B4-BE49-F238E27FC236}">
                <a16:creationId xmlns:a16="http://schemas.microsoft.com/office/drawing/2014/main" id="{BC147E88-6C9F-788D-9EDE-B47D6D629794}"/>
              </a:ext>
            </a:extLst>
          </p:cNvPr>
          <p:cNvSpPr/>
          <p:nvPr/>
        </p:nvSpPr>
        <p:spPr>
          <a:xfrm>
            <a:off x="1711700" y="179244"/>
            <a:ext cx="756612" cy="98577"/>
          </a:xfrm>
          <a:prstGeom prst="roundRect">
            <a:avLst/>
          </a:prstGeom>
          <a:solidFill>
            <a:srgbClr val="E59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3" name="Subtítulo 2">
            <a:extLst>
              <a:ext uri="{FF2B5EF4-FFF2-40B4-BE49-F238E27FC236}">
                <a16:creationId xmlns:a16="http://schemas.microsoft.com/office/drawing/2014/main" id="{B74773FC-8EF1-D33F-9008-3E7C656A131F}"/>
              </a:ext>
            </a:extLst>
          </p:cNvPr>
          <p:cNvSpPr txBox="1">
            <a:spLocks/>
          </p:cNvSpPr>
          <p:nvPr/>
        </p:nvSpPr>
        <p:spPr>
          <a:xfrm>
            <a:off x="838200" y="350358"/>
            <a:ext cx="5572307" cy="3058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t-PT" sz="900" b="1" dirty="0">
                <a:solidFill>
                  <a:srgbClr val="002856"/>
                </a:solidFill>
                <a:latin typeface="Montserrat Bold" panose="00000800000000000000" pitchFamily="2" charset="0"/>
              </a:rPr>
              <a:t>CURSO DE AVALIAÇÃO DE IMPACTE AMBIENTAL</a:t>
            </a:r>
            <a:br>
              <a:rPr lang="pt-PT" sz="900" b="1" dirty="0">
                <a:solidFill>
                  <a:srgbClr val="002856"/>
                </a:solidFill>
                <a:latin typeface="Montserrat Bold" panose="00000800000000000000" pitchFamily="2" charset="0"/>
              </a:rPr>
            </a:br>
            <a:r>
              <a:rPr lang="pt-PT" sz="900" b="1" dirty="0">
                <a:solidFill>
                  <a:srgbClr val="E5912B"/>
                </a:solidFill>
                <a:latin typeface="Montserrat" panose="00000500000000000000" pitchFamily="2" charset="0"/>
              </a:rPr>
              <a:t>Módulo 1: Importância, Conceitos, Fases e “Instrumentos”</a:t>
            </a:r>
            <a:endParaRPr lang="pt-PT" sz="900" b="1" dirty="0">
              <a:solidFill>
                <a:srgbClr val="002856"/>
              </a:solidFill>
              <a:latin typeface="Montserrat" panose="00000500000000000000" pitchFamily="2" charset="0"/>
            </a:endParaRPr>
          </a:p>
        </p:txBody>
      </p:sp>
      <p:sp>
        <p:nvSpPr>
          <p:cNvPr id="22" name="Marcador de Posição de Conteúdo 2">
            <a:extLst>
              <a:ext uri="{FF2B5EF4-FFF2-40B4-BE49-F238E27FC236}">
                <a16:creationId xmlns:a16="http://schemas.microsoft.com/office/drawing/2014/main" id="{BD983D90-1CCF-7767-580C-C0D211C214D0}"/>
              </a:ext>
            </a:extLst>
          </p:cNvPr>
          <p:cNvSpPr txBox="1">
            <a:spLocks/>
          </p:cNvSpPr>
          <p:nvPr/>
        </p:nvSpPr>
        <p:spPr>
          <a:xfrm>
            <a:off x="1407806" y="1671068"/>
            <a:ext cx="9827478" cy="62715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pt-PT" sz="1800" b="1" dirty="0">
                <a:solidFill>
                  <a:srgbClr val="E5912B"/>
                </a:solidFill>
                <a:latin typeface="Montserrat" panose="00000500000000000000" pitchFamily="50" charset="0"/>
              </a:rPr>
              <a:t>QUEM PARTICIPA NUM PROCESSO DE AIA?</a:t>
            </a:r>
          </a:p>
        </p:txBody>
      </p:sp>
      <p:sp>
        <p:nvSpPr>
          <p:cNvPr id="27" name="Retângulo: Cantos Arredondados 26">
            <a:extLst>
              <a:ext uri="{FF2B5EF4-FFF2-40B4-BE49-F238E27FC236}">
                <a16:creationId xmlns:a16="http://schemas.microsoft.com/office/drawing/2014/main" id="{444DDA17-F4A8-DB91-21AB-9FEF6FAC28BB}"/>
              </a:ext>
            </a:extLst>
          </p:cNvPr>
          <p:cNvSpPr/>
          <p:nvPr/>
        </p:nvSpPr>
        <p:spPr>
          <a:xfrm>
            <a:off x="1407806" y="2748184"/>
            <a:ext cx="1799162" cy="632962"/>
          </a:xfrm>
          <a:prstGeom prst="roundRect">
            <a:avLst>
              <a:gd name="adj" fmla="val 5214"/>
            </a:avLst>
          </a:prstGeom>
          <a:noFill/>
          <a:ln>
            <a:solidFill>
              <a:srgbClr val="E591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100" dirty="0">
                <a:solidFill>
                  <a:srgbClr val="002856"/>
                </a:solidFill>
                <a:latin typeface="Montserrat" panose="00000500000000000000" pitchFamily="50" charset="0"/>
              </a:rPr>
              <a:t>Entidade licenciadora ou competente para a autorização do projeto</a:t>
            </a:r>
          </a:p>
        </p:txBody>
      </p:sp>
      <p:sp>
        <p:nvSpPr>
          <p:cNvPr id="28" name="Retângulo: Cantos Arredondados 27">
            <a:extLst>
              <a:ext uri="{FF2B5EF4-FFF2-40B4-BE49-F238E27FC236}">
                <a16:creationId xmlns:a16="http://schemas.microsoft.com/office/drawing/2014/main" id="{F63C4E71-019E-BF6D-3461-6FDEA80A4AD1}"/>
              </a:ext>
            </a:extLst>
          </p:cNvPr>
          <p:cNvSpPr/>
          <p:nvPr/>
        </p:nvSpPr>
        <p:spPr>
          <a:xfrm>
            <a:off x="1407806" y="2287573"/>
            <a:ext cx="1799162" cy="327438"/>
          </a:xfrm>
          <a:prstGeom prst="roundRect">
            <a:avLst/>
          </a:prstGeom>
          <a:solidFill>
            <a:srgbClr val="E591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200" b="1" dirty="0">
                <a:latin typeface="Montserrat" panose="00000500000000000000" pitchFamily="50" charset="0"/>
              </a:rPr>
              <a:t>a)</a:t>
            </a:r>
          </a:p>
        </p:txBody>
      </p:sp>
      <p:sp>
        <p:nvSpPr>
          <p:cNvPr id="37" name="Retângulo: Cantos Arredondados 36">
            <a:extLst>
              <a:ext uri="{FF2B5EF4-FFF2-40B4-BE49-F238E27FC236}">
                <a16:creationId xmlns:a16="http://schemas.microsoft.com/office/drawing/2014/main" id="{89B71EA9-7446-8920-1F82-C69B62BA6ACD}"/>
              </a:ext>
            </a:extLst>
          </p:cNvPr>
          <p:cNvSpPr/>
          <p:nvPr/>
        </p:nvSpPr>
        <p:spPr>
          <a:xfrm>
            <a:off x="8000646" y="778828"/>
            <a:ext cx="3855669" cy="790433"/>
          </a:xfrm>
          <a:prstGeom prst="roundRect">
            <a:avLst/>
          </a:prstGeom>
          <a:solidFill>
            <a:srgbClr val="E591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200" b="1" dirty="0">
                <a:latin typeface="Montserrat" panose="00000500000000000000" pitchFamily="50" charset="0"/>
              </a:rPr>
              <a:t>Artigos 6.º a 10.º do Decreto-Lei n.º 151 -B/2013, de 31 de outubro republicado pelo Decreto-Lei n.º 11/2023, de 10 de fevereiro</a:t>
            </a:r>
          </a:p>
        </p:txBody>
      </p:sp>
      <p:sp>
        <p:nvSpPr>
          <p:cNvPr id="29" name="Retângulo: Cantos Arredondados 28">
            <a:extLst>
              <a:ext uri="{FF2B5EF4-FFF2-40B4-BE49-F238E27FC236}">
                <a16:creationId xmlns:a16="http://schemas.microsoft.com/office/drawing/2014/main" id="{33D81D9B-6F22-E67A-1E40-2828FF83CD36}"/>
              </a:ext>
            </a:extLst>
          </p:cNvPr>
          <p:cNvSpPr/>
          <p:nvPr/>
        </p:nvSpPr>
        <p:spPr>
          <a:xfrm>
            <a:off x="3414885" y="2748184"/>
            <a:ext cx="1799162" cy="632962"/>
          </a:xfrm>
          <a:prstGeom prst="roundRect">
            <a:avLst>
              <a:gd name="adj" fmla="val 5214"/>
            </a:avLst>
          </a:prstGeom>
          <a:noFill/>
          <a:ln>
            <a:solidFill>
              <a:srgbClr val="E5912B">
                <a:alpha val="6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100" dirty="0">
                <a:solidFill>
                  <a:schemeClr val="tx2">
                    <a:lumMod val="40000"/>
                    <a:lumOff val="60000"/>
                  </a:schemeClr>
                </a:solidFill>
                <a:latin typeface="Montserrat" panose="00000500000000000000" pitchFamily="50" charset="0"/>
              </a:rPr>
              <a:t>Autoridade de AIA</a:t>
            </a:r>
          </a:p>
        </p:txBody>
      </p:sp>
      <p:sp>
        <p:nvSpPr>
          <p:cNvPr id="30" name="Retângulo: Cantos Arredondados 29">
            <a:extLst>
              <a:ext uri="{FF2B5EF4-FFF2-40B4-BE49-F238E27FC236}">
                <a16:creationId xmlns:a16="http://schemas.microsoft.com/office/drawing/2014/main" id="{DA9BCF30-3839-D1D4-DB47-84B3FF76433F}"/>
              </a:ext>
            </a:extLst>
          </p:cNvPr>
          <p:cNvSpPr/>
          <p:nvPr/>
        </p:nvSpPr>
        <p:spPr>
          <a:xfrm>
            <a:off x="3414885" y="2287573"/>
            <a:ext cx="1799162" cy="327438"/>
          </a:xfrm>
          <a:prstGeom prst="roundRect">
            <a:avLst/>
          </a:prstGeom>
          <a:solidFill>
            <a:srgbClr val="E5912B">
              <a:alpha val="5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200" b="1" dirty="0">
                <a:latin typeface="Montserrat" panose="00000500000000000000" pitchFamily="50" charset="0"/>
              </a:rPr>
              <a:t>b)</a:t>
            </a:r>
          </a:p>
        </p:txBody>
      </p:sp>
      <p:sp>
        <p:nvSpPr>
          <p:cNvPr id="31" name="Retângulo: Cantos Arredondados 30">
            <a:extLst>
              <a:ext uri="{FF2B5EF4-FFF2-40B4-BE49-F238E27FC236}">
                <a16:creationId xmlns:a16="http://schemas.microsoft.com/office/drawing/2014/main" id="{56B7F843-70D5-AF65-4678-DB3320F05DA7}"/>
              </a:ext>
            </a:extLst>
          </p:cNvPr>
          <p:cNvSpPr/>
          <p:nvPr/>
        </p:nvSpPr>
        <p:spPr>
          <a:xfrm>
            <a:off x="5421964" y="2748184"/>
            <a:ext cx="1799162" cy="632962"/>
          </a:xfrm>
          <a:prstGeom prst="roundRect">
            <a:avLst>
              <a:gd name="adj" fmla="val 5214"/>
            </a:avLst>
          </a:prstGeom>
          <a:noFill/>
          <a:ln>
            <a:solidFill>
              <a:srgbClr val="E5912B">
                <a:alpha val="6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100" dirty="0">
                <a:solidFill>
                  <a:schemeClr val="tx2">
                    <a:lumMod val="40000"/>
                    <a:lumOff val="60000"/>
                  </a:schemeClr>
                </a:solidFill>
                <a:latin typeface="Montserrat" panose="00000500000000000000" pitchFamily="50" charset="0"/>
              </a:rPr>
              <a:t>Comissão de avaliação (CA);</a:t>
            </a:r>
          </a:p>
        </p:txBody>
      </p:sp>
      <p:sp>
        <p:nvSpPr>
          <p:cNvPr id="32" name="Retângulo: Cantos Arredondados 31">
            <a:extLst>
              <a:ext uri="{FF2B5EF4-FFF2-40B4-BE49-F238E27FC236}">
                <a16:creationId xmlns:a16="http://schemas.microsoft.com/office/drawing/2014/main" id="{C714193B-4837-A10F-A214-A762FF4AFA9B}"/>
              </a:ext>
            </a:extLst>
          </p:cNvPr>
          <p:cNvSpPr/>
          <p:nvPr/>
        </p:nvSpPr>
        <p:spPr>
          <a:xfrm>
            <a:off x="5421964" y="2287573"/>
            <a:ext cx="1799162" cy="327438"/>
          </a:xfrm>
          <a:prstGeom prst="roundRect">
            <a:avLst/>
          </a:prstGeom>
          <a:solidFill>
            <a:srgbClr val="E5912B">
              <a:alpha val="5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200" b="1" dirty="0">
                <a:latin typeface="Montserrat" panose="00000500000000000000" pitchFamily="50" charset="0"/>
              </a:rPr>
              <a:t>c)</a:t>
            </a:r>
          </a:p>
        </p:txBody>
      </p:sp>
      <p:sp>
        <p:nvSpPr>
          <p:cNvPr id="33" name="Retângulo: Cantos Arredondados 32">
            <a:extLst>
              <a:ext uri="{FF2B5EF4-FFF2-40B4-BE49-F238E27FC236}">
                <a16:creationId xmlns:a16="http://schemas.microsoft.com/office/drawing/2014/main" id="{C5FC0F2A-0418-B01E-7229-44C323ED2E03}"/>
              </a:ext>
            </a:extLst>
          </p:cNvPr>
          <p:cNvSpPr/>
          <p:nvPr/>
        </p:nvSpPr>
        <p:spPr>
          <a:xfrm>
            <a:off x="7429043" y="2748184"/>
            <a:ext cx="1799162" cy="632962"/>
          </a:xfrm>
          <a:prstGeom prst="roundRect">
            <a:avLst>
              <a:gd name="adj" fmla="val 5214"/>
            </a:avLst>
          </a:prstGeom>
          <a:noFill/>
          <a:ln>
            <a:solidFill>
              <a:srgbClr val="E5912B">
                <a:alpha val="6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100" dirty="0">
                <a:solidFill>
                  <a:schemeClr val="tx2">
                    <a:lumMod val="40000"/>
                    <a:lumOff val="60000"/>
                  </a:schemeClr>
                </a:solidFill>
                <a:latin typeface="Montserrat" panose="00000500000000000000" pitchFamily="50" charset="0"/>
              </a:rPr>
              <a:t>Autoridade Nacional de AIA</a:t>
            </a:r>
          </a:p>
        </p:txBody>
      </p:sp>
      <p:sp>
        <p:nvSpPr>
          <p:cNvPr id="34" name="Retângulo: Cantos Arredondados 33">
            <a:extLst>
              <a:ext uri="{FF2B5EF4-FFF2-40B4-BE49-F238E27FC236}">
                <a16:creationId xmlns:a16="http://schemas.microsoft.com/office/drawing/2014/main" id="{C481687C-5A3C-F4AF-F01C-578D2BF07B04}"/>
              </a:ext>
            </a:extLst>
          </p:cNvPr>
          <p:cNvSpPr/>
          <p:nvPr/>
        </p:nvSpPr>
        <p:spPr>
          <a:xfrm>
            <a:off x="7429043" y="2287573"/>
            <a:ext cx="1799162" cy="327438"/>
          </a:xfrm>
          <a:prstGeom prst="roundRect">
            <a:avLst/>
          </a:prstGeom>
          <a:solidFill>
            <a:srgbClr val="E5912B">
              <a:alpha val="5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200" b="1" dirty="0">
                <a:latin typeface="Montserrat" panose="00000500000000000000" pitchFamily="50" charset="0"/>
              </a:rPr>
              <a:t>d)</a:t>
            </a:r>
          </a:p>
        </p:txBody>
      </p:sp>
      <p:sp>
        <p:nvSpPr>
          <p:cNvPr id="35" name="Retângulo: Cantos Arredondados 34">
            <a:extLst>
              <a:ext uri="{FF2B5EF4-FFF2-40B4-BE49-F238E27FC236}">
                <a16:creationId xmlns:a16="http://schemas.microsoft.com/office/drawing/2014/main" id="{C8C7AEA3-7D41-596A-C09C-73AB8FF352A2}"/>
              </a:ext>
            </a:extLst>
          </p:cNvPr>
          <p:cNvSpPr/>
          <p:nvPr/>
        </p:nvSpPr>
        <p:spPr>
          <a:xfrm>
            <a:off x="9436122" y="2748184"/>
            <a:ext cx="1799162" cy="632962"/>
          </a:xfrm>
          <a:prstGeom prst="roundRect">
            <a:avLst>
              <a:gd name="adj" fmla="val 5214"/>
            </a:avLst>
          </a:prstGeom>
          <a:noFill/>
          <a:ln>
            <a:solidFill>
              <a:srgbClr val="E5912B">
                <a:alpha val="6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100" dirty="0">
                <a:solidFill>
                  <a:schemeClr val="tx2">
                    <a:lumMod val="40000"/>
                    <a:lumOff val="60000"/>
                  </a:schemeClr>
                </a:solidFill>
                <a:latin typeface="Montserrat" panose="00000500000000000000" pitchFamily="50" charset="0"/>
              </a:rPr>
              <a:t>Conselho Consultivo de AIA (CCAIA)</a:t>
            </a:r>
          </a:p>
        </p:txBody>
      </p:sp>
      <p:sp>
        <p:nvSpPr>
          <p:cNvPr id="36" name="Retângulo: Cantos Arredondados 35">
            <a:extLst>
              <a:ext uri="{FF2B5EF4-FFF2-40B4-BE49-F238E27FC236}">
                <a16:creationId xmlns:a16="http://schemas.microsoft.com/office/drawing/2014/main" id="{A3FE9FDF-8E07-A92F-5FCE-CBCE9C553C4F}"/>
              </a:ext>
            </a:extLst>
          </p:cNvPr>
          <p:cNvSpPr/>
          <p:nvPr/>
        </p:nvSpPr>
        <p:spPr>
          <a:xfrm>
            <a:off x="9436122" y="2287573"/>
            <a:ext cx="1799162" cy="327438"/>
          </a:xfrm>
          <a:prstGeom prst="roundRect">
            <a:avLst/>
          </a:prstGeom>
          <a:solidFill>
            <a:srgbClr val="E5912B">
              <a:alpha val="5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200" b="1" dirty="0">
                <a:latin typeface="Montserrat" panose="00000500000000000000" pitchFamily="50" charset="0"/>
              </a:rPr>
              <a:t>e)</a:t>
            </a:r>
          </a:p>
        </p:txBody>
      </p:sp>
      <p:sp>
        <p:nvSpPr>
          <p:cNvPr id="38" name="Retângulo: Cantos Arredondados 37">
            <a:extLst>
              <a:ext uri="{FF2B5EF4-FFF2-40B4-BE49-F238E27FC236}">
                <a16:creationId xmlns:a16="http://schemas.microsoft.com/office/drawing/2014/main" id="{139D0887-75CB-4A6D-FE01-549C924054E0}"/>
              </a:ext>
            </a:extLst>
          </p:cNvPr>
          <p:cNvSpPr/>
          <p:nvPr/>
        </p:nvSpPr>
        <p:spPr>
          <a:xfrm>
            <a:off x="3735332" y="3657933"/>
            <a:ext cx="4721335" cy="401144"/>
          </a:xfrm>
          <a:prstGeom prst="roundRect">
            <a:avLst>
              <a:gd name="adj" fmla="val 19825"/>
            </a:avLst>
          </a:prstGeom>
          <a:noFill/>
          <a:ln w="19050">
            <a:solidFill>
              <a:srgbClr val="E591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pt-PT" sz="1000" dirty="0">
                <a:solidFill>
                  <a:srgbClr val="002856"/>
                </a:solidFill>
                <a:latin typeface="Montserrat" panose="00000500000000000000" pitchFamily="50" charset="0"/>
              </a:rPr>
              <a:t>Promotor/Proponente</a:t>
            </a:r>
          </a:p>
          <a:p>
            <a:pPr algn="ctr">
              <a:lnSpc>
                <a:spcPct val="120000"/>
              </a:lnSpc>
            </a:pPr>
            <a:r>
              <a:rPr lang="pt-PT" sz="1000" dirty="0">
                <a:solidFill>
                  <a:srgbClr val="002856"/>
                </a:solidFill>
                <a:latin typeface="Montserrat" panose="00000500000000000000" pitchFamily="50" charset="0"/>
              </a:rPr>
              <a:t>Equipa Responsável pela elaboração do EIA (estudos ambientais)</a:t>
            </a:r>
          </a:p>
        </p:txBody>
      </p:sp>
      <p:cxnSp>
        <p:nvCxnSpPr>
          <p:cNvPr id="40" name="Conexão reta 39">
            <a:extLst>
              <a:ext uri="{FF2B5EF4-FFF2-40B4-BE49-F238E27FC236}">
                <a16:creationId xmlns:a16="http://schemas.microsoft.com/office/drawing/2014/main" id="{6E9C8F40-D87D-C261-C8C0-83FC0CB6D26D}"/>
              </a:ext>
            </a:extLst>
          </p:cNvPr>
          <p:cNvCxnSpPr/>
          <p:nvPr/>
        </p:nvCxnSpPr>
        <p:spPr>
          <a:xfrm>
            <a:off x="2156601" y="3525401"/>
            <a:ext cx="8272732" cy="0"/>
          </a:xfrm>
          <a:prstGeom prst="line">
            <a:avLst/>
          </a:prstGeom>
        </p:spPr>
        <p:style>
          <a:lnRef idx="1">
            <a:schemeClr val="accent1"/>
          </a:lnRef>
          <a:fillRef idx="0">
            <a:schemeClr val="accent1"/>
          </a:fillRef>
          <a:effectRef idx="0">
            <a:schemeClr val="accent1"/>
          </a:effectRef>
          <a:fontRef idx="minor">
            <a:schemeClr val="tx1"/>
          </a:fontRef>
        </p:style>
      </p:cxnSp>
      <p:sp>
        <p:nvSpPr>
          <p:cNvPr id="42" name="CaixaDeTexto 41">
            <a:extLst>
              <a:ext uri="{FF2B5EF4-FFF2-40B4-BE49-F238E27FC236}">
                <a16:creationId xmlns:a16="http://schemas.microsoft.com/office/drawing/2014/main" id="{15FB2B49-9981-4808-437A-C90C72FEB25C}"/>
              </a:ext>
            </a:extLst>
          </p:cNvPr>
          <p:cNvSpPr txBox="1"/>
          <p:nvPr/>
        </p:nvSpPr>
        <p:spPr>
          <a:xfrm>
            <a:off x="376653" y="4736863"/>
            <a:ext cx="1880772" cy="1223412"/>
          </a:xfrm>
          <a:prstGeom prst="rect">
            <a:avLst/>
          </a:prstGeom>
          <a:noFill/>
        </p:spPr>
        <p:txBody>
          <a:bodyPr wrap="square">
            <a:spAutoFit/>
          </a:bodyPr>
          <a:lstStyle/>
          <a:p>
            <a:r>
              <a:rPr lang="pt-PT" sz="1050" dirty="0">
                <a:solidFill>
                  <a:schemeClr val="tx1"/>
                </a:solidFill>
                <a:latin typeface="Montserrat" panose="00000500000000000000" pitchFamily="50" charset="0"/>
              </a:rPr>
              <a:t>«Proponente», pessoa singular ou coletiva, pública ou privada, que apresenta um pedido de autorização ou de licenciamento de um projeto</a:t>
            </a:r>
          </a:p>
        </p:txBody>
      </p:sp>
      <p:sp>
        <p:nvSpPr>
          <p:cNvPr id="44" name="CaixaDeTexto 43">
            <a:extLst>
              <a:ext uri="{FF2B5EF4-FFF2-40B4-BE49-F238E27FC236}">
                <a16:creationId xmlns:a16="http://schemas.microsoft.com/office/drawing/2014/main" id="{9D3DD65A-AB7F-106F-3DA8-349B26F7D785}"/>
              </a:ext>
            </a:extLst>
          </p:cNvPr>
          <p:cNvSpPr txBox="1"/>
          <p:nvPr/>
        </p:nvSpPr>
        <p:spPr>
          <a:xfrm>
            <a:off x="2912043" y="4246722"/>
            <a:ext cx="6367912" cy="2516138"/>
          </a:xfrm>
          <a:prstGeom prst="rect">
            <a:avLst/>
          </a:prstGeom>
          <a:noFill/>
        </p:spPr>
        <p:txBody>
          <a:bodyPr wrap="square">
            <a:spAutoFit/>
          </a:bodyPr>
          <a:lstStyle/>
          <a:p>
            <a:pPr>
              <a:lnSpc>
                <a:spcPct val="120000"/>
              </a:lnSpc>
              <a:spcBef>
                <a:spcPts val="600"/>
              </a:spcBef>
            </a:pPr>
            <a:r>
              <a:rPr lang="pt-PT" sz="1050" kern="100" dirty="0">
                <a:solidFill>
                  <a:schemeClr val="tx1"/>
                </a:solidFill>
                <a:latin typeface="Montserrat" panose="00000500000000000000" pitchFamily="50" charset="0"/>
                <a:cs typeface="Arial" panose="020B0604020202020204" pitchFamily="34" charset="0"/>
              </a:rPr>
              <a:t>a) </a:t>
            </a:r>
            <a:r>
              <a:rPr lang="pt-PT" sz="1050" b="1" kern="100" dirty="0">
                <a:solidFill>
                  <a:schemeClr val="tx1"/>
                </a:solidFill>
                <a:latin typeface="Montserrat" panose="00000500000000000000" pitchFamily="50" charset="0"/>
                <a:cs typeface="Arial" panose="020B0604020202020204" pitchFamily="34" charset="0"/>
              </a:rPr>
              <a:t>Remeter à autoridade de AIA</a:t>
            </a:r>
            <a:r>
              <a:rPr lang="pt-PT" sz="1050" kern="100" dirty="0">
                <a:solidFill>
                  <a:schemeClr val="tx1"/>
                </a:solidFill>
                <a:latin typeface="Montserrat" panose="00000500000000000000" pitchFamily="50" charset="0"/>
                <a:cs typeface="Arial" panose="020B0604020202020204" pitchFamily="34" charset="0"/>
              </a:rPr>
              <a:t> os elementos apresentados pelo proponente para efeitos dos procedimentos de AIA e de verificação da conformidade ambiental do </a:t>
            </a:r>
            <a:r>
              <a:rPr lang="pt-PT" sz="1050" b="1" kern="100" dirty="0">
                <a:solidFill>
                  <a:schemeClr val="tx1"/>
                </a:solidFill>
                <a:latin typeface="Montserrat" panose="00000500000000000000" pitchFamily="50" charset="0"/>
                <a:cs typeface="Arial" panose="020B0604020202020204" pitchFamily="34" charset="0"/>
              </a:rPr>
              <a:t>projeto</a:t>
            </a:r>
            <a:r>
              <a:rPr lang="pt-PT" sz="1050" kern="100" dirty="0">
                <a:solidFill>
                  <a:schemeClr val="tx1"/>
                </a:solidFill>
                <a:latin typeface="Montserrat" panose="00000500000000000000" pitchFamily="50" charset="0"/>
                <a:cs typeface="Arial" panose="020B0604020202020204" pitchFamily="34" charset="0"/>
              </a:rPr>
              <a:t> de execução com </a:t>
            </a:r>
            <a:r>
              <a:rPr lang="pt-PT" sz="1050" b="1" kern="100" dirty="0">
                <a:solidFill>
                  <a:schemeClr val="tx1"/>
                </a:solidFill>
                <a:latin typeface="Montserrat" panose="00000500000000000000" pitchFamily="50" charset="0"/>
                <a:cs typeface="Arial" panose="020B0604020202020204" pitchFamily="34" charset="0"/>
              </a:rPr>
              <a:t>a DIA</a:t>
            </a:r>
            <a:r>
              <a:rPr lang="pt-PT" sz="1050" kern="100" dirty="0">
                <a:solidFill>
                  <a:schemeClr val="tx1"/>
                </a:solidFill>
                <a:latin typeface="Montserrat" panose="00000500000000000000" pitchFamily="50" charset="0"/>
                <a:cs typeface="Arial" panose="020B0604020202020204" pitchFamily="34" charset="0"/>
              </a:rPr>
              <a:t>;</a:t>
            </a:r>
          </a:p>
          <a:p>
            <a:pPr>
              <a:lnSpc>
                <a:spcPct val="120000"/>
              </a:lnSpc>
              <a:spcBef>
                <a:spcPts val="600"/>
              </a:spcBef>
            </a:pPr>
            <a:r>
              <a:rPr lang="pt-PT" sz="1050" kern="100" dirty="0">
                <a:solidFill>
                  <a:schemeClr val="tx1"/>
                </a:solidFill>
                <a:latin typeface="Montserrat" panose="00000500000000000000" pitchFamily="50" charset="0"/>
                <a:cs typeface="Arial" panose="020B0604020202020204" pitchFamily="34" charset="0"/>
              </a:rPr>
              <a:t>b) Remeter à autoridade de AIA o resultado da apreciação do cumprimento das  condicionantes da DIA ou das condicionantes da decisão sobre a conformidade ambiental</a:t>
            </a:r>
          </a:p>
          <a:p>
            <a:pPr>
              <a:lnSpc>
                <a:spcPct val="120000"/>
              </a:lnSpc>
              <a:spcBef>
                <a:spcPts val="600"/>
              </a:spcBef>
            </a:pPr>
            <a:r>
              <a:rPr lang="pt-PT" sz="1050" kern="100" dirty="0">
                <a:solidFill>
                  <a:schemeClr val="tx1"/>
                </a:solidFill>
                <a:latin typeface="Montserrat" panose="00000500000000000000" pitchFamily="50" charset="0"/>
                <a:cs typeface="Arial" panose="020B0604020202020204" pitchFamily="34" charset="0"/>
              </a:rPr>
              <a:t>do projeto de execução, sempre que essa verificação lhe esteja atribuída;</a:t>
            </a:r>
          </a:p>
          <a:p>
            <a:pPr>
              <a:lnSpc>
                <a:spcPct val="120000"/>
              </a:lnSpc>
              <a:spcBef>
                <a:spcPts val="600"/>
              </a:spcBef>
            </a:pPr>
            <a:r>
              <a:rPr lang="pt-PT" sz="1050" kern="100" dirty="0">
                <a:solidFill>
                  <a:schemeClr val="tx1"/>
                </a:solidFill>
                <a:latin typeface="Montserrat" panose="00000500000000000000" pitchFamily="50" charset="0"/>
                <a:cs typeface="Arial" panose="020B0604020202020204" pitchFamily="34" charset="0"/>
              </a:rPr>
              <a:t>c) Comunicar à autoridade de AIA e publicitar o conteúdo da decisão final tomada no âmbito do procedimento de licenciamento ou de autorização do projeto;</a:t>
            </a:r>
          </a:p>
          <a:p>
            <a:pPr>
              <a:lnSpc>
                <a:spcPct val="120000"/>
              </a:lnSpc>
              <a:spcBef>
                <a:spcPts val="600"/>
              </a:spcBef>
            </a:pPr>
            <a:r>
              <a:rPr lang="pt-PT" sz="1050" kern="100" dirty="0">
                <a:solidFill>
                  <a:schemeClr val="tx1"/>
                </a:solidFill>
                <a:latin typeface="Montserrat" panose="00000500000000000000" pitchFamily="50" charset="0"/>
                <a:cs typeface="Arial" panose="020B0604020202020204" pitchFamily="34" charset="0"/>
              </a:rPr>
              <a:t>d) Decidir sobre a sujeição a AIA dos projetos abrangidos pelos n.ºs 3 a 5 do artigo 1.º e dela dar obrigatoriamente conhecimento à autoridade de AIA no prazo de cinco dias, designadamente quando a avaliação é feita com base numa análise caso a caso.</a:t>
            </a:r>
          </a:p>
        </p:txBody>
      </p:sp>
      <p:sp>
        <p:nvSpPr>
          <p:cNvPr id="7" name="CaixaDeTexto 6">
            <a:extLst>
              <a:ext uri="{FF2B5EF4-FFF2-40B4-BE49-F238E27FC236}">
                <a16:creationId xmlns:a16="http://schemas.microsoft.com/office/drawing/2014/main" id="{97CED0C2-0E0E-50EF-976D-119F8B64F859}"/>
              </a:ext>
            </a:extLst>
          </p:cNvPr>
          <p:cNvSpPr txBox="1"/>
          <p:nvPr/>
        </p:nvSpPr>
        <p:spPr>
          <a:xfrm>
            <a:off x="9928481" y="4656072"/>
            <a:ext cx="2153126" cy="1384995"/>
          </a:xfrm>
          <a:prstGeom prst="rect">
            <a:avLst/>
          </a:prstGeom>
          <a:noFill/>
        </p:spPr>
        <p:txBody>
          <a:bodyPr wrap="square">
            <a:spAutoFit/>
          </a:bodyPr>
          <a:lstStyle/>
          <a:p>
            <a:r>
              <a:rPr lang="pt-PT" sz="1050" dirty="0">
                <a:solidFill>
                  <a:schemeClr val="tx1"/>
                </a:solidFill>
                <a:latin typeface="Montserrat" panose="00000500000000000000" pitchFamily="50" charset="0"/>
              </a:rPr>
              <a:t>«Projeto», a realização de obras de construção ou de outras instalações, obras ou intervenções no meio natural ou na paisagem, incluindo as intervenções destinadas à exploração de recursos naturais</a:t>
            </a:r>
          </a:p>
        </p:txBody>
      </p:sp>
      <p:sp>
        <p:nvSpPr>
          <p:cNvPr id="10" name="CaixaDeTexto 9">
            <a:extLst>
              <a:ext uri="{FF2B5EF4-FFF2-40B4-BE49-F238E27FC236}">
                <a16:creationId xmlns:a16="http://schemas.microsoft.com/office/drawing/2014/main" id="{5C06C3FB-D5DE-CA61-824E-6B6071C18301}"/>
              </a:ext>
            </a:extLst>
          </p:cNvPr>
          <p:cNvSpPr txBox="1"/>
          <p:nvPr/>
        </p:nvSpPr>
        <p:spPr>
          <a:xfrm>
            <a:off x="0" y="3612781"/>
            <a:ext cx="3206968" cy="938719"/>
          </a:xfrm>
          <a:prstGeom prst="rect">
            <a:avLst/>
          </a:prstGeom>
          <a:noFill/>
        </p:spPr>
        <p:txBody>
          <a:bodyPr wrap="square">
            <a:spAutoFit/>
          </a:bodyPr>
          <a:lstStyle/>
          <a:p>
            <a:pPr algn="ctr"/>
            <a:r>
              <a:rPr lang="pt-PT" sz="1100" dirty="0">
                <a:solidFill>
                  <a:schemeClr val="tx1"/>
                </a:solidFill>
                <a:latin typeface="Montserrat" panose="00000500000000000000" pitchFamily="50" charset="0"/>
              </a:rPr>
              <a:t>«Declaração de impacte ambiental» ou «DIA», decisão, expressa ou tácita, sobre a viabilidade ambiental de um projeto, em fase de estudo prévio ou anteprojeto ou projeto de execução;</a:t>
            </a:r>
          </a:p>
        </p:txBody>
      </p:sp>
    </p:spTree>
    <p:extLst>
      <p:ext uri="{BB962C8B-B14F-4D97-AF65-F5344CB8AC3E}">
        <p14:creationId xmlns:p14="http://schemas.microsoft.com/office/powerpoint/2010/main" val="384048450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1DD09D-E7DC-EFA4-26E4-0632C96BB737}"/>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3DE00993-C4BD-C6EF-E19C-546D0339C367}"/>
              </a:ext>
            </a:extLst>
          </p:cNvPr>
          <p:cNvSpPr>
            <a:spLocks noGrp="1" noRot="1" noMove="1" noResize="1" noEditPoints="1" noAdjustHandles="1" noChangeArrowheads="1" noChangeShapeType="1"/>
          </p:cNvSpPr>
          <p:nvPr>
            <p:ph type="title"/>
          </p:nvPr>
        </p:nvSpPr>
        <p:spPr>
          <a:xfrm>
            <a:off x="838200" y="868781"/>
            <a:ext cx="10515600" cy="620354"/>
          </a:xfrm>
        </p:spPr>
        <p:txBody>
          <a:bodyPr>
            <a:normAutofit/>
          </a:bodyPr>
          <a:lstStyle/>
          <a:p>
            <a:r>
              <a:rPr lang="pt-PT" sz="2800" b="1" dirty="0">
                <a:solidFill>
                  <a:srgbClr val="002856"/>
                </a:solidFill>
                <a:latin typeface="Montserrat" panose="00000500000000000000" pitchFamily="2" charset="0"/>
              </a:rPr>
              <a:t>Entidades e responsabilidades</a:t>
            </a:r>
          </a:p>
        </p:txBody>
      </p:sp>
      <p:sp>
        <p:nvSpPr>
          <p:cNvPr id="4" name="Subtítulo 2">
            <a:extLst>
              <a:ext uri="{FF2B5EF4-FFF2-40B4-BE49-F238E27FC236}">
                <a16:creationId xmlns:a16="http://schemas.microsoft.com/office/drawing/2014/main" id="{2C8595AD-0D1A-A5BC-C68A-76AF27475892}"/>
              </a:ext>
            </a:extLst>
          </p:cNvPr>
          <p:cNvSpPr txBox="1">
            <a:spLocks noGrp="1" noRot="1" noMove="1" noResize="1" noEditPoints="1" noAdjustHandles="1" noChangeArrowheads="1" noChangeShapeType="1"/>
          </p:cNvSpPr>
          <p:nvPr/>
        </p:nvSpPr>
        <p:spPr>
          <a:xfrm>
            <a:off x="8126083" y="380970"/>
            <a:ext cx="3227717" cy="3058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pt-PT" sz="1200" i="1" dirty="0">
                <a:solidFill>
                  <a:srgbClr val="002856"/>
                </a:solidFill>
                <a:latin typeface="Montserrat" panose="00000500000000000000" pitchFamily="2" charset="0"/>
              </a:rPr>
              <a:t>29/10/2024</a:t>
            </a:r>
          </a:p>
        </p:txBody>
      </p:sp>
      <p:cxnSp>
        <p:nvCxnSpPr>
          <p:cNvPr id="8" name="Conexão reta 7">
            <a:extLst>
              <a:ext uri="{FF2B5EF4-FFF2-40B4-BE49-F238E27FC236}">
                <a16:creationId xmlns:a16="http://schemas.microsoft.com/office/drawing/2014/main" id="{62A0420E-E385-1992-E528-BACA6D0DDFF9}"/>
              </a:ext>
            </a:extLst>
          </p:cNvPr>
          <p:cNvCxnSpPr>
            <a:cxnSpLocks noGrp="1" noRot="1" noMove="1" noResize="1" noEditPoints="1" noAdjustHandles="1" noChangeArrowheads="1" noChangeShapeType="1"/>
          </p:cNvCxnSpPr>
          <p:nvPr/>
        </p:nvCxnSpPr>
        <p:spPr>
          <a:xfrm>
            <a:off x="0" y="1489135"/>
            <a:ext cx="451485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1" name="Imagem 10" descr="Uma imagem com Tipo de letra, Gráficos, design gráfico, captura de ecrã&#10;&#10;Descrição gerada automaticamente">
            <a:extLst>
              <a:ext uri="{FF2B5EF4-FFF2-40B4-BE49-F238E27FC236}">
                <a16:creationId xmlns:a16="http://schemas.microsoft.com/office/drawing/2014/main" id="{3093F431-DBFF-5B86-43EA-C457F869FC79}"/>
              </a:ext>
            </a:extLst>
          </p:cNvPr>
          <p:cNvPicPr>
            <a:picLocks noGrp="1" noRot="1" noChangeAspect="1" noMove="1" noResize="1" noEditPoints="1" noAdjustHandles="1" noChangeArrowheads="1" noChangeShapeType="1" noCrop="1"/>
          </p:cNvPicPr>
          <p:nvPr/>
        </p:nvPicPr>
        <p:blipFill>
          <a:blip r:embed="rId2">
            <a:alphaModFix amt="70000"/>
            <a:extLst>
              <a:ext uri="{28A0092B-C50C-407E-A947-70E740481C1C}">
                <a14:useLocalDpi xmlns:a14="http://schemas.microsoft.com/office/drawing/2010/main" val="0"/>
              </a:ext>
            </a:extLst>
          </a:blip>
          <a:stretch>
            <a:fillRect/>
          </a:stretch>
        </p:blipFill>
        <p:spPr>
          <a:xfrm>
            <a:off x="11018324" y="6267450"/>
            <a:ext cx="837992" cy="401145"/>
          </a:xfrm>
          <a:prstGeom prst="rect">
            <a:avLst/>
          </a:prstGeom>
        </p:spPr>
      </p:pic>
      <p:sp>
        <p:nvSpPr>
          <p:cNvPr id="12" name="Retângulo: Cantos Arredondados 11">
            <a:extLst>
              <a:ext uri="{FF2B5EF4-FFF2-40B4-BE49-F238E27FC236}">
                <a16:creationId xmlns:a16="http://schemas.microsoft.com/office/drawing/2014/main" id="{56CC6A31-BCFE-35D7-52A5-DA4593F6966C}"/>
              </a:ext>
            </a:extLst>
          </p:cNvPr>
          <p:cNvSpPr>
            <a:spLocks noGrp="1" noRot="1" noMove="1" noResize="1" noEditPoints="1" noAdjustHandles="1" noChangeArrowheads="1" noChangeShapeType="1"/>
          </p:cNvSpPr>
          <p:nvPr/>
        </p:nvSpPr>
        <p:spPr>
          <a:xfrm>
            <a:off x="923261" y="183390"/>
            <a:ext cx="756612" cy="98577"/>
          </a:xfrm>
          <a:prstGeom prst="roundRect">
            <a:avLst/>
          </a:prstGeom>
          <a:solidFill>
            <a:srgbClr val="E59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4" name="Retângulo: Cantos Arredondados 13">
            <a:extLst>
              <a:ext uri="{FF2B5EF4-FFF2-40B4-BE49-F238E27FC236}">
                <a16:creationId xmlns:a16="http://schemas.microsoft.com/office/drawing/2014/main" id="{6F791876-D831-39A2-69AC-888FA6016D42}"/>
              </a:ext>
            </a:extLst>
          </p:cNvPr>
          <p:cNvSpPr>
            <a:spLocks noGrp="1" noRot="1" noMove="1" noResize="1" noEditPoints="1" noAdjustHandles="1" noChangeArrowheads="1" noChangeShapeType="1"/>
          </p:cNvSpPr>
          <p:nvPr/>
        </p:nvSpPr>
        <p:spPr>
          <a:xfrm>
            <a:off x="2500139" y="184191"/>
            <a:ext cx="756612" cy="98577"/>
          </a:xfrm>
          <a:prstGeom prst="roundRect">
            <a:avLst/>
          </a:prstGeom>
          <a:solidFill>
            <a:srgbClr val="E59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5" name="Retângulo: Cantos Arredondados 14">
            <a:extLst>
              <a:ext uri="{FF2B5EF4-FFF2-40B4-BE49-F238E27FC236}">
                <a16:creationId xmlns:a16="http://schemas.microsoft.com/office/drawing/2014/main" id="{84D1148D-9CDE-2FBF-C3EB-E4BCFBC29382}"/>
              </a:ext>
            </a:extLst>
          </p:cNvPr>
          <p:cNvSpPr>
            <a:spLocks noGrp="1" noRot="1" noMove="1" noResize="1" noEditPoints="1" noAdjustHandles="1" noChangeArrowheads="1" noChangeShapeType="1"/>
          </p:cNvSpPr>
          <p:nvPr/>
        </p:nvSpPr>
        <p:spPr>
          <a:xfrm>
            <a:off x="3288578" y="179136"/>
            <a:ext cx="756612" cy="98577"/>
          </a:xfrm>
          <a:prstGeom prst="round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6" name="Retângulo: Cantos Arredondados 15">
            <a:extLst>
              <a:ext uri="{FF2B5EF4-FFF2-40B4-BE49-F238E27FC236}">
                <a16:creationId xmlns:a16="http://schemas.microsoft.com/office/drawing/2014/main" id="{72274915-3AEB-42F7-2D59-AD2A7DD4F5A6}"/>
              </a:ext>
            </a:extLst>
          </p:cNvPr>
          <p:cNvSpPr>
            <a:spLocks noGrp="1" noRot="1" noMove="1" noResize="1" noEditPoints="1" noAdjustHandles="1" noChangeArrowheads="1" noChangeShapeType="1"/>
          </p:cNvSpPr>
          <p:nvPr/>
        </p:nvSpPr>
        <p:spPr>
          <a:xfrm>
            <a:off x="4077017" y="179136"/>
            <a:ext cx="756612" cy="98577"/>
          </a:xfrm>
          <a:prstGeom prst="round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51" name="Retângulo: Cantos Arredondados 50">
            <a:extLst>
              <a:ext uri="{FF2B5EF4-FFF2-40B4-BE49-F238E27FC236}">
                <a16:creationId xmlns:a16="http://schemas.microsoft.com/office/drawing/2014/main" id="{1DC22666-86BD-1E26-12F8-AAB01EA1929E}"/>
              </a:ext>
            </a:extLst>
          </p:cNvPr>
          <p:cNvSpPr/>
          <p:nvPr/>
        </p:nvSpPr>
        <p:spPr>
          <a:xfrm>
            <a:off x="1711700" y="179244"/>
            <a:ext cx="756612" cy="98577"/>
          </a:xfrm>
          <a:prstGeom prst="roundRect">
            <a:avLst/>
          </a:prstGeom>
          <a:solidFill>
            <a:srgbClr val="E59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3" name="Subtítulo 2">
            <a:extLst>
              <a:ext uri="{FF2B5EF4-FFF2-40B4-BE49-F238E27FC236}">
                <a16:creationId xmlns:a16="http://schemas.microsoft.com/office/drawing/2014/main" id="{5D026D63-289A-9173-BB68-25FBD78EFFCF}"/>
              </a:ext>
            </a:extLst>
          </p:cNvPr>
          <p:cNvSpPr txBox="1">
            <a:spLocks/>
          </p:cNvSpPr>
          <p:nvPr/>
        </p:nvSpPr>
        <p:spPr>
          <a:xfrm>
            <a:off x="838200" y="350358"/>
            <a:ext cx="5572307" cy="3058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t-PT" sz="900" b="1" dirty="0">
                <a:solidFill>
                  <a:srgbClr val="002856"/>
                </a:solidFill>
                <a:latin typeface="Montserrat Bold" panose="00000800000000000000" pitchFamily="2" charset="0"/>
              </a:rPr>
              <a:t>CURSO DE AVALIAÇÃO DE IMPACTE AMBIENTAL</a:t>
            </a:r>
            <a:br>
              <a:rPr lang="pt-PT" sz="900" b="1" dirty="0">
                <a:solidFill>
                  <a:srgbClr val="002856"/>
                </a:solidFill>
                <a:latin typeface="Montserrat Bold" panose="00000800000000000000" pitchFamily="2" charset="0"/>
              </a:rPr>
            </a:br>
            <a:r>
              <a:rPr lang="pt-PT" sz="900" b="1" dirty="0">
                <a:solidFill>
                  <a:srgbClr val="E5912B"/>
                </a:solidFill>
                <a:latin typeface="Montserrat" panose="00000500000000000000" pitchFamily="2" charset="0"/>
              </a:rPr>
              <a:t>Módulo 1: Importância, Conceitos, Fases e “Instrumentos”</a:t>
            </a:r>
            <a:endParaRPr lang="pt-PT" sz="900" b="1" dirty="0">
              <a:solidFill>
                <a:srgbClr val="002856"/>
              </a:solidFill>
              <a:latin typeface="Montserrat" panose="00000500000000000000" pitchFamily="2" charset="0"/>
            </a:endParaRPr>
          </a:p>
        </p:txBody>
      </p:sp>
      <p:sp>
        <p:nvSpPr>
          <p:cNvPr id="22" name="Marcador de Posição de Conteúdo 2">
            <a:extLst>
              <a:ext uri="{FF2B5EF4-FFF2-40B4-BE49-F238E27FC236}">
                <a16:creationId xmlns:a16="http://schemas.microsoft.com/office/drawing/2014/main" id="{366F8DA4-62E2-B19E-B474-364EDBADF442}"/>
              </a:ext>
            </a:extLst>
          </p:cNvPr>
          <p:cNvSpPr txBox="1">
            <a:spLocks/>
          </p:cNvSpPr>
          <p:nvPr/>
        </p:nvSpPr>
        <p:spPr>
          <a:xfrm>
            <a:off x="1407806" y="1671068"/>
            <a:ext cx="9827478" cy="62715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pt-PT" sz="1800" b="1" dirty="0">
                <a:solidFill>
                  <a:srgbClr val="E5912B"/>
                </a:solidFill>
                <a:latin typeface="Montserrat" panose="00000500000000000000" pitchFamily="50" charset="0"/>
              </a:rPr>
              <a:t>QUEM PARTICIPA NUM PROCESSO DE AIA?</a:t>
            </a:r>
          </a:p>
        </p:txBody>
      </p:sp>
      <p:sp>
        <p:nvSpPr>
          <p:cNvPr id="27" name="Retângulo: Cantos Arredondados 26">
            <a:extLst>
              <a:ext uri="{FF2B5EF4-FFF2-40B4-BE49-F238E27FC236}">
                <a16:creationId xmlns:a16="http://schemas.microsoft.com/office/drawing/2014/main" id="{3D2A6429-2BAA-0BC9-C261-1FAE174CD470}"/>
              </a:ext>
            </a:extLst>
          </p:cNvPr>
          <p:cNvSpPr/>
          <p:nvPr/>
        </p:nvSpPr>
        <p:spPr>
          <a:xfrm>
            <a:off x="1407806" y="2748184"/>
            <a:ext cx="1799162" cy="632962"/>
          </a:xfrm>
          <a:prstGeom prst="roundRect">
            <a:avLst>
              <a:gd name="adj" fmla="val 5214"/>
            </a:avLst>
          </a:prstGeom>
          <a:noFill/>
          <a:ln>
            <a:solidFill>
              <a:srgbClr val="E5912B">
                <a:alpha val="58824"/>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100" dirty="0">
                <a:solidFill>
                  <a:schemeClr val="tx2">
                    <a:lumMod val="40000"/>
                    <a:lumOff val="60000"/>
                  </a:schemeClr>
                </a:solidFill>
                <a:latin typeface="Montserrat" panose="00000500000000000000" pitchFamily="50" charset="0"/>
              </a:rPr>
              <a:t>Entidade licenciadora ou competente para a autorização do projeto</a:t>
            </a:r>
          </a:p>
        </p:txBody>
      </p:sp>
      <p:sp>
        <p:nvSpPr>
          <p:cNvPr id="28" name="Retângulo: Cantos Arredondados 27">
            <a:extLst>
              <a:ext uri="{FF2B5EF4-FFF2-40B4-BE49-F238E27FC236}">
                <a16:creationId xmlns:a16="http://schemas.microsoft.com/office/drawing/2014/main" id="{767611F9-3E4C-E1C1-5ADA-EB96B66DC355}"/>
              </a:ext>
            </a:extLst>
          </p:cNvPr>
          <p:cNvSpPr/>
          <p:nvPr/>
        </p:nvSpPr>
        <p:spPr>
          <a:xfrm>
            <a:off x="1407806" y="2287573"/>
            <a:ext cx="1799162" cy="327438"/>
          </a:xfrm>
          <a:prstGeom prst="roundRect">
            <a:avLst/>
          </a:prstGeom>
          <a:solidFill>
            <a:srgbClr val="E5912B">
              <a:alpha val="5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200" b="1" dirty="0">
                <a:latin typeface="Montserrat" panose="00000500000000000000" pitchFamily="50" charset="0"/>
              </a:rPr>
              <a:t>a)</a:t>
            </a:r>
          </a:p>
        </p:txBody>
      </p:sp>
      <p:sp>
        <p:nvSpPr>
          <p:cNvPr id="37" name="Retângulo: Cantos Arredondados 36">
            <a:extLst>
              <a:ext uri="{FF2B5EF4-FFF2-40B4-BE49-F238E27FC236}">
                <a16:creationId xmlns:a16="http://schemas.microsoft.com/office/drawing/2014/main" id="{C50B6B71-2026-CD5F-A469-E17301007E9D}"/>
              </a:ext>
            </a:extLst>
          </p:cNvPr>
          <p:cNvSpPr/>
          <p:nvPr/>
        </p:nvSpPr>
        <p:spPr>
          <a:xfrm>
            <a:off x="8000646" y="778828"/>
            <a:ext cx="3855669" cy="790433"/>
          </a:xfrm>
          <a:prstGeom prst="roundRect">
            <a:avLst/>
          </a:prstGeom>
          <a:solidFill>
            <a:srgbClr val="E591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200" b="1" dirty="0">
                <a:latin typeface="Montserrat" panose="00000500000000000000" pitchFamily="50" charset="0"/>
              </a:rPr>
              <a:t>Artigos 6.º a 10.º do Decreto-Lei n.º 151 -B/2013, de 31 de outubro republicado pelo Decreto-Lei n.º 11/2023, de 10 de fevereiro</a:t>
            </a:r>
          </a:p>
        </p:txBody>
      </p:sp>
      <p:sp>
        <p:nvSpPr>
          <p:cNvPr id="29" name="Retângulo: Cantos Arredondados 28">
            <a:extLst>
              <a:ext uri="{FF2B5EF4-FFF2-40B4-BE49-F238E27FC236}">
                <a16:creationId xmlns:a16="http://schemas.microsoft.com/office/drawing/2014/main" id="{639DEA89-A867-F72C-CF50-F9D726D5DBDC}"/>
              </a:ext>
            </a:extLst>
          </p:cNvPr>
          <p:cNvSpPr/>
          <p:nvPr/>
        </p:nvSpPr>
        <p:spPr>
          <a:xfrm>
            <a:off x="3414885" y="2748184"/>
            <a:ext cx="1799162" cy="632962"/>
          </a:xfrm>
          <a:prstGeom prst="roundRect">
            <a:avLst>
              <a:gd name="adj" fmla="val 5214"/>
            </a:avLst>
          </a:prstGeom>
          <a:noFill/>
          <a:ln>
            <a:solidFill>
              <a:srgbClr val="E591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100" dirty="0">
                <a:solidFill>
                  <a:srgbClr val="002856"/>
                </a:solidFill>
                <a:latin typeface="Montserrat" panose="00000500000000000000" pitchFamily="50" charset="0"/>
              </a:rPr>
              <a:t>Autoridade de AIA</a:t>
            </a:r>
          </a:p>
        </p:txBody>
      </p:sp>
      <p:sp>
        <p:nvSpPr>
          <p:cNvPr id="30" name="Retângulo: Cantos Arredondados 29">
            <a:extLst>
              <a:ext uri="{FF2B5EF4-FFF2-40B4-BE49-F238E27FC236}">
                <a16:creationId xmlns:a16="http://schemas.microsoft.com/office/drawing/2014/main" id="{064CD195-6BB8-9FBB-E485-E0D43674224F}"/>
              </a:ext>
            </a:extLst>
          </p:cNvPr>
          <p:cNvSpPr/>
          <p:nvPr/>
        </p:nvSpPr>
        <p:spPr>
          <a:xfrm>
            <a:off x="3414885" y="2287573"/>
            <a:ext cx="1799162" cy="327438"/>
          </a:xfrm>
          <a:prstGeom prst="roundRect">
            <a:avLst/>
          </a:prstGeom>
          <a:solidFill>
            <a:srgbClr val="E591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200" b="1" dirty="0">
                <a:latin typeface="Montserrat" panose="00000500000000000000" pitchFamily="50" charset="0"/>
              </a:rPr>
              <a:t>b)</a:t>
            </a:r>
          </a:p>
        </p:txBody>
      </p:sp>
      <p:sp>
        <p:nvSpPr>
          <p:cNvPr id="31" name="Retângulo: Cantos Arredondados 30">
            <a:extLst>
              <a:ext uri="{FF2B5EF4-FFF2-40B4-BE49-F238E27FC236}">
                <a16:creationId xmlns:a16="http://schemas.microsoft.com/office/drawing/2014/main" id="{7DDC5370-0B47-4AB7-0E6E-7084D3F4A68A}"/>
              </a:ext>
            </a:extLst>
          </p:cNvPr>
          <p:cNvSpPr/>
          <p:nvPr/>
        </p:nvSpPr>
        <p:spPr>
          <a:xfrm>
            <a:off x="5421964" y="2748184"/>
            <a:ext cx="1799162" cy="632962"/>
          </a:xfrm>
          <a:prstGeom prst="roundRect">
            <a:avLst>
              <a:gd name="adj" fmla="val 5214"/>
            </a:avLst>
          </a:prstGeom>
          <a:noFill/>
          <a:ln>
            <a:solidFill>
              <a:srgbClr val="E5912B">
                <a:alpha val="6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100" dirty="0">
                <a:solidFill>
                  <a:schemeClr val="tx2">
                    <a:lumMod val="40000"/>
                    <a:lumOff val="60000"/>
                  </a:schemeClr>
                </a:solidFill>
                <a:latin typeface="Montserrat" panose="00000500000000000000" pitchFamily="50" charset="0"/>
              </a:rPr>
              <a:t>Comissão de avaliação (CA);</a:t>
            </a:r>
          </a:p>
        </p:txBody>
      </p:sp>
      <p:sp>
        <p:nvSpPr>
          <p:cNvPr id="32" name="Retângulo: Cantos Arredondados 31">
            <a:extLst>
              <a:ext uri="{FF2B5EF4-FFF2-40B4-BE49-F238E27FC236}">
                <a16:creationId xmlns:a16="http://schemas.microsoft.com/office/drawing/2014/main" id="{8BF19969-C10B-70CD-4C48-8F731368BE13}"/>
              </a:ext>
            </a:extLst>
          </p:cNvPr>
          <p:cNvSpPr/>
          <p:nvPr/>
        </p:nvSpPr>
        <p:spPr>
          <a:xfrm>
            <a:off x="5421964" y="2287573"/>
            <a:ext cx="1799162" cy="327438"/>
          </a:xfrm>
          <a:prstGeom prst="roundRect">
            <a:avLst/>
          </a:prstGeom>
          <a:solidFill>
            <a:srgbClr val="E5912B">
              <a:alpha val="5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200" b="1" dirty="0">
                <a:latin typeface="Montserrat" panose="00000500000000000000" pitchFamily="50" charset="0"/>
              </a:rPr>
              <a:t>c)</a:t>
            </a:r>
          </a:p>
        </p:txBody>
      </p:sp>
      <p:sp>
        <p:nvSpPr>
          <p:cNvPr id="33" name="Retângulo: Cantos Arredondados 32">
            <a:extLst>
              <a:ext uri="{FF2B5EF4-FFF2-40B4-BE49-F238E27FC236}">
                <a16:creationId xmlns:a16="http://schemas.microsoft.com/office/drawing/2014/main" id="{279ECABF-443A-A66F-45C1-BD34B8784F65}"/>
              </a:ext>
            </a:extLst>
          </p:cNvPr>
          <p:cNvSpPr/>
          <p:nvPr/>
        </p:nvSpPr>
        <p:spPr>
          <a:xfrm>
            <a:off x="7429043" y="2748184"/>
            <a:ext cx="1799162" cy="632962"/>
          </a:xfrm>
          <a:prstGeom prst="roundRect">
            <a:avLst>
              <a:gd name="adj" fmla="val 5214"/>
            </a:avLst>
          </a:prstGeom>
          <a:noFill/>
          <a:ln>
            <a:solidFill>
              <a:srgbClr val="E5912B">
                <a:alpha val="6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100" dirty="0">
                <a:solidFill>
                  <a:schemeClr val="tx2">
                    <a:lumMod val="40000"/>
                    <a:lumOff val="60000"/>
                  </a:schemeClr>
                </a:solidFill>
                <a:latin typeface="Montserrat" panose="00000500000000000000" pitchFamily="50" charset="0"/>
              </a:rPr>
              <a:t>Autoridade Nacional de AIA</a:t>
            </a:r>
          </a:p>
        </p:txBody>
      </p:sp>
      <p:sp>
        <p:nvSpPr>
          <p:cNvPr id="34" name="Retângulo: Cantos Arredondados 33">
            <a:extLst>
              <a:ext uri="{FF2B5EF4-FFF2-40B4-BE49-F238E27FC236}">
                <a16:creationId xmlns:a16="http://schemas.microsoft.com/office/drawing/2014/main" id="{A3065C4F-DC8D-8DD7-59FD-63DE2CE84DF5}"/>
              </a:ext>
            </a:extLst>
          </p:cNvPr>
          <p:cNvSpPr/>
          <p:nvPr/>
        </p:nvSpPr>
        <p:spPr>
          <a:xfrm>
            <a:off x="7429043" y="2287573"/>
            <a:ext cx="1799162" cy="327438"/>
          </a:xfrm>
          <a:prstGeom prst="roundRect">
            <a:avLst/>
          </a:prstGeom>
          <a:solidFill>
            <a:srgbClr val="E5912B">
              <a:alpha val="5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200" b="1" dirty="0">
                <a:latin typeface="Montserrat" panose="00000500000000000000" pitchFamily="50" charset="0"/>
              </a:rPr>
              <a:t>d)</a:t>
            </a:r>
          </a:p>
        </p:txBody>
      </p:sp>
      <p:sp>
        <p:nvSpPr>
          <p:cNvPr id="35" name="Retângulo: Cantos Arredondados 34">
            <a:extLst>
              <a:ext uri="{FF2B5EF4-FFF2-40B4-BE49-F238E27FC236}">
                <a16:creationId xmlns:a16="http://schemas.microsoft.com/office/drawing/2014/main" id="{499DBBB9-992A-5F42-06D1-82648500B373}"/>
              </a:ext>
            </a:extLst>
          </p:cNvPr>
          <p:cNvSpPr/>
          <p:nvPr/>
        </p:nvSpPr>
        <p:spPr>
          <a:xfrm>
            <a:off x="9436122" y="2748184"/>
            <a:ext cx="1799162" cy="632962"/>
          </a:xfrm>
          <a:prstGeom prst="roundRect">
            <a:avLst>
              <a:gd name="adj" fmla="val 5214"/>
            </a:avLst>
          </a:prstGeom>
          <a:noFill/>
          <a:ln>
            <a:solidFill>
              <a:srgbClr val="E5912B">
                <a:alpha val="6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100" dirty="0">
                <a:solidFill>
                  <a:schemeClr val="tx2">
                    <a:lumMod val="40000"/>
                    <a:lumOff val="60000"/>
                  </a:schemeClr>
                </a:solidFill>
                <a:latin typeface="Montserrat" panose="00000500000000000000" pitchFamily="50" charset="0"/>
              </a:rPr>
              <a:t>Conselho Consultivo de AIA (CCAIA)</a:t>
            </a:r>
          </a:p>
        </p:txBody>
      </p:sp>
      <p:sp>
        <p:nvSpPr>
          <p:cNvPr id="36" name="Retângulo: Cantos Arredondados 35">
            <a:extLst>
              <a:ext uri="{FF2B5EF4-FFF2-40B4-BE49-F238E27FC236}">
                <a16:creationId xmlns:a16="http://schemas.microsoft.com/office/drawing/2014/main" id="{9F1BD71A-4C5F-47D5-F0AF-FAD8F56932CB}"/>
              </a:ext>
            </a:extLst>
          </p:cNvPr>
          <p:cNvSpPr/>
          <p:nvPr/>
        </p:nvSpPr>
        <p:spPr>
          <a:xfrm>
            <a:off x="9436122" y="2287573"/>
            <a:ext cx="1799162" cy="327438"/>
          </a:xfrm>
          <a:prstGeom prst="roundRect">
            <a:avLst/>
          </a:prstGeom>
          <a:solidFill>
            <a:srgbClr val="E5912B">
              <a:alpha val="5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200" b="1" dirty="0">
                <a:latin typeface="Montserrat" panose="00000500000000000000" pitchFamily="50" charset="0"/>
              </a:rPr>
              <a:t>e)</a:t>
            </a:r>
          </a:p>
        </p:txBody>
      </p:sp>
      <p:cxnSp>
        <p:nvCxnSpPr>
          <p:cNvPr id="40" name="Conexão reta 39">
            <a:extLst>
              <a:ext uri="{FF2B5EF4-FFF2-40B4-BE49-F238E27FC236}">
                <a16:creationId xmlns:a16="http://schemas.microsoft.com/office/drawing/2014/main" id="{3A51D746-D57E-FEF9-F723-32983F00014A}"/>
              </a:ext>
            </a:extLst>
          </p:cNvPr>
          <p:cNvCxnSpPr/>
          <p:nvPr/>
        </p:nvCxnSpPr>
        <p:spPr>
          <a:xfrm>
            <a:off x="2156601" y="3525401"/>
            <a:ext cx="8272732"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CaixaDeTexto 2">
            <a:extLst>
              <a:ext uri="{FF2B5EF4-FFF2-40B4-BE49-F238E27FC236}">
                <a16:creationId xmlns:a16="http://schemas.microsoft.com/office/drawing/2014/main" id="{541DB239-E6A4-6A62-3CD9-97E14F3B3227}"/>
              </a:ext>
            </a:extLst>
          </p:cNvPr>
          <p:cNvSpPr txBox="1"/>
          <p:nvPr/>
        </p:nvSpPr>
        <p:spPr>
          <a:xfrm>
            <a:off x="979943" y="3746398"/>
            <a:ext cx="1791483" cy="1044966"/>
          </a:xfrm>
          <a:prstGeom prst="rect">
            <a:avLst/>
          </a:prstGeom>
          <a:noFill/>
        </p:spPr>
        <p:txBody>
          <a:bodyPr wrap="square">
            <a:spAutoFit/>
          </a:bodyPr>
          <a:lstStyle/>
          <a:p>
            <a:pPr>
              <a:lnSpc>
                <a:spcPct val="120000"/>
              </a:lnSpc>
              <a:spcBef>
                <a:spcPts val="600"/>
              </a:spcBef>
            </a:pPr>
            <a:r>
              <a:rPr lang="pt-PT" sz="1050" b="1" kern="100" dirty="0">
                <a:solidFill>
                  <a:schemeClr val="tx1"/>
                </a:solidFill>
                <a:latin typeface="Montserrat" panose="00000500000000000000" pitchFamily="50" charset="0"/>
                <a:cs typeface="Arial" panose="020B0604020202020204" pitchFamily="34" charset="0"/>
              </a:rPr>
              <a:t>a) </a:t>
            </a:r>
            <a:r>
              <a:rPr lang="pt-PT" sz="1050" kern="100" dirty="0">
                <a:solidFill>
                  <a:schemeClr val="tx1"/>
                </a:solidFill>
                <a:latin typeface="Montserrat" panose="00000500000000000000" pitchFamily="50" charset="0"/>
                <a:cs typeface="Arial" panose="020B0604020202020204" pitchFamily="34" charset="0"/>
              </a:rPr>
              <a:t>Decidir sobre a sujeição a AIA dos projetos referidos na subalínea </a:t>
            </a:r>
            <a:r>
              <a:rPr lang="pt-PT" sz="1050" kern="100" dirty="0" err="1">
                <a:solidFill>
                  <a:schemeClr val="tx1"/>
                </a:solidFill>
                <a:latin typeface="Montserrat" panose="00000500000000000000" pitchFamily="50" charset="0"/>
                <a:cs typeface="Arial" panose="020B0604020202020204" pitchFamily="34" charset="0"/>
              </a:rPr>
              <a:t>ii</a:t>
            </a:r>
            <a:r>
              <a:rPr lang="pt-PT" sz="1050" kern="100" dirty="0">
                <a:solidFill>
                  <a:schemeClr val="tx1"/>
                </a:solidFill>
                <a:latin typeface="Montserrat" panose="00000500000000000000" pitchFamily="50" charset="0"/>
                <a:cs typeface="Arial" panose="020B0604020202020204" pitchFamily="34" charset="0"/>
              </a:rPr>
              <a:t>) da alínea b) do n.º 3 do artigo 1.º;</a:t>
            </a:r>
          </a:p>
        </p:txBody>
      </p:sp>
      <p:sp>
        <p:nvSpPr>
          <p:cNvPr id="5" name="CaixaDeTexto 4">
            <a:extLst>
              <a:ext uri="{FF2B5EF4-FFF2-40B4-BE49-F238E27FC236}">
                <a16:creationId xmlns:a16="http://schemas.microsoft.com/office/drawing/2014/main" id="{ECC80726-A0D7-A58E-6220-A95214D8F4F2}"/>
              </a:ext>
            </a:extLst>
          </p:cNvPr>
          <p:cNvSpPr txBox="1"/>
          <p:nvPr/>
        </p:nvSpPr>
        <p:spPr>
          <a:xfrm>
            <a:off x="3040824" y="3746398"/>
            <a:ext cx="2453118" cy="1432765"/>
          </a:xfrm>
          <a:prstGeom prst="rect">
            <a:avLst/>
          </a:prstGeom>
          <a:noFill/>
        </p:spPr>
        <p:txBody>
          <a:bodyPr wrap="square">
            <a:spAutoFit/>
          </a:bodyPr>
          <a:lstStyle/>
          <a:p>
            <a:pPr>
              <a:lnSpc>
                <a:spcPct val="120000"/>
              </a:lnSpc>
              <a:spcBef>
                <a:spcPts val="600"/>
              </a:spcBef>
            </a:pPr>
            <a:r>
              <a:rPr lang="pt-PT" sz="1050" b="1" kern="100" dirty="0">
                <a:solidFill>
                  <a:schemeClr val="tx1"/>
                </a:solidFill>
                <a:latin typeface="Montserrat" panose="00000500000000000000" pitchFamily="50" charset="0"/>
                <a:cs typeface="Arial" panose="020B0604020202020204" pitchFamily="34" charset="0"/>
              </a:rPr>
              <a:t>b) </a:t>
            </a:r>
            <a:r>
              <a:rPr lang="pt-PT" sz="1050" kern="100" dirty="0">
                <a:solidFill>
                  <a:schemeClr val="tx1"/>
                </a:solidFill>
                <a:latin typeface="Montserrat" panose="00000500000000000000" pitchFamily="50" charset="0"/>
                <a:cs typeface="Arial" panose="020B0604020202020204" pitchFamily="34" charset="0"/>
              </a:rPr>
              <a:t>Emitir parecer sobre a sujeição a AIA dos projetos referidos na subalínea </a:t>
            </a:r>
            <a:r>
              <a:rPr lang="pt-PT" sz="1050" kern="100" dirty="0" err="1">
                <a:solidFill>
                  <a:schemeClr val="tx1"/>
                </a:solidFill>
                <a:latin typeface="Montserrat" panose="00000500000000000000" pitchFamily="50" charset="0"/>
                <a:cs typeface="Arial" panose="020B0604020202020204" pitchFamily="34" charset="0"/>
              </a:rPr>
              <a:t>iii</a:t>
            </a:r>
            <a:r>
              <a:rPr lang="pt-PT" sz="1050" kern="100" dirty="0">
                <a:solidFill>
                  <a:schemeClr val="tx1"/>
                </a:solidFill>
                <a:latin typeface="Montserrat" panose="00000500000000000000" pitchFamily="50" charset="0"/>
                <a:cs typeface="Arial" panose="020B0604020202020204" pitchFamily="34" charset="0"/>
              </a:rPr>
              <a:t>) da alínea b) do n.º 3, das alterações referidas nas subalíneas </a:t>
            </a:r>
            <a:r>
              <a:rPr lang="pt-PT" sz="1050" kern="100" dirty="0" err="1">
                <a:solidFill>
                  <a:schemeClr val="tx1"/>
                </a:solidFill>
                <a:latin typeface="Montserrat" panose="00000500000000000000" pitchFamily="50" charset="0"/>
                <a:cs typeface="Arial" panose="020B0604020202020204" pitchFamily="34" charset="0"/>
              </a:rPr>
              <a:t>ii</a:t>
            </a:r>
            <a:r>
              <a:rPr lang="pt-PT" sz="1050" kern="100" dirty="0">
                <a:solidFill>
                  <a:schemeClr val="tx1"/>
                </a:solidFill>
                <a:latin typeface="Montserrat" panose="00000500000000000000" pitchFamily="50" charset="0"/>
                <a:cs typeface="Arial" panose="020B0604020202020204" pitchFamily="34" charset="0"/>
              </a:rPr>
              <a:t>) e </a:t>
            </a:r>
            <a:r>
              <a:rPr lang="pt-PT" sz="1050" kern="100" dirty="0" err="1">
                <a:solidFill>
                  <a:schemeClr val="tx1"/>
                </a:solidFill>
                <a:latin typeface="Montserrat" panose="00000500000000000000" pitchFamily="50" charset="0"/>
                <a:cs typeface="Arial" panose="020B0604020202020204" pitchFamily="34" charset="0"/>
              </a:rPr>
              <a:t>iii</a:t>
            </a:r>
            <a:r>
              <a:rPr lang="pt-PT" sz="1050" kern="100" dirty="0">
                <a:solidFill>
                  <a:schemeClr val="tx1"/>
                </a:solidFill>
                <a:latin typeface="Montserrat" panose="00000500000000000000" pitchFamily="50" charset="0"/>
                <a:cs typeface="Arial" panose="020B0604020202020204" pitchFamily="34" charset="0"/>
              </a:rPr>
              <a:t>) da alínea b) e na alínea c) do n.º 4 e no n.º 5, todos do artigo 1.º;</a:t>
            </a:r>
          </a:p>
        </p:txBody>
      </p:sp>
      <p:sp>
        <p:nvSpPr>
          <p:cNvPr id="6" name="CaixaDeTexto 5">
            <a:extLst>
              <a:ext uri="{FF2B5EF4-FFF2-40B4-BE49-F238E27FC236}">
                <a16:creationId xmlns:a16="http://schemas.microsoft.com/office/drawing/2014/main" id="{F7F379E8-5B39-CD16-3EBE-D656F3B6463A}"/>
              </a:ext>
            </a:extLst>
          </p:cNvPr>
          <p:cNvSpPr txBox="1"/>
          <p:nvPr/>
        </p:nvSpPr>
        <p:spPr>
          <a:xfrm>
            <a:off x="5763340" y="3746254"/>
            <a:ext cx="1791483" cy="657168"/>
          </a:xfrm>
          <a:prstGeom prst="rect">
            <a:avLst/>
          </a:prstGeom>
          <a:noFill/>
        </p:spPr>
        <p:txBody>
          <a:bodyPr wrap="square">
            <a:spAutoFit/>
          </a:bodyPr>
          <a:lstStyle/>
          <a:p>
            <a:pPr>
              <a:lnSpc>
                <a:spcPct val="120000"/>
              </a:lnSpc>
              <a:spcBef>
                <a:spcPts val="600"/>
              </a:spcBef>
            </a:pPr>
            <a:r>
              <a:rPr lang="pt-PT" sz="1050" b="1" kern="100" dirty="0">
                <a:solidFill>
                  <a:schemeClr val="tx1"/>
                </a:solidFill>
                <a:latin typeface="Montserrat" panose="00000500000000000000" pitchFamily="50" charset="0"/>
                <a:cs typeface="Arial" panose="020B0604020202020204" pitchFamily="34" charset="0"/>
              </a:rPr>
              <a:t>c) </a:t>
            </a:r>
            <a:r>
              <a:rPr lang="pt-PT" sz="1050" kern="100" dirty="0">
                <a:solidFill>
                  <a:schemeClr val="tx1"/>
                </a:solidFill>
                <a:latin typeface="Montserrat" panose="00000500000000000000" pitchFamily="50" charset="0"/>
                <a:cs typeface="Arial" panose="020B0604020202020204" pitchFamily="34" charset="0"/>
              </a:rPr>
              <a:t>Emitir parecer nos termos do n.º 3 do artigo 3.º;</a:t>
            </a:r>
          </a:p>
        </p:txBody>
      </p:sp>
      <p:sp>
        <p:nvSpPr>
          <p:cNvPr id="9" name="CaixaDeTexto 8">
            <a:extLst>
              <a:ext uri="{FF2B5EF4-FFF2-40B4-BE49-F238E27FC236}">
                <a16:creationId xmlns:a16="http://schemas.microsoft.com/office/drawing/2014/main" id="{DF4C3E59-D1AB-1343-8080-7546196E6B51}"/>
              </a:ext>
            </a:extLst>
          </p:cNvPr>
          <p:cNvSpPr txBox="1"/>
          <p:nvPr/>
        </p:nvSpPr>
        <p:spPr>
          <a:xfrm>
            <a:off x="7824221" y="3746254"/>
            <a:ext cx="1791483" cy="851067"/>
          </a:xfrm>
          <a:prstGeom prst="rect">
            <a:avLst/>
          </a:prstGeom>
          <a:noFill/>
        </p:spPr>
        <p:txBody>
          <a:bodyPr wrap="square">
            <a:spAutoFit/>
          </a:bodyPr>
          <a:lstStyle/>
          <a:p>
            <a:pPr>
              <a:lnSpc>
                <a:spcPct val="120000"/>
              </a:lnSpc>
              <a:spcBef>
                <a:spcPts val="600"/>
              </a:spcBef>
            </a:pPr>
            <a:r>
              <a:rPr lang="pt-PT" sz="1050" b="1" kern="100" dirty="0">
                <a:solidFill>
                  <a:schemeClr val="tx1"/>
                </a:solidFill>
                <a:latin typeface="Montserrat" panose="00000500000000000000" pitchFamily="50" charset="0"/>
                <a:cs typeface="Arial" panose="020B0604020202020204" pitchFamily="34" charset="0"/>
              </a:rPr>
              <a:t>d) </a:t>
            </a:r>
            <a:r>
              <a:rPr lang="pt-PT" sz="1050" kern="100" dirty="0">
                <a:solidFill>
                  <a:schemeClr val="tx1"/>
                </a:solidFill>
                <a:latin typeface="Montserrat" panose="00000500000000000000" pitchFamily="50" charset="0"/>
                <a:cs typeface="Arial" panose="020B0604020202020204" pitchFamily="34" charset="0"/>
              </a:rPr>
              <a:t>Emitir parecer sobre o pedido de dispensa do procedimento de AIA;</a:t>
            </a:r>
          </a:p>
        </p:txBody>
      </p:sp>
      <p:sp>
        <p:nvSpPr>
          <p:cNvPr id="17" name="CaixaDeTexto 16">
            <a:extLst>
              <a:ext uri="{FF2B5EF4-FFF2-40B4-BE49-F238E27FC236}">
                <a16:creationId xmlns:a16="http://schemas.microsoft.com/office/drawing/2014/main" id="{77D8A83B-6247-2CF0-9F83-7313D9898A69}"/>
              </a:ext>
            </a:extLst>
          </p:cNvPr>
          <p:cNvSpPr txBox="1"/>
          <p:nvPr/>
        </p:nvSpPr>
        <p:spPr>
          <a:xfrm>
            <a:off x="9885102" y="3746398"/>
            <a:ext cx="1791483" cy="1044966"/>
          </a:xfrm>
          <a:prstGeom prst="rect">
            <a:avLst/>
          </a:prstGeom>
          <a:noFill/>
        </p:spPr>
        <p:txBody>
          <a:bodyPr wrap="square">
            <a:spAutoFit/>
          </a:bodyPr>
          <a:lstStyle/>
          <a:p>
            <a:pPr>
              <a:lnSpc>
                <a:spcPct val="120000"/>
              </a:lnSpc>
              <a:spcBef>
                <a:spcPts val="600"/>
              </a:spcBef>
            </a:pPr>
            <a:r>
              <a:rPr lang="pt-PT" sz="1050" b="1" kern="100" dirty="0">
                <a:solidFill>
                  <a:schemeClr val="tx1"/>
                </a:solidFill>
                <a:latin typeface="Montserrat" panose="00000500000000000000" pitchFamily="50" charset="0"/>
                <a:cs typeface="Arial" panose="020B0604020202020204" pitchFamily="34" charset="0"/>
              </a:rPr>
              <a:t>e) </a:t>
            </a:r>
            <a:r>
              <a:rPr lang="pt-PT" sz="1050" kern="100" dirty="0">
                <a:solidFill>
                  <a:schemeClr val="tx1"/>
                </a:solidFill>
                <a:latin typeface="Montserrat" panose="00000500000000000000" pitchFamily="50" charset="0"/>
                <a:cs typeface="Arial" panose="020B0604020202020204" pitchFamily="34" charset="0"/>
              </a:rPr>
              <a:t>Dirigir o procedimento de definição do âmbito do EIA e emitir a respetiva decisão;</a:t>
            </a:r>
          </a:p>
        </p:txBody>
      </p:sp>
      <p:sp>
        <p:nvSpPr>
          <p:cNvPr id="18" name="CaixaDeTexto 17">
            <a:extLst>
              <a:ext uri="{FF2B5EF4-FFF2-40B4-BE49-F238E27FC236}">
                <a16:creationId xmlns:a16="http://schemas.microsoft.com/office/drawing/2014/main" id="{C70A04F4-9A45-4FC4-E3AC-6025FB242A38}"/>
              </a:ext>
            </a:extLst>
          </p:cNvPr>
          <p:cNvSpPr txBox="1"/>
          <p:nvPr/>
        </p:nvSpPr>
        <p:spPr>
          <a:xfrm>
            <a:off x="979942" y="5429525"/>
            <a:ext cx="1791483" cy="463268"/>
          </a:xfrm>
          <a:prstGeom prst="rect">
            <a:avLst/>
          </a:prstGeom>
          <a:noFill/>
        </p:spPr>
        <p:txBody>
          <a:bodyPr wrap="square">
            <a:spAutoFit/>
          </a:bodyPr>
          <a:lstStyle/>
          <a:p>
            <a:pPr>
              <a:lnSpc>
                <a:spcPct val="120000"/>
              </a:lnSpc>
              <a:spcBef>
                <a:spcPts val="600"/>
              </a:spcBef>
            </a:pPr>
            <a:r>
              <a:rPr lang="pt-PT" sz="1050" b="1" kern="100" dirty="0">
                <a:solidFill>
                  <a:schemeClr val="tx1"/>
                </a:solidFill>
                <a:latin typeface="Montserrat" panose="00000500000000000000" pitchFamily="50" charset="0"/>
                <a:cs typeface="Arial" panose="020B0604020202020204" pitchFamily="34" charset="0"/>
              </a:rPr>
              <a:t>f) </a:t>
            </a:r>
            <a:r>
              <a:rPr lang="pt-PT" sz="1050" kern="100" dirty="0">
                <a:solidFill>
                  <a:schemeClr val="tx1"/>
                </a:solidFill>
                <a:latin typeface="Montserrat" panose="00000500000000000000" pitchFamily="50" charset="0"/>
                <a:cs typeface="Arial" panose="020B0604020202020204" pitchFamily="34" charset="0"/>
              </a:rPr>
              <a:t>Dirigir o procedimento de AIA;</a:t>
            </a:r>
          </a:p>
        </p:txBody>
      </p:sp>
      <p:sp>
        <p:nvSpPr>
          <p:cNvPr id="19" name="CaixaDeTexto 18">
            <a:extLst>
              <a:ext uri="{FF2B5EF4-FFF2-40B4-BE49-F238E27FC236}">
                <a16:creationId xmlns:a16="http://schemas.microsoft.com/office/drawing/2014/main" id="{80A7A27E-EA81-FB9A-3815-B1B8A2AFDF4F}"/>
              </a:ext>
            </a:extLst>
          </p:cNvPr>
          <p:cNvSpPr txBox="1"/>
          <p:nvPr/>
        </p:nvSpPr>
        <p:spPr>
          <a:xfrm>
            <a:off x="3044327" y="5429525"/>
            <a:ext cx="1791483" cy="463268"/>
          </a:xfrm>
          <a:prstGeom prst="rect">
            <a:avLst/>
          </a:prstGeom>
          <a:noFill/>
        </p:spPr>
        <p:txBody>
          <a:bodyPr wrap="square">
            <a:spAutoFit/>
          </a:bodyPr>
          <a:lstStyle/>
          <a:p>
            <a:pPr>
              <a:lnSpc>
                <a:spcPct val="120000"/>
              </a:lnSpc>
              <a:spcBef>
                <a:spcPts val="600"/>
              </a:spcBef>
            </a:pPr>
            <a:r>
              <a:rPr lang="pt-PT" sz="1050" b="1" kern="100" dirty="0">
                <a:solidFill>
                  <a:schemeClr val="tx1"/>
                </a:solidFill>
                <a:latin typeface="Montserrat" panose="00000500000000000000" pitchFamily="50" charset="0"/>
                <a:cs typeface="Arial" panose="020B0604020202020204" pitchFamily="34" charset="0"/>
              </a:rPr>
              <a:t>g) </a:t>
            </a:r>
            <a:r>
              <a:rPr lang="pt-PT" sz="1050" kern="100" dirty="0">
                <a:solidFill>
                  <a:schemeClr val="tx1"/>
                </a:solidFill>
                <a:latin typeface="Montserrat" panose="00000500000000000000" pitchFamily="50" charset="0"/>
                <a:cs typeface="Arial" panose="020B0604020202020204" pitchFamily="34" charset="0"/>
              </a:rPr>
              <a:t>Promover a constituição da CA;</a:t>
            </a:r>
          </a:p>
        </p:txBody>
      </p:sp>
      <p:sp>
        <p:nvSpPr>
          <p:cNvPr id="20" name="CaixaDeTexto 19">
            <a:extLst>
              <a:ext uri="{FF2B5EF4-FFF2-40B4-BE49-F238E27FC236}">
                <a16:creationId xmlns:a16="http://schemas.microsoft.com/office/drawing/2014/main" id="{1F6CD667-70CA-802C-46E5-DC6145D0634E}"/>
              </a:ext>
            </a:extLst>
          </p:cNvPr>
          <p:cNvSpPr txBox="1"/>
          <p:nvPr/>
        </p:nvSpPr>
        <p:spPr>
          <a:xfrm>
            <a:off x="5760030" y="5370310"/>
            <a:ext cx="3752260" cy="1044966"/>
          </a:xfrm>
          <a:prstGeom prst="rect">
            <a:avLst/>
          </a:prstGeom>
          <a:noFill/>
        </p:spPr>
        <p:txBody>
          <a:bodyPr wrap="square">
            <a:spAutoFit/>
          </a:bodyPr>
          <a:lstStyle/>
          <a:p>
            <a:pPr>
              <a:lnSpc>
                <a:spcPct val="120000"/>
              </a:lnSpc>
              <a:spcBef>
                <a:spcPts val="600"/>
              </a:spcBef>
            </a:pPr>
            <a:r>
              <a:rPr lang="pt-PT" sz="1050" b="1" kern="100" dirty="0">
                <a:solidFill>
                  <a:schemeClr val="tx1"/>
                </a:solidFill>
                <a:latin typeface="Montserrat" panose="00000500000000000000" pitchFamily="50" charset="0"/>
                <a:cs typeface="Arial" panose="020B0604020202020204" pitchFamily="34" charset="0"/>
              </a:rPr>
              <a:t>h) </a:t>
            </a:r>
            <a:r>
              <a:rPr lang="pt-PT" sz="1050" kern="100" dirty="0">
                <a:solidFill>
                  <a:schemeClr val="tx1"/>
                </a:solidFill>
                <a:latin typeface="Montserrat" panose="00000500000000000000" pitchFamily="50" charset="0"/>
                <a:cs typeface="Arial" panose="020B0604020202020204" pitchFamily="34" charset="0"/>
              </a:rPr>
              <a:t>Solicitar pareceres a entidades externas à CA, quando necessário, bem como a colaboração de técnicos especializados, quando se justifique, em função das características do projeto a avaliar e dos seus potenciais impactes ambientais significativos;</a:t>
            </a:r>
          </a:p>
        </p:txBody>
      </p:sp>
    </p:spTree>
    <p:extLst>
      <p:ext uri="{BB962C8B-B14F-4D97-AF65-F5344CB8AC3E}">
        <p14:creationId xmlns:p14="http://schemas.microsoft.com/office/powerpoint/2010/main" val="102842664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55F0F5-F577-90AC-2C62-E6358ECEAC12}"/>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BC23BFD9-1573-51A7-977A-5EB6EC61697B}"/>
              </a:ext>
            </a:extLst>
          </p:cNvPr>
          <p:cNvSpPr>
            <a:spLocks noGrp="1" noRot="1" noMove="1" noResize="1" noEditPoints="1" noAdjustHandles="1" noChangeArrowheads="1" noChangeShapeType="1"/>
          </p:cNvSpPr>
          <p:nvPr>
            <p:ph type="title"/>
          </p:nvPr>
        </p:nvSpPr>
        <p:spPr>
          <a:xfrm>
            <a:off x="838200" y="868781"/>
            <a:ext cx="10515600" cy="620354"/>
          </a:xfrm>
        </p:spPr>
        <p:txBody>
          <a:bodyPr>
            <a:normAutofit/>
          </a:bodyPr>
          <a:lstStyle/>
          <a:p>
            <a:r>
              <a:rPr lang="pt-PT" sz="2800" b="1" dirty="0">
                <a:solidFill>
                  <a:srgbClr val="002856"/>
                </a:solidFill>
                <a:latin typeface="Montserrat" panose="00000500000000000000" pitchFamily="2" charset="0"/>
              </a:rPr>
              <a:t>Entidades e responsabilidades</a:t>
            </a:r>
          </a:p>
        </p:txBody>
      </p:sp>
      <p:sp>
        <p:nvSpPr>
          <p:cNvPr id="4" name="Subtítulo 2">
            <a:extLst>
              <a:ext uri="{FF2B5EF4-FFF2-40B4-BE49-F238E27FC236}">
                <a16:creationId xmlns:a16="http://schemas.microsoft.com/office/drawing/2014/main" id="{B7EB4A84-1239-EC84-ABAB-CA7623607D9F}"/>
              </a:ext>
            </a:extLst>
          </p:cNvPr>
          <p:cNvSpPr txBox="1">
            <a:spLocks noGrp="1" noRot="1" noMove="1" noResize="1" noEditPoints="1" noAdjustHandles="1" noChangeArrowheads="1" noChangeShapeType="1"/>
          </p:cNvSpPr>
          <p:nvPr/>
        </p:nvSpPr>
        <p:spPr>
          <a:xfrm>
            <a:off x="8126083" y="380970"/>
            <a:ext cx="3227717" cy="3058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pt-PT" sz="1200" i="1" dirty="0">
                <a:solidFill>
                  <a:srgbClr val="002856"/>
                </a:solidFill>
                <a:latin typeface="Montserrat" panose="00000500000000000000" pitchFamily="2" charset="0"/>
              </a:rPr>
              <a:t>29/10/2024</a:t>
            </a:r>
          </a:p>
        </p:txBody>
      </p:sp>
      <p:cxnSp>
        <p:nvCxnSpPr>
          <p:cNvPr id="8" name="Conexão reta 7">
            <a:extLst>
              <a:ext uri="{FF2B5EF4-FFF2-40B4-BE49-F238E27FC236}">
                <a16:creationId xmlns:a16="http://schemas.microsoft.com/office/drawing/2014/main" id="{EE1E2E4F-B49F-B428-432A-15869DA4CFA4}"/>
              </a:ext>
            </a:extLst>
          </p:cNvPr>
          <p:cNvCxnSpPr>
            <a:cxnSpLocks noGrp="1" noRot="1" noMove="1" noResize="1" noEditPoints="1" noAdjustHandles="1" noChangeArrowheads="1" noChangeShapeType="1"/>
          </p:cNvCxnSpPr>
          <p:nvPr/>
        </p:nvCxnSpPr>
        <p:spPr>
          <a:xfrm>
            <a:off x="0" y="1489135"/>
            <a:ext cx="451485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1" name="Imagem 10" descr="Uma imagem com Tipo de letra, Gráficos, design gráfico, captura de ecrã&#10;&#10;Descrição gerada automaticamente">
            <a:extLst>
              <a:ext uri="{FF2B5EF4-FFF2-40B4-BE49-F238E27FC236}">
                <a16:creationId xmlns:a16="http://schemas.microsoft.com/office/drawing/2014/main" id="{8E5ED2CC-25A8-E4EF-3056-8C31B88604FD}"/>
              </a:ext>
            </a:extLst>
          </p:cNvPr>
          <p:cNvPicPr>
            <a:picLocks noGrp="1" noRot="1" noChangeAspect="1" noMove="1" noResize="1" noEditPoints="1" noAdjustHandles="1" noChangeArrowheads="1" noChangeShapeType="1" noCrop="1"/>
          </p:cNvPicPr>
          <p:nvPr/>
        </p:nvPicPr>
        <p:blipFill>
          <a:blip r:embed="rId2">
            <a:alphaModFix amt="70000"/>
            <a:extLst>
              <a:ext uri="{28A0092B-C50C-407E-A947-70E740481C1C}">
                <a14:useLocalDpi xmlns:a14="http://schemas.microsoft.com/office/drawing/2010/main" val="0"/>
              </a:ext>
            </a:extLst>
          </a:blip>
          <a:stretch>
            <a:fillRect/>
          </a:stretch>
        </p:blipFill>
        <p:spPr>
          <a:xfrm>
            <a:off x="11018324" y="6267450"/>
            <a:ext cx="837992" cy="401145"/>
          </a:xfrm>
          <a:prstGeom prst="rect">
            <a:avLst/>
          </a:prstGeom>
        </p:spPr>
      </p:pic>
      <p:sp>
        <p:nvSpPr>
          <p:cNvPr id="12" name="Retângulo: Cantos Arredondados 11">
            <a:extLst>
              <a:ext uri="{FF2B5EF4-FFF2-40B4-BE49-F238E27FC236}">
                <a16:creationId xmlns:a16="http://schemas.microsoft.com/office/drawing/2014/main" id="{BBA17299-5DDA-D936-E1CE-C70387F4A640}"/>
              </a:ext>
            </a:extLst>
          </p:cNvPr>
          <p:cNvSpPr>
            <a:spLocks noGrp="1" noRot="1" noMove="1" noResize="1" noEditPoints="1" noAdjustHandles="1" noChangeArrowheads="1" noChangeShapeType="1"/>
          </p:cNvSpPr>
          <p:nvPr/>
        </p:nvSpPr>
        <p:spPr>
          <a:xfrm>
            <a:off x="923261" y="183390"/>
            <a:ext cx="756612" cy="98577"/>
          </a:xfrm>
          <a:prstGeom prst="roundRect">
            <a:avLst/>
          </a:prstGeom>
          <a:solidFill>
            <a:srgbClr val="E59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4" name="Retângulo: Cantos Arredondados 13">
            <a:extLst>
              <a:ext uri="{FF2B5EF4-FFF2-40B4-BE49-F238E27FC236}">
                <a16:creationId xmlns:a16="http://schemas.microsoft.com/office/drawing/2014/main" id="{007A43DE-68E6-6936-16DF-2DFFED285448}"/>
              </a:ext>
            </a:extLst>
          </p:cNvPr>
          <p:cNvSpPr>
            <a:spLocks noGrp="1" noRot="1" noMove="1" noResize="1" noEditPoints="1" noAdjustHandles="1" noChangeArrowheads="1" noChangeShapeType="1"/>
          </p:cNvSpPr>
          <p:nvPr/>
        </p:nvSpPr>
        <p:spPr>
          <a:xfrm>
            <a:off x="2500139" y="184191"/>
            <a:ext cx="756612" cy="98577"/>
          </a:xfrm>
          <a:prstGeom prst="roundRect">
            <a:avLst/>
          </a:prstGeom>
          <a:solidFill>
            <a:srgbClr val="E59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5" name="Retângulo: Cantos Arredondados 14">
            <a:extLst>
              <a:ext uri="{FF2B5EF4-FFF2-40B4-BE49-F238E27FC236}">
                <a16:creationId xmlns:a16="http://schemas.microsoft.com/office/drawing/2014/main" id="{CB38F1C9-D5B8-4EFE-02E4-D9FED71C09C9}"/>
              </a:ext>
            </a:extLst>
          </p:cNvPr>
          <p:cNvSpPr>
            <a:spLocks noGrp="1" noRot="1" noMove="1" noResize="1" noEditPoints="1" noAdjustHandles="1" noChangeArrowheads="1" noChangeShapeType="1"/>
          </p:cNvSpPr>
          <p:nvPr/>
        </p:nvSpPr>
        <p:spPr>
          <a:xfrm>
            <a:off x="3288578" y="179136"/>
            <a:ext cx="756612" cy="98577"/>
          </a:xfrm>
          <a:prstGeom prst="round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6" name="Retângulo: Cantos Arredondados 15">
            <a:extLst>
              <a:ext uri="{FF2B5EF4-FFF2-40B4-BE49-F238E27FC236}">
                <a16:creationId xmlns:a16="http://schemas.microsoft.com/office/drawing/2014/main" id="{EFA383D7-F075-009D-4BF1-531E32136727}"/>
              </a:ext>
            </a:extLst>
          </p:cNvPr>
          <p:cNvSpPr>
            <a:spLocks noGrp="1" noRot="1" noMove="1" noResize="1" noEditPoints="1" noAdjustHandles="1" noChangeArrowheads="1" noChangeShapeType="1"/>
          </p:cNvSpPr>
          <p:nvPr/>
        </p:nvSpPr>
        <p:spPr>
          <a:xfrm>
            <a:off x="4077017" y="179136"/>
            <a:ext cx="756612" cy="98577"/>
          </a:xfrm>
          <a:prstGeom prst="round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51" name="Retângulo: Cantos Arredondados 50">
            <a:extLst>
              <a:ext uri="{FF2B5EF4-FFF2-40B4-BE49-F238E27FC236}">
                <a16:creationId xmlns:a16="http://schemas.microsoft.com/office/drawing/2014/main" id="{75D4A7F6-6174-D485-3784-3DDBCAB1967A}"/>
              </a:ext>
            </a:extLst>
          </p:cNvPr>
          <p:cNvSpPr/>
          <p:nvPr/>
        </p:nvSpPr>
        <p:spPr>
          <a:xfrm>
            <a:off x="1711700" y="179244"/>
            <a:ext cx="756612" cy="98577"/>
          </a:xfrm>
          <a:prstGeom prst="roundRect">
            <a:avLst/>
          </a:prstGeom>
          <a:solidFill>
            <a:srgbClr val="E59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3" name="Subtítulo 2">
            <a:extLst>
              <a:ext uri="{FF2B5EF4-FFF2-40B4-BE49-F238E27FC236}">
                <a16:creationId xmlns:a16="http://schemas.microsoft.com/office/drawing/2014/main" id="{8D05DD2E-D9A3-5367-283B-C653E19C49CA}"/>
              </a:ext>
            </a:extLst>
          </p:cNvPr>
          <p:cNvSpPr txBox="1">
            <a:spLocks/>
          </p:cNvSpPr>
          <p:nvPr/>
        </p:nvSpPr>
        <p:spPr>
          <a:xfrm>
            <a:off x="838200" y="350358"/>
            <a:ext cx="5572307" cy="3058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t-PT" sz="900" b="1" dirty="0">
                <a:solidFill>
                  <a:srgbClr val="002856"/>
                </a:solidFill>
                <a:latin typeface="Montserrat Bold" panose="00000800000000000000" pitchFamily="2" charset="0"/>
              </a:rPr>
              <a:t>CURSO DE AVALIAÇÃO DE IMPACTE AMBIENTAL</a:t>
            </a:r>
            <a:br>
              <a:rPr lang="pt-PT" sz="900" b="1" dirty="0">
                <a:solidFill>
                  <a:srgbClr val="002856"/>
                </a:solidFill>
                <a:latin typeface="Montserrat Bold" panose="00000800000000000000" pitchFamily="2" charset="0"/>
              </a:rPr>
            </a:br>
            <a:r>
              <a:rPr lang="pt-PT" sz="900" b="1" dirty="0">
                <a:solidFill>
                  <a:srgbClr val="E5912B"/>
                </a:solidFill>
                <a:latin typeface="Montserrat" panose="00000500000000000000" pitchFamily="2" charset="0"/>
              </a:rPr>
              <a:t>Módulo 1: Importância, Conceitos, Fases e “Instrumentos”</a:t>
            </a:r>
            <a:endParaRPr lang="pt-PT" sz="900" b="1" dirty="0">
              <a:solidFill>
                <a:srgbClr val="002856"/>
              </a:solidFill>
              <a:latin typeface="Montserrat" panose="00000500000000000000" pitchFamily="2" charset="0"/>
            </a:endParaRPr>
          </a:p>
        </p:txBody>
      </p:sp>
      <p:sp>
        <p:nvSpPr>
          <p:cNvPr id="22" name="Marcador de Posição de Conteúdo 2">
            <a:extLst>
              <a:ext uri="{FF2B5EF4-FFF2-40B4-BE49-F238E27FC236}">
                <a16:creationId xmlns:a16="http://schemas.microsoft.com/office/drawing/2014/main" id="{91E5F08F-EC9D-F9F5-253F-EAC6C5B01119}"/>
              </a:ext>
            </a:extLst>
          </p:cNvPr>
          <p:cNvSpPr txBox="1">
            <a:spLocks/>
          </p:cNvSpPr>
          <p:nvPr/>
        </p:nvSpPr>
        <p:spPr>
          <a:xfrm>
            <a:off x="1407806" y="1671068"/>
            <a:ext cx="9827478" cy="62715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pt-PT" sz="1800" b="1" dirty="0">
                <a:solidFill>
                  <a:srgbClr val="E5912B"/>
                </a:solidFill>
                <a:latin typeface="Montserrat" panose="00000500000000000000" pitchFamily="50" charset="0"/>
              </a:rPr>
              <a:t>QUEM PARTICIPA NUM PROCESSO DE AIA?</a:t>
            </a:r>
          </a:p>
        </p:txBody>
      </p:sp>
      <p:sp>
        <p:nvSpPr>
          <p:cNvPr id="27" name="Retângulo: Cantos Arredondados 26">
            <a:extLst>
              <a:ext uri="{FF2B5EF4-FFF2-40B4-BE49-F238E27FC236}">
                <a16:creationId xmlns:a16="http://schemas.microsoft.com/office/drawing/2014/main" id="{EEEB006A-55D0-F6AA-A942-A8BD9CF17A9B}"/>
              </a:ext>
            </a:extLst>
          </p:cNvPr>
          <p:cNvSpPr/>
          <p:nvPr/>
        </p:nvSpPr>
        <p:spPr>
          <a:xfrm>
            <a:off x="1407806" y="2748184"/>
            <a:ext cx="1799162" cy="632962"/>
          </a:xfrm>
          <a:prstGeom prst="roundRect">
            <a:avLst>
              <a:gd name="adj" fmla="val 5214"/>
            </a:avLst>
          </a:prstGeom>
          <a:noFill/>
          <a:ln>
            <a:solidFill>
              <a:srgbClr val="E5912B">
                <a:alpha val="58824"/>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100" dirty="0">
                <a:solidFill>
                  <a:schemeClr val="tx2">
                    <a:lumMod val="40000"/>
                    <a:lumOff val="60000"/>
                  </a:schemeClr>
                </a:solidFill>
                <a:latin typeface="Montserrat" panose="00000500000000000000" pitchFamily="50" charset="0"/>
              </a:rPr>
              <a:t>Entidade licenciadora ou competente para a autorização do projeto</a:t>
            </a:r>
          </a:p>
        </p:txBody>
      </p:sp>
      <p:sp>
        <p:nvSpPr>
          <p:cNvPr id="28" name="Retângulo: Cantos Arredondados 27">
            <a:extLst>
              <a:ext uri="{FF2B5EF4-FFF2-40B4-BE49-F238E27FC236}">
                <a16:creationId xmlns:a16="http://schemas.microsoft.com/office/drawing/2014/main" id="{7CAA45E3-CD0E-AF44-A598-9530944D9B12}"/>
              </a:ext>
            </a:extLst>
          </p:cNvPr>
          <p:cNvSpPr/>
          <p:nvPr/>
        </p:nvSpPr>
        <p:spPr>
          <a:xfrm>
            <a:off x="1407806" y="2287573"/>
            <a:ext cx="1799162" cy="327438"/>
          </a:xfrm>
          <a:prstGeom prst="roundRect">
            <a:avLst/>
          </a:prstGeom>
          <a:solidFill>
            <a:srgbClr val="E5912B">
              <a:alpha val="5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200" b="1" dirty="0">
                <a:latin typeface="Montserrat" panose="00000500000000000000" pitchFamily="50" charset="0"/>
              </a:rPr>
              <a:t>a)</a:t>
            </a:r>
          </a:p>
        </p:txBody>
      </p:sp>
      <p:sp>
        <p:nvSpPr>
          <p:cNvPr id="37" name="Retângulo: Cantos Arredondados 36">
            <a:extLst>
              <a:ext uri="{FF2B5EF4-FFF2-40B4-BE49-F238E27FC236}">
                <a16:creationId xmlns:a16="http://schemas.microsoft.com/office/drawing/2014/main" id="{1D02FA31-2B16-F60F-5726-7BE27D4D47C5}"/>
              </a:ext>
            </a:extLst>
          </p:cNvPr>
          <p:cNvSpPr/>
          <p:nvPr/>
        </p:nvSpPr>
        <p:spPr>
          <a:xfrm>
            <a:off x="8000646" y="778828"/>
            <a:ext cx="3855669" cy="790433"/>
          </a:xfrm>
          <a:prstGeom prst="roundRect">
            <a:avLst/>
          </a:prstGeom>
          <a:solidFill>
            <a:srgbClr val="E591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200" b="1" dirty="0">
                <a:latin typeface="Montserrat" panose="00000500000000000000" pitchFamily="50" charset="0"/>
              </a:rPr>
              <a:t>Artigos 6.º a 10.º do Decreto-Lei n.º 151 -B/2013, de 31 de outubro republicado pelo Decreto-Lei n.º 11/2023, de 10 de fevereiro</a:t>
            </a:r>
          </a:p>
        </p:txBody>
      </p:sp>
      <p:sp>
        <p:nvSpPr>
          <p:cNvPr id="29" name="Retângulo: Cantos Arredondados 28">
            <a:extLst>
              <a:ext uri="{FF2B5EF4-FFF2-40B4-BE49-F238E27FC236}">
                <a16:creationId xmlns:a16="http://schemas.microsoft.com/office/drawing/2014/main" id="{70351F97-0A2C-368D-8ABF-AD4B848A2A02}"/>
              </a:ext>
            </a:extLst>
          </p:cNvPr>
          <p:cNvSpPr/>
          <p:nvPr/>
        </p:nvSpPr>
        <p:spPr>
          <a:xfrm>
            <a:off x="3414885" y="2748184"/>
            <a:ext cx="1799162" cy="632962"/>
          </a:xfrm>
          <a:prstGeom prst="roundRect">
            <a:avLst>
              <a:gd name="adj" fmla="val 5214"/>
            </a:avLst>
          </a:prstGeom>
          <a:noFill/>
          <a:ln>
            <a:solidFill>
              <a:srgbClr val="E591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100" dirty="0">
                <a:solidFill>
                  <a:srgbClr val="002856"/>
                </a:solidFill>
                <a:latin typeface="Montserrat" panose="00000500000000000000" pitchFamily="50" charset="0"/>
              </a:rPr>
              <a:t>Autoridade de AIA</a:t>
            </a:r>
          </a:p>
        </p:txBody>
      </p:sp>
      <p:sp>
        <p:nvSpPr>
          <p:cNvPr id="30" name="Retângulo: Cantos Arredondados 29">
            <a:extLst>
              <a:ext uri="{FF2B5EF4-FFF2-40B4-BE49-F238E27FC236}">
                <a16:creationId xmlns:a16="http://schemas.microsoft.com/office/drawing/2014/main" id="{1874F890-49A4-5125-AC84-CD027B856B9C}"/>
              </a:ext>
            </a:extLst>
          </p:cNvPr>
          <p:cNvSpPr/>
          <p:nvPr/>
        </p:nvSpPr>
        <p:spPr>
          <a:xfrm>
            <a:off x="3414885" y="2287573"/>
            <a:ext cx="1799162" cy="327438"/>
          </a:xfrm>
          <a:prstGeom prst="roundRect">
            <a:avLst/>
          </a:prstGeom>
          <a:solidFill>
            <a:srgbClr val="E591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200" b="1" dirty="0">
                <a:latin typeface="Montserrat" panose="00000500000000000000" pitchFamily="50" charset="0"/>
              </a:rPr>
              <a:t>b)</a:t>
            </a:r>
          </a:p>
        </p:txBody>
      </p:sp>
      <p:sp>
        <p:nvSpPr>
          <p:cNvPr id="31" name="Retângulo: Cantos Arredondados 30">
            <a:extLst>
              <a:ext uri="{FF2B5EF4-FFF2-40B4-BE49-F238E27FC236}">
                <a16:creationId xmlns:a16="http://schemas.microsoft.com/office/drawing/2014/main" id="{C3A11B86-687E-BADE-BEB6-E5421BB3A83D}"/>
              </a:ext>
            </a:extLst>
          </p:cNvPr>
          <p:cNvSpPr/>
          <p:nvPr/>
        </p:nvSpPr>
        <p:spPr>
          <a:xfrm>
            <a:off x="5421964" y="2748184"/>
            <a:ext cx="1799162" cy="632962"/>
          </a:xfrm>
          <a:prstGeom prst="roundRect">
            <a:avLst>
              <a:gd name="adj" fmla="val 5214"/>
            </a:avLst>
          </a:prstGeom>
          <a:noFill/>
          <a:ln>
            <a:solidFill>
              <a:srgbClr val="E5912B">
                <a:alpha val="6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100" dirty="0">
                <a:solidFill>
                  <a:schemeClr val="tx2">
                    <a:lumMod val="40000"/>
                    <a:lumOff val="60000"/>
                  </a:schemeClr>
                </a:solidFill>
                <a:latin typeface="Montserrat" panose="00000500000000000000" pitchFamily="50" charset="0"/>
              </a:rPr>
              <a:t>Comissão de avaliação (CA);</a:t>
            </a:r>
          </a:p>
        </p:txBody>
      </p:sp>
      <p:sp>
        <p:nvSpPr>
          <p:cNvPr id="32" name="Retângulo: Cantos Arredondados 31">
            <a:extLst>
              <a:ext uri="{FF2B5EF4-FFF2-40B4-BE49-F238E27FC236}">
                <a16:creationId xmlns:a16="http://schemas.microsoft.com/office/drawing/2014/main" id="{65C2B052-37AA-72D0-E554-44EEFA46FAF6}"/>
              </a:ext>
            </a:extLst>
          </p:cNvPr>
          <p:cNvSpPr/>
          <p:nvPr/>
        </p:nvSpPr>
        <p:spPr>
          <a:xfrm>
            <a:off x="5421964" y="2287573"/>
            <a:ext cx="1799162" cy="327438"/>
          </a:xfrm>
          <a:prstGeom prst="roundRect">
            <a:avLst/>
          </a:prstGeom>
          <a:solidFill>
            <a:srgbClr val="E5912B">
              <a:alpha val="5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200" b="1" dirty="0">
                <a:latin typeface="Montserrat" panose="00000500000000000000" pitchFamily="50" charset="0"/>
              </a:rPr>
              <a:t>c)</a:t>
            </a:r>
          </a:p>
        </p:txBody>
      </p:sp>
      <p:sp>
        <p:nvSpPr>
          <p:cNvPr id="33" name="Retângulo: Cantos Arredondados 32">
            <a:extLst>
              <a:ext uri="{FF2B5EF4-FFF2-40B4-BE49-F238E27FC236}">
                <a16:creationId xmlns:a16="http://schemas.microsoft.com/office/drawing/2014/main" id="{68140D98-2DFE-8D06-C060-07BC0DC399CA}"/>
              </a:ext>
            </a:extLst>
          </p:cNvPr>
          <p:cNvSpPr/>
          <p:nvPr/>
        </p:nvSpPr>
        <p:spPr>
          <a:xfrm>
            <a:off x="7429043" y="2748184"/>
            <a:ext cx="1799162" cy="632962"/>
          </a:xfrm>
          <a:prstGeom prst="roundRect">
            <a:avLst>
              <a:gd name="adj" fmla="val 5214"/>
            </a:avLst>
          </a:prstGeom>
          <a:noFill/>
          <a:ln>
            <a:solidFill>
              <a:srgbClr val="E5912B">
                <a:alpha val="6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100" dirty="0">
                <a:solidFill>
                  <a:schemeClr val="tx2">
                    <a:lumMod val="40000"/>
                    <a:lumOff val="60000"/>
                  </a:schemeClr>
                </a:solidFill>
                <a:latin typeface="Montserrat" panose="00000500000000000000" pitchFamily="50" charset="0"/>
              </a:rPr>
              <a:t>Autoridade Nacional de AIA</a:t>
            </a:r>
          </a:p>
        </p:txBody>
      </p:sp>
      <p:sp>
        <p:nvSpPr>
          <p:cNvPr id="34" name="Retângulo: Cantos Arredondados 33">
            <a:extLst>
              <a:ext uri="{FF2B5EF4-FFF2-40B4-BE49-F238E27FC236}">
                <a16:creationId xmlns:a16="http://schemas.microsoft.com/office/drawing/2014/main" id="{2B3D54E8-DB22-4F29-30D6-91A71BE50543}"/>
              </a:ext>
            </a:extLst>
          </p:cNvPr>
          <p:cNvSpPr/>
          <p:nvPr/>
        </p:nvSpPr>
        <p:spPr>
          <a:xfrm>
            <a:off x="7429043" y="2287573"/>
            <a:ext cx="1799162" cy="327438"/>
          </a:xfrm>
          <a:prstGeom prst="roundRect">
            <a:avLst/>
          </a:prstGeom>
          <a:solidFill>
            <a:srgbClr val="E5912B">
              <a:alpha val="5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200" b="1" dirty="0">
                <a:latin typeface="Montserrat" panose="00000500000000000000" pitchFamily="50" charset="0"/>
              </a:rPr>
              <a:t>d)</a:t>
            </a:r>
          </a:p>
        </p:txBody>
      </p:sp>
      <p:sp>
        <p:nvSpPr>
          <p:cNvPr id="35" name="Retângulo: Cantos Arredondados 34">
            <a:extLst>
              <a:ext uri="{FF2B5EF4-FFF2-40B4-BE49-F238E27FC236}">
                <a16:creationId xmlns:a16="http://schemas.microsoft.com/office/drawing/2014/main" id="{0C4CA823-E602-3D4F-29A0-044BE5D08585}"/>
              </a:ext>
            </a:extLst>
          </p:cNvPr>
          <p:cNvSpPr/>
          <p:nvPr/>
        </p:nvSpPr>
        <p:spPr>
          <a:xfrm>
            <a:off x="9436122" y="2748184"/>
            <a:ext cx="1799162" cy="632962"/>
          </a:xfrm>
          <a:prstGeom prst="roundRect">
            <a:avLst>
              <a:gd name="adj" fmla="val 5214"/>
            </a:avLst>
          </a:prstGeom>
          <a:noFill/>
          <a:ln>
            <a:solidFill>
              <a:srgbClr val="E5912B">
                <a:alpha val="6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100" dirty="0">
                <a:solidFill>
                  <a:schemeClr val="tx2">
                    <a:lumMod val="40000"/>
                    <a:lumOff val="60000"/>
                  </a:schemeClr>
                </a:solidFill>
                <a:latin typeface="Montserrat" panose="00000500000000000000" pitchFamily="50" charset="0"/>
              </a:rPr>
              <a:t>Conselho Consultivo de AIA (CCAIA)</a:t>
            </a:r>
          </a:p>
        </p:txBody>
      </p:sp>
      <p:sp>
        <p:nvSpPr>
          <p:cNvPr id="36" name="Retângulo: Cantos Arredondados 35">
            <a:extLst>
              <a:ext uri="{FF2B5EF4-FFF2-40B4-BE49-F238E27FC236}">
                <a16:creationId xmlns:a16="http://schemas.microsoft.com/office/drawing/2014/main" id="{BEBD4F1B-68E4-2605-BEBC-DA4E0A6A9F13}"/>
              </a:ext>
            </a:extLst>
          </p:cNvPr>
          <p:cNvSpPr/>
          <p:nvPr/>
        </p:nvSpPr>
        <p:spPr>
          <a:xfrm>
            <a:off x="9436122" y="2287573"/>
            <a:ext cx="1799162" cy="327438"/>
          </a:xfrm>
          <a:prstGeom prst="roundRect">
            <a:avLst/>
          </a:prstGeom>
          <a:solidFill>
            <a:srgbClr val="E5912B">
              <a:alpha val="5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200" b="1" dirty="0">
                <a:latin typeface="Montserrat" panose="00000500000000000000" pitchFamily="50" charset="0"/>
              </a:rPr>
              <a:t>e)</a:t>
            </a:r>
          </a:p>
        </p:txBody>
      </p:sp>
      <p:cxnSp>
        <p:nvCxnSpPr>
          <p:cNvPr id="40" name="Conexão reta 39">
            <a:extLst>
              <a:ext uri="{FF2B5EF4-FFF2-40B4-BE49-F238E27FC236}">
                <a16:creationId xmlns:a16="http://schemas.microsoft.com/office/drawing/2014/main" id="{78D8B2CC-C660-7887-7E09-532198869EED}"/>
              </a:ext>
            </a:extLst>
          </p:cNvPr>
          <p:cNvCxnSpPr/>
          <p:nvPr/>
        </p:nvCxnSpPr>
        <p:spPr>
          <a:xfrm>
            <a:off x="2156601" y="3525401"/>
            <a:ext cx="8272732"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CaixaDeTexto 2">
            <a:extLst>
              <a:ext uri="{FF2B5EF4-FFF2-40B4-BE49-F238E27FC236}">
                <a16:creationId xmlns:a16="http://schemas.microsoft.com/office/drawing/2014/main" id="{4E97E3DA-7218-0DD0-DB0B-3B338A39C83E}"/>
              </a:ext>
            </a:extLst>
          </p:cNvPr>
          <p:cNvSpPr txBox="1"/>
          <p:nvPr/>
        </p:nvSpPr>
        <p:spPr>
          <a:xfrm>
            <a:off x="979943" y="3746398"/>
            <a:ext cx="1791483" cy="657168"/>
          </a:xfrm>
          <a:prstGeom prst="rect">
            <a:avLst/>
          </a:prstGeom>
          <a:noFill/>
        </p:spPr>
        <p:txBody>
          <a:bodyPr wrap="square">
            <a:spAutoFit/>
          </a:bodyPr>
          <a:lstStyle/>
          <a:p>
            <a:pPr>
              <a:lnSpc>
                <a:spcPct val="120000"/>
              </a:lnSpc>
              <a:spcBef>
                <a:spcPts val="600"/>
              </a:spcBef>
            </a:pPr>
            <a:r>
              <a:rPr lang="pt-PT" sz="1050" b="1" kern="100" dirty="0">
                <a:solidFill>
                  <a:schemeClr val="tx1"/>
                </a:solidFill>
                <a:latin typeface="Montserrat" panose="00000500000000000000" pitchFamily="50" charset="0"/>
                <a:cs typeface="Arial" panose="020B0604020202020204" pitchFamily="34" charset="0"/>
              </a:rPr>
              <a:t>i) Promover a consulta pública e elaborar o respetivo relatório;</a:t>
            </a:r>
          </a:p>
        </p:txBody>
      </p:sp>
      <p:sp>
        <p:nvSpPr>
          <p:cNvPr id="5" name="CaixaDeTexto 4">
            <a:extLst>
              <a:ext uri="{FF2B5EF4-FFF2-40B4-BE49-F238E27FC236}">
                <a16:creationId xmlns:a16="http://schemas.microsoft.com/office/drawing/2014/main" id="{C5E225F6-7E74-F8A9-4DA8-EB4C810599D6}"/>
              </a:ext>
            </a:extLst>
          </p:cNvPr>
          <p:cNvSpPr txBox="1"/>
          <p:nvPr/>
        </p:nvSpPr>
        <p:spPr>
          <a:xfrm>
            <a:off x="3040824" y="3746398"/>
            <a:ext cx="2453118" cy="657168"/>
          </a:xfrm>
          <a:prstGeom prst="rect">
            <a:avLst/>
          </a:prstGeom>
          <a:noFill/>
        </p:spPr>
        <p:txBody>
          <a:bodyPr wrap="square">
            <a:spAutoFit/>
          </a:bodyPr>
          <a:lstStyle/>
          <a:p>
            <a:pPr>
              <a:lnSpc>
                <a:spcPct val="120000"/>
              </a:lnSpc>
              <a:spcBef>
                <a:spcPts val="600"/>
              </a:spcBef>
            </a:pPr>
            <a:r>
              <a:rPr lang="pt-PT" sz="1050" b="1" kern="100" dirty="0">
                <a:solidFill>
                  <a:schemeClr val="tx1"/>
                </a:solidFill>
                <a:latin typeface="Montserrat" panose="00000500000000000000" pitchFamily="50" charset="0"/>
                <a:cs typeface="Arial" panose="020B0604020202020204" pitchFamily="34" charset="0"/>
              </a:rPr>
              <a:t>j) Proceder à publicitação dos documentos e informações nos termos do presente Decreto-lei;</a:t>
            </a:r>
          </a:p>
        </p:txBody>
      </p:sp>
      <p:sp>
        <p:nvSpPr>
          <p:cNvPr id="6" name="CaixaDeTexto 5">
            <a:extLst>
              <a:ext uri="{FF2B5EF4-FFF2-40B4-BE49-F238E27FC236}">
                <a16:creationId xmlns:a16="http://schemas.microsoft.com/office/drawing/2014/main" id="{5CCCD9BB-4A77-1BFE-B333-4F2A213F4EB3}"/>
              </a:ext>
            </a:extLst>
          </p:cNvPr>
          <p:cNvSpPr txBox="1"/>
          <p:nvPr/>
        </p:nvSpPr>
        <p:spPr>
          <a:xfrm>
            <a:off x="5564198" y="3743140"/>
            <a:ext cx="2561883" cy="1432765"/>
          </a:xfrm>
          <a:prstGeom prst="rect">
            <a:avLst/>
          </a:prstGeom>
          <a:noFill/>
        </p:spPr>
        <p:txBody>
          <a:bodyPr wrap="square">
            <a:spAutoFit/>
          </a:bodyPr>
          <a:lstStyle/>
          <a:p>
            <a:pPr>
              <a:lnSpc>
                <a:spcPct val="120000"/>
              </a:lnSpc>
              <a:spcBef>
                <a:spcPts val="600"/>
              </a:spcBef>
            </a:pPr>
            <a:r>
              <a:rPr lang="pt-PT" sz="1050" b="1" kern="100" dirty="0">
                <a:solidFill>
                  <a:schemeClr val="tx1"/>
                </a:solidFill>
                <a:latin typeface="Montserrat" panose="00000500000000000000" pitchFamily="50" charset="0"/>
                <a:cs typeface="Arial" panose="020B0604020202020204" pitchFamily="34" charset="0"/>
              </a:rPr>
              <a:t>k) Emitir a DIA, com exceção dos projetos em que a autoridade de AIA é simultaneamente o proponente, caso em que a proposta de DIA é remetida ao membro do Governo responsável pela área do ambiente;</a:t>
            </a:r>
          </a:p>
        </p:txBody>
      </p:sp>
      <p:sp>
        <p:nvSpPr>
          <p:cNvPr id="9" name="CaixaDeTexto 8">
            <a:extLst>
              <a:ext uri="{FF2B5EF4-FFF2-40B4-BE49-F238E27FC236}">
                <a16:creationId xmlns:a16="http://schemas.microsoft.com/office/drawing/2014/main" id="{4B66C619-5426-427A-A575-89F6CA09CAA2}"/>
              </a:ext>
            </a:extLst>
          </p:cNvPr>
          <p:cNvSpPr txBox="1"/>
          <p:nvPr/>
        </p:nvSpPr>
        <p:spPr>
          <a:xfrm>
            <a:off x="8308560" y="3743140"/>
            <a:ext cx="1791483" cy="1432765"/>
          </a:xfrm>
          <a:prstGeom prst="rect">
            <a:avLst/>
          </a:prstGeom>
          <a:noFill/>
        </p:spPr>
        <p:txBody>
          <a:bodyPr wrap="square">
            <a:spAutoFit/>
          </a:bodyPr>
          <a:lstStyle/>
          <a:p>
            <a:pPr>
              <a:lnSpc>
                <a:spcPct val="120000"/>
              </a:lnSpc>
              <a:spcBef>
                <a:spcPts val="600"/>
              </a:spcBef>
            </a:pPr>
            <a:r>
              <a:rPr lang="pt-PT" sz="1050" b="1" kern="100" dirty="0">
                <a:solidFill>
                  <a:schemeClr val="tx1"/>
                </a:solidFill>
                <a:latin typeface="Montserrat" panose="00000500000000000000" pitchFamily="50" charset="0"/>
                <a:cs typeface="Arial" panose="020B0604020202020204" pitchFamily="34" charset="0"/>
              </a:rPr>
              <a:t>l) Dirigir o procedimento de verificação da conformidade ambiental do projeto de execução e emitir a respetiva decisão;</a:t>
            </a:r>
          </a:p>
        </p:txBody>
      </p:sp>
      <p:sp>
        <p:nvSpPr>
          <p:cNvPr id="17" name="CaixaDeTexto 16">
            <a:extLst>
              <a:ext uri="{FF2B5EF4-FFF2-40B4-BE49-F238E27FC236}">
                <a16:creationId xmlns:a16="http://schemas.microsoft.com/office/drawing/2014/main" id="{0C919BE2-C2ED-7AC9-32FD-643EB49A1899}"/>
              </a:ext>
            </a:extLst>
          </p:cNvPr>
          <p:cNvSpPr txBox="1"/>
          <p:nvPr/>
        </p:nvSpPr>
        <p:spPr>
          <a:xfrm>
            <a:off x="10023111" y="3746398"/>
            <a:ext cx="1791483" cy="657168"/>
          </a:xfrm>
          <a:prstGeom prst="rect">
            <a:avLst/>
          </a:prstGeom>
          <a:noFill/>
        </p:spPr>
        <p:txBody>
          <a:bodyPr wrap="square">
            <a:spAutoFit/>
          </a:bodyPr>
          <a:lstStyle/>
          <a:p>
            <a:pPr>
              <a:lnSpc>
                <a:spcPct val="120000"/>
              </a:lnSpc>
              <a:spcBef>
                <a:spcPts val="600"/>
              </a:spcBef>
            </a:pPr>
            <a:r>
              <a:rPr lang="pt-PT" sz="1050" b="1" kern="100" dirty="0">
                <a:solidFill>
                  <a:schemeClr val="tx1"/>
                </a:solidFill>
                <a:latin typeface="Montserrat" panose="00000500000000000000" pitchFamily="50" charset="0"/>
                <a:cs typeface="Arial" panose="020B0604020202020204" pitchFamily="34" charset="0"/>
              </a:rPr>
              <a:t>m) Dirigir o procedimento de pós -avaliação;</a:t>
            </a:r>
          </a:p>
        </p:txBody>
      </p:sp>
      <p:sp>
        <p:nvSpPr>
          <p:cNvPr id="18" name="CaixaDeTexto 17">
            <a:extLst>
              <a:ext uri="{FF2B5EF4-FFF2-40B4-BE49-F238E27FC236}">
                <a16:creationId xmlns:a16="http://schemas.microsoft.com/office/drawing/2014/main" id="{6C7F4FC8-B46C-8E76-19EE-024334A8A8A3}"/>
              </a:ext>
            </a:extLst>
          </p:cNvPr>
          <p:cNvSpPr txBox="1"/>
          <p:nvPr/>
        </p:nvSpPr>
        <p:spPr>
          <a:xfrm>
            <a:off x="979942" y="5420900"/>
            <a:ext cx="1791483" cy="851067"/>
          </a:xfrm>
          <a:prstGeom prst="rect">
            <a:avLst/>
          </a:prstGeom>
          <a:noFill/>
        </p:spPr>
        <p:txBody>
          <a:bodyPr wrap="square">
            <a:spAutoFit/>
          </a:bodyPr>
          <a:lstStyle/>
          <a:p>
            <a:pPr>
              <a:lnSpc>
                <a:spcPct val="120000"/>
              </a:lnSpc>
              <a:spcBef>
                <a:spcPts val="600"/>
              </a:spcBef>
            </a:pPr>
            <a:r>
              <a:rPr lang="pt-PT" sz="1050" b="1" kern="100" dirty="0">
                <a:solidFill>
                  <a:schemeClr val="tx1"/>
                </a:solidFill>
                <a:latin typeface="Montserrat" panose="00000500000000000000" pitchFamily="50" charset="0"/>
                <a:cs typeface="Arial" panose="020B0604020202020204" pitchFamily="34" charset="0"/>
              </a:rPr>
              <a:t>n) Cobrar ao proponente as taxas previstas no presente Decreto -lei;</a:t>
            </a:r>
          </a:p>
        </p:txBody>
      </p:sp>
      <p:sp>
        <p:nvSpPr>
          <p:cNvPr id="19" name="CaixaDeTexto 18">
            <a:extLst>
              <a:ext uri="{FF2B5EF4-FFF2-40B4-BE49-F238E27FC236}">
                <a16:creationId xmlns:a16="http://schemas.microsoft.com/office/drawing/2014/main" id="{007504A8-7010-FC65-0CA2-B894D2BC3D14}"/>
              </a:ext>
            </a:extLst>
          </p:cNvPr>
          <p:cNvSpPr txBox="1"/>
          <p:nvPr/>
        </p:nvSpPr>
        <p:spPr>
          <a:xfrm>
            <a:off x="3044327" y="5420900"/>
            <a:ext cx="2062511" cy="851067"/>
          </a:xfrm>
          <a:prstGeom prst="rect">
            <a:avLst/>
          </a:prstGeom>
          <a:noFill/>
        </p:spPr>
        <p:txBody>
          <a:bodyPr wrap="square">
            <a:spAutoFit/>
          </a:bodyPr>
          <a:lstStyle/>
          <a:p>
            <a:pPr>
              <a:lnSpc>
                <a:spcPct val="120000"/>
              </a:lnSpc>
              <a:spcBef>
                <a:spcPts val="600"/>
              </a:spcBef>
            </a:pPr>
            <a:r>
              <a:rPr lang="pt-PT" sz="1050" b="1" kern="100" dirty="0">
                <a:solidFill>
                  <a:schemeClr val="tx1"/>
                </a:solidFill>
                <a:latin typeface="Montserrat" panose="00000500000000000000" pitchFamily="50" charset="0"/>
                <a:cs typeface="Arial" panose="020B0604020202020204" pitchFamily="34" charset="0"/>
              </a:rPr>
              <a:t>o) Enviar à autoridade nacional de AIA as decisões de dispensa de procedimento de AIA;</a:t>
            </a:r>
          </a:p>
        </p:txBody>
      </p:sp>
      <p:sp>
        <p:nvSpPr>
          <p:cNvPr id="20" name="CaixaDeTexto 19">
            <a:extLst>
              <a:ext uri="{FF2B5EF4-FFF2-40B4-BE49-F238E27FC236}">
                <a16:creationId xmlns:a16="http://schemas.microsoft.com/office/drawing/2014/main" id="{01E0ED93-0A84-8E6F-356F-6CEC1B8A2E65}"/>
              </a:ext>
            </a:extLst>
          </p:cNvPr>
          <p:cNvSpPr txBox="1"/>
          <p:nvPr/>
        </p:nvSpPr>
        <p:spPr>
          <a:xfrm>
            <a:off x="5564198" y="5361685"/>
            <a:ext cx="2736989" cy="1238865"/>
          </a:xfrm>
          <a:prstGeom prst="rect">
            <a:avLst/>
          </a:prstGeom>
          <a:noFill/>
        </p:spPr>
        <p:txBody>
          <a:bodyPr wrap="square">
            <a:spAutoFit/>
          </a:bodyPr>
          <a:lstStyle/>
          <a:p>
            <a:pPr>
              <a:lnSpc>
                <a:spcPct val="120000"/>
              </a:lnSpc>
              <a:spcBef>
                <a:spcPts val="600"/>
              </a:spcBef>
            </a:pPr>
            <a:r>
              <a:rPr lang="pt-PT" sz="1050" b="1" kern="100" dirty="0">
                <a:solidFill>
                  <a:schemeClr val="tx1"/>
                </a:solidFill>
                <a:latin typeface="Montserrat" panose="00000500000000000000" pitchFamily="50" charset="0"/>
                <a:cs typeface="Arial" panose="020B0604020202020204" pitchFamily="34" charset="0"/>
              </a:rPr>
              <a:t>p) Remeter à autoridade nacional de AIA as informações e os documentos que integram os procedimentos de AIA e de verificação da conformidade ambiental do projeto de execução;</a:t>
            </a:r>
          </a:p>
        </p:txBody>
      </p:sp>
      <p:sp>
        <p:nvSpPr>
          <p:cNvPr id="21" name="CaixaDeTexto 20">
            <a:extLst>
              <a:ext uri="{FF2B5EF4-FFF2-40B4-BE49-F238E27FC236}">
                <a16:creationId xmlns:a16="http://schemas.microsoft.com/office/drawing/2014/main" id="{E1082FF7-CE22-F491-E068-06B65DEA57E9}"/>
              </a:ext>
            </a:extLst>
          </p:cNvPr>
          <p:cNvSpPr txBox="1"/>
          <p:nvPr/>
        </p:nvSpPr>
        <p:spPr>
          <a:xfrm>
            <a:off x="8328624" y="5361685"/>
            <a:ext cx="2306898" cy="1044966"/>
          </a:xfrm>
          <a:prstGeom prst="rect">
            <a:avLst/>
          </a:prstGeom>
          <a:noFill/>
        </p:spPr>
        <p:txBody>
          <a:bodyPr wrap="square">
            <a:spAutoFit/>
          </a:bodyPr>
          <a:lstStyle/>
          <a:p>
            <a:pPr>
              <a:lnSpc>
                <a:spcPct val="120000"/>
              </a:lnSpc>
              <a:spcBef>
                <a:spcPts val="600"/>
              </a:spcBef>
            </a:pPr>
            <a:r>
              <a:rPr lang="pt-PT" sz="1050" b="1" kern="100" dirty="0">
                <a:solidFill>
                  <a:schemeClr val="tx1"/>
                </a:solidFill>
                <a:latin typeface="Montserrat" panose="00000500000000000000" pitchFamily="50" charset="0"/>
                <a:cs typeface="Arial" panose="020B0604020202020204" pitchFamily="34" charset="0"/>
              </a:rPr>
              <a:t>q) Promover, sempre que necessário, contactos com o proponente e entidades com responsabilidade em matérias relevantes para a AIA.</a:t>
            </a:r>
          </a:p>
        </p:txBody>
      </p:sp>
    </p:spTree>
    <p:extLst>
      <p:ext uri="{BB962C8B-B14F-4D97-AF65-F5344CB8AC3E}">
        <p14:creationId xmlns:p14="http://schemas.microsoft.com/office/powerpoint/2010/main" val="391044255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83E4CA-6234-2521-D9FB-393A37342023}"/>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48C4A3A8-8D5D-D387-27B8-A5C1722A4D8F}"/>
              </a:ext>
            </a:extLst>
          </p:cNvPr>
          <p:cNvSpPr>
            <a:spLocks noGrp="1" noRot="1" noMove="1" noResize="1" noEditPoints="1" noAdjustHandles="1" noChangeArrowheads="1" noChangeShapeType="1"/>
          </p:cNvSpPr>
          <p:nvPr>
            <p:ph type="title"/>
          </p:nvPr>
        </p:nvSpPr>
        <p:spPr>
          <a:xfrm>
            <a:off x="838200" y="868781"/>
            <a:ext cx="10515600" cy="620354"/>
          </a:xfrm>
        </p:spPr>
        <p:txBody>
          <a:bodyPr>
            <a:normAutofit/>
          </a:bodyPr>
          <a:lstStyle/>
          <a:p>
            <a:r>
              <a:rPr lang="pt-PT" sz="2800" b="1" dirty="0">
                <a:solidFill>
                  <a:srgbClr val="002856"/>
                </a:solidFill>
                <a:latin typeface="Montserrat" panose="00000500000000000000" pitchFamily="2" charset="0"/>
              </a:rPr>
              <a:t>Entidades e responsabilidades</a:t>
            </a:r>
          </a:p>
        </p:txBody>
      </p:sp>
      <p:sp>
        <p:nvSpPr>
          <p:cNvPr id="4" name="Subtítulo 2">
            <a:extLst>
              <a:ext uri="{FF2B5EF4-FFF2-40B4-BE49-F238E27FC236}">
                <a16:creationId xmlns:a16="http://schemas.microsoft.com/office/drawing/2014/main" id="{955895D8-EDCB-F3F5-65CD-1413A08200C8}"/>
              </a:ext>
            </a:extLst>
          </p:cNvPr>
          <p:cNvSpPr txBox="1">
            <a:spLocks noGrp="1" noRot="1" noMove="1" noResize="1" noEditPoints="1" noAdjustHandles="1" noChangeArrowheads="1" noChangeShapeType="1"/>
          </p:cNvSpPr>
          <p:nvPr/>
        </p:nvSpPr>
        <p:spPr>
          <a:xfrm>
            <a:off x="8126083" y="380970"/>
            <a:ext cx="3227717" cy="3058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pt-PT" sz="1200" i="1" dirty="0">
                <a:solidFill>
                  <a:srgbClr val="002856"/>
                </a:solidFill>
                <a:latin typeface="Montserrat" panose="00000500000000000000" pitchFamily="2" charset="0"/>
              </a:rPr>
              <a:t>29/10/2024</a:t>
            </a:r>
          </a:p>
        </p:txBody>
      </p:sp>
      <p:cxnSp>
        <p:nvCxnSpPr>
          <p:cNvPr id="8" name="Conexão reta 7">
            <a:extLst>
              <a:ext uri="{FF2B5EF4-FFF2-40B4-BE49-F238E27FC236}">
                <a16:creationId xmlns:a16="http://schemas.microsoft.com/office/drawing/2014/main" id="{A7CB191A-36BB-D986-1840-416B2070C766}"/>
              </a:ext>
            </a:extLst>
          </p:cNvPr>
          <p:cNvCxnSpPr>
            <a:cxnSpLocks noGrp="1" noRot="1" noMove="1" noResize="1" noEditPoints="1" noAdjustHandles="1" noChangeArrowheads="1" noChangeShapeType="1"/>
          </p:cNvCxnSpPr>
          <p:nvPr/>
        </p:nvCxnSpPr>
        <p:spPr>
          <a:xfrm>
            <a:off x="0" y="1489135"/>
            <a:ext cx="451485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1" name="Imagem 10" descr="Uma imagem com Tipo de letra, Gráficos, design gráfico, captura de ecrã&#10;&#10;Descrição gerada automaticamente">
            <a:extLst>
              <a:ext uri="{FF2B5EF4-FFF2-40B4-BE49-F238E27FC236}">
                <a16:creationId xmlns:a16="http://schemas.microsoft.com/office/drawing/2014/main" id="{D42AEA0B-1781-6E09-E2B6-4E480FA23251}"/>
              </a:ext>
            </a:extLst>
          </p:cNvPr>
          <p:cNvPicPr>
            <a:picLocks noGrp="1" noRot="1" noChangeAspect="1" noMove="1" noResize="1" noEditPoints="1" noAdjustHandles="1" noChangeArrowheads="1" noChangeShapeType="1" noCrop="1"/>
          </p:cNvPicPr>
          <p:nvPr/>
        </p:nvPicPr>
        <p:blipFill>
          <a:blip r:embed="rId2">
            <a:alphaModFix amt="70000"/>
            <a:extLst>
              <a:ext uri="{28A0092B-C50C-407E-A947-70E740481C1C}">
                <a14:useLocalDpi xmlns:a14="http://schemas.microsoft.com/office/drawing/2010/main" val="0"/>
              </a:ext>
            </a:extLst>
          </a:blip>
          <a:stretch>
            <a:fillRect/>
          </a:stretch>
        </p:blipFill>
        <p:spPr>
          <a:xfrm>
            <a:off x="11018324" y="6267450"/>
            <a:ext cx="837992" cy="401145"/>
          </a:xfrm>
          <a:prstGeom prst="rect">
            <a:avLst/>
          </a:prstGeom>
        </p:spPr>
      </p:pic>
      <p:sp>
        <p:nvSpPr>
          <p:cNvPr id="12" name="Retângulo: Cantos Arredondados 11">
            <a:extLst>
              <a:ext uri="{FF2B5EF4-FFF2-40B4-BE49-F238E27FC236}">
                <a16:creationId xmlns:a16="http://schemas.microsoft.com/office/drawing/2014/main" id="{5B7EE447-4C00-89F3-13AD-7334A604633C}"/>
              </a:ext>
            </a:extLst>
          </p:cNvPr>
          <p:cNvSpPr>
            <a:spLocks noGrp="1" noRot="1" noMove="1" noResize="1" noEditPoints="1" noAdjustHandles="1" noChangeArrowheads="1" noChangeShapeType="1"/>
          </p:cNvSpPr>
          <p:nvPr/>
        </p:nvSpPr>
        <p:spPr>
          <a:xfrm>
            <a:off x="923261" y="183390"/>
            <a:ext cx="756612" cy="98577"/>
          </a:xfrm>
          <a:prstGeom prst="roundRect">
            <a:avLst/>
          </a:prstGeom>
          <a:solidFill>
            <a:srgbClr val="E59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4" name="Retângulo: Cantos Arredondados 13">
            <a:extLst>
              <a:ext uri="{FF2B5EF4-FFF2-40B4-BE49-F238E27FC236}">
                <a16:creationId xmlns:a16="http://schemas.microsoft.com/office/drawing/2014/main" id="{5ADB19FC-9ECB-6C1D-55C1-248F329B841E}"/>
              </a:ext>
            </a:extLst>
          </p:cNvPr>
          <p:cNvSpPr>
            <a:spLocks noGrp="1" noRot="1" noMove="1" noResize="1" noEditPoints="1" noAdjustHandles="1" noChangeArrowheads="1" noChangeShapeType="1"/>
          </p:cNvSpPr>
          <p:nvPr/>
        </p:nvSpPr>
        <p:spPr>
          <a:xfrm>
            <a:off x="2500139" y="184191"/>
            <a:ext cx="756612" cy="98577"/>
          </a:xfrm>
          <a:prstGeom prst="roundRect">
            <a:avLst/>
          </a:prstGeom>
          <a:solidFill>
            <a:srgbClr val="E59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5" name="Retângulo: Cantos Arredondados 14">
            <a:extLst>
              <a:ext uri="{FF2B5EF4-FFF2-40B4-BE49-F238E27FC236}">
                <a16:creationId xmlns:a16="http://schemas.microsoft.com/office/drawing/2014/main" id="{90BAEAAF-AA25-DB8C-B82E-E46EB7FC7836}"/>
              </a:ext>
            </a:extLst>
          </p:cNvPr>
          <p:cNvSpPr>
            <a:spLocks noGrp="1" noRot="1" noMove="1" noResize="1" noEditPoints="1" noAdjustHandles="1" noChangeArrowheads="1" noChangeShapeType="1"/>
          </p:cNvSpPr>
          <p:nvPr/>
        </p:nvSpPr>
        <p:spPr>
          <a:xfrm>
            <a:off x="3288578" y="179136"/>
            <a:ext cx="756612" cy="98577"/>
          </a:xfrm>
          <a:prstGeom prst="round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6" name="Retângulo: Cantos Arredondados 15">
            <a:extLst>
              <a:ext uri="{FF2B5EF4-FFF2-40B4-BE49-F238E27FC236}">
                <a16:creationId xmlns:a16="http://schemas.microsoft.com/office/drawing/2014/main" id="{D84F050A-AB75-FD1E-A71D-2FD8F6D177FA}"/>
              </a:ext>
            </a:extLst>
          </p:cNvPr>
          <p:cNvSpPr>
            <a:spLocks noGrp="1" noRot="1" noMove="1" noResize="1" noEditPoints="1" noAdjustHandles="1" noChangeArrowheads="1" noChangeShapeType="1"/>
          </p:cNvSpPr>
          <p:nvPr/>
        </p:nvSpPr>
        <p:spPr>
          <a:xfrm>
            <a:off x="4077017" y="179136"/>
            <a:ext cx="756612" cy="98577"/>
          </a:xfrm>
          <a:prstGeom prst="round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51" name="Retângulo: Cantos Arredondados 50">
            <a:extLst>
              <a:ext uri="{FF2B5EF4-FFF2-40B4-BE49-F238E27FC236}">
                <a16:creationId xmlns:a16="http://schemas.microsoft.com/office/drawing/2014/main" id="{8B4E46B8-71D0-8794-561E-4A6351696651}"/>
              </a:ext>
            </a:extLst>
          </p:cNvPr>
          <p:cNvSpPr/>
          <p:nvPr/>
        </p:nvSpPr>
        <p:spPr>
          <a:xfrm>
            <a:off x="1711700" y="179244"/>
            <a:ext cx="756612" cy="98577"/>
          </a:xfrm>
          <a:prstGeom prst="roundRect">
            <a:avLst/>
          </a:prstGeom>
          <a:solidFill>
            <a:srgbClr val="E59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3" name="Subtítulo 2">
            <a:extLst>
              <a:ext uri="{FF2B5EF4-FFF2-40B4-BE49-F238E27FC236}">
                <a16:creationId xmlns:a16="http://schemas.microsoft.com/office/drawing/2014/main" id="{B193365F-E081-A46B-1458-650FC17BBEF3}"/>
              </a:ext>
            </a:extLst>
          </p:cNvPr>
          <p:cNvSpPr txBox="1">
            <a:spLocks/>
          </p:cNvSpPr>
          <p:nvPr/>
        </p:nvSpPr>
        <p:spPr>
          <a:xfrm>
            <a:off x="838200" y="350358"/>
            <a:ext cx="5572307" cy="3058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t-PT" sz="900" b="1" dirty="0">
                <a:solidFill>
                  <a:srgbClr val="002856"/>
                </a:solidFill>
                <a:latin typeface="Montserrat Bold" panose="00000800000000000000" pitchFamily="2" charset="0"/>
              </a:rPr>
              <a:t>CURSO DE AVALIAÇÃO DE IMPACTE AMBIENTAL</a:t>
            </a:r>
            <a:br>
              <a:rPr lang="pt-PT" sz="900" b="1" dirty="0">
                <a:solidFill>
                  <a:srgbClr val="002856"/>
                </a:solidFill>
                <a:latin typeface="Montserrat Bold" panose="00000800000000000000" pitchFamily="2" charset="0"/>
              </a:rPr>
            </a:br>
            <a:r>
              <a:rPr lang="pt-PT" sz="900" b="1" dirty="0">
                <a:solidFill>
                  <a:srgbClr val="E5912B"/>
                </a:solidFill>
                <a:latin typeface="Montserrat" panose="00000500000000000000" pitchFamily="2" charset="0"/>
              </a:rPr>
              <a:t>Módulo 1: Importância, Conceitos, Fases e “Instrumentos”</a:t>
            </a:r>
            <a:endParaRPr lang="pt-PT" sz="900" b="1" dirty="0">
              <a:solidFill>
                <a:srgbClr val="002856"/>
              </a:solidFill>
              <a:latin typeface="Montserrat" panose="00000500000000000000" pitchFamily="2" charset="0"/>
            </a:endParaRPr>
          </a:p>
        </p:txBody>
      </p:sp>
      <p:sp>
        <p:nvSpPr>
          <p:cNvPr id="22" name="Marcador de Posição de Conteúdo 2">
            <a:extLst>
              <a:ext uri="{FF2B5EF4-FFF2-40B4-BE49-F238E27FC236}">
                <a16:creationId xmlns:a16="http://schemas.microsoft.com/office/drawing/2014/main" id="{EDF7B4A4-B172-1F7C-B312-AF4EDF30B47F}"/>
              </a:ext>
            </a:extLst>
          </p:cNvPr>
          <p:cNvSpPr txBox="1">
            <a:spLocks/>
          </p:cNvSpPr>
          <p:nvPr/>
        </p:nvSpPr>
        <p:spPr>
          <a:xfrm>
            <a:off x="1407806" y="1671068"/>
            <a:ext cx="9827478" cy="62715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pt-PT" sz="1800" b="1" dirty="0">
                <a:solidFill>
                  <a:srgbClr val="E5912B"/>
                </a:solidFill>
                <a:latin typeface="Montserrat" panose="00000500000000000000" pitchFamily="50" charset="0"/>
              </a:rPr>
              <a:t>QUEM PARTICIPA NUM PROCESSO DE AIA?</a:t>
            </a:r>
          </a:p>
        </p:txBody>
      </p:sp>
      <p:sp>
        <p:nvSpPr>
          <p:cNvPr id="27" name="Retângulo: Cantos Arredondados 26">
            <a:extLst>
              <a:ext uri="{FF2B5EF4-FFF2-40B4-BE49-F238E27FC236}">
                <a16:creationId xmlns:a16="http://schemas.microsoft.com/office/drawing/2014/main" id="{B6A9BE05-7A22-F755-F5EF-DEB4FBBD87B1}"/>
              </a:ext>
            </a:extLst>
          </p:cNvPr>
          <p:cNvSpPr/>
          <p:nvPr/>
        </p:nvSpPr>
        <p:spPr>
          <a:xfrm>
            <a:off x="1407806" y="2748184"/>
            <a:ext cx="1799162" cy="632962"/>
          </a:xfrm>
          <a:prstGeom prst="roundRect">
            <a:avLst>
              <a:gd name="adj" fmla="val 5214"/>
            </a:avLst>
          </a:prstGeom>
          <a:noFill/>
          <a:ln>
            <a:solidFill>
              <a:srgbClr val="E5912B">
                <a:alpha val="58824"/>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100" dirty="0">
                <a:solidFill>
                  <a:schemeClr val="tx2">
                    <a:lumMod val="40000"/>
                    <a:lumOff val="60000"/>
                  </a:schemeClr>
                </a:solidFill>
                <a:latin typeface="Montserrat" panose="00000500000000000000" pitchFamily="50" charset="0"/>
              </a:rPr>
              <a:t>Entidade licenciadora ou competente para a autorização do projeto</a:t>
            </a:r>
          </a:p>
        </p:txBody>
      </p:sp>
      <p:sp>
        <p:nvSpPr>
          <p:cNvPr id="28" name="Retângulo: Cantos Arredondados 27">
            <a:extLst>
              <a:ext uri="{FF2B5EF4-FFF2-40B4-BE49-F238E27FC236}">
                <a16:creationId xmlns:a16="http://schemas.microsoft.com/office/drawing/2014/main" id="{B5DC5F57-2FA3-C7AB-5C22-6DC82E26439A}"/>
              </a:ext>
            </a:extLst>
          </p:cNvPr>
          <p:cNvSpPr/>
          <p:nvPr/>
        </p:nvSpPr>
        <p:spPr>
          <a:xfrm>
            <a:off x="1407806" y="2287573"/>
            <a:ext cx="1799162" cy="327438"/>
          </a:xfrm>
          <a:prstGeom prst="roundRect">
            <a:avLst/>
          </a:prstGeom>
          <a:solidFill>
            <a:srgbClr val="E5912B">
              <a:alpha val="5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200" b="1" dirty="0">
                <a:latin typeface="Montserrat" panose="00000500000000000000" pitchFamily="50" charset="0"/>
              </a:rPr>
              <a:t>a)</a:t>
            </a:r>
          </a:p>
        </p:txBody>
      </p:sp>
      <p:sp>
        <p:nvSpPr>
          <p:cNvPr id="37" name="Retângulo: Cantos Arredondados 36">
            <a:extLst>
              <a:ext uri="{FF2B5EF4-FFF2-40B4-BE49-F238E27FC236}">
                <a16:creationId xmlns:a16="http://schemas.microsoft.com/office/drawing/2014/main" id="{D5082F95-F3A5-F2DC-5BAE-8DA41F897820}"/>
              </a:ext>
            </a:extLst>
          </p:cNvPr>
          <p:cNvSpPr/>
          <p:nvPr/>
        </p:nvSpPr>
        <p:spPr>
          <a:xfrm>
            <a:off x="8000646" y="778828"/>
            <a:ext cx="3855669" cy="790433"/>
          </a:xfrm>
          <a:prstGeom prst="roundRect">
            <a:avLst/>
          </a:prstGeom>
          <a:solidFill>
            <a:srgbClr val="E591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200" b="1" dirty="0">
                <a:latin typeface="Montserrat" panose="00000500000000000000" pitchFamily="50" charset="0"/>
              </a:rPr>
              <a:t>Artigos 6.º a 10.º do Decreto-Lei n.º 151 -B/2013, de 31 de outubro republicado pelo Decreto-Lei n.º 11/2023, de 10 de fevereiro</a:t>
            </a:r>
          </a:p>
        </p:txBody>
      </p:sp>
      <p:sp>
        <p:nvSpPr>
          <p:cNvPr id="29" name="Retângulo: Cantos Arredondados 28">
            <a:extLst>
              <a:ext uri="{FF2B5EF4-FFF2-40B4-BE49-F238E27FC236}">
                <a16:creationId xmlns:a16="http://schemas.microsoft.com/office/drawing/2014/main" id="{5B6123C3-4F5F-C764-45F1-C757A8A9C89F}"/>
              </a:ext>
            </a:extLst>
          </p:cNvPr>
          <p:cNvSpPr/>
          <p:nvPr/>
        </p:nvSpPr>
        <p:spPr>
          <a:xfrm>
            <a:off x="3414885" y="2748184"/>
            <a:ext cx="1799162" cy="632962"/>
          </a:xfrm>
          <a:prstGeom prst="roundRect">
            <a:avLst>
              <a:gd name="adj" fmla="val 5214"/>
            </a:avLst>
          </a:prstGeom>
          <a:noFill/>
          <a:ln>
            <a:solidFill>
              <a:srgbClr val="E5912B">
                <a:alpha val="58824"/>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100" dirty="0">
                <a:solidFill>
                  <a:schemeClr val="tx2">
                    <a:lumMod val="40000"/>
                    <a:lumOff val="60000"/>
                  </a:schemeClr>
                </a:solidFill>
                <a:latin typeface="Montserrat" panose="00000500000000000000" pitchFamily="50" charset="0"/>
              </a:rPr>
              <a:t>Autoridade de AIA</a:t>
            </a:r>
          </a:p>
        </p:txBody>
      </p:sp>
      <p:sp>
        <p:nvSpPr>
          <p:cNvPr id="30" name="Retângulo: Cantos Arredondados 29">
            <a:extLst>
              <a:ext uri="{FF2B5EF4-FFF2-40B4-BE49-F238E27FC236}">
                <a16:creationId xmlns:a16="http://schemas.microsoft.com/office/drawing/2014/main" id="{AA6249A8-02B2-6645-0E77-E4FA0C7F2C2E}"/>
              </a:ext>
            </a:extLst>
          </p:cNvPr>
          <p:cNvSpPr/>
          <p:nvPr/>
        </p:nvSpPr>
        <p:spPr>
          <a:xfrm>
            <a:off x="3414885" y="2287573"/>
            <a:ext cx="1799162" cy="327438"/>
          </a:xfrm>
          <a:prstGeom prst="roundRect">
            <a:avLst/>
          </a:prstGeom>
          <a:solidFill>
            <a:srgbClr val="E5912B">
              <a:alpha val="5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200" b="1" dirty="0">
                <a:latin typeface="Montserrat" panose="00000500000000000000" pitchFamily="50" charset="0"/>
              </a:rPr>
              <a:t>b)</a:t>
            </a:r>
          </a:p>
        </p:txBody>
      </p:sp>
      <p:sp>
        <p:nvSpPr>
          <p:cNvPr id="31" name="Retângulo: Cantos Arredondados 30">
            <a:extLst>
              <a:ext uri="{FF2B5EF4-FFF2-40B4-BE49-F238E27FC236}">
                <a16:creationId xmlns:a16="http://schemas.microsoft.com/office/drawing/2014/main" id="{D3E315F8-2C2E-92EC-0C67-78053CA69B64}"/>
              </a:ext>
            </a:extLst>
          </p:cNvPr>
          <p:cNvSpPr/>
          <p:nvPr/>
        </p:nvSpPr>
        <p:spPr>
          <a:xfrm>
            <a:off x="5421964" y="2748184"/>
            <a:ext cx="1799162" cy="632962"/>
          </a:xfrm>
          <a:prstGeom prst="roundRect">
            <a:avLst>
              <a:gd name="adj" fmla="val 5214"/>
            </a:avLst>
          </a:prstGeom>
          <a:noFill/>
          <a:ln>
            <a:solidFill>
              <a:srgbClr val="E591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100" dirty="0">
                <a:solidFill>
                  <a:srgbClr val="002856"/>
                </a:solidFill>
                <a:latin typeface="Montserrat" panose="00000500000000000000" pitchFamily="50" charset="0"/>
              </a:rPr>
              <a:t>Comissão de avaliação (CA);</a:t>
            </a:r>
          </a:p>
        </p:txBody>
      </p:sp>
      <p:sp>
        <p:nvSpPr>
          <p:cNvPr id="32" name="Retângulo: Cantos Arredondados 31">
            <a:extLst>
              <a:ext uri="{FF2B5EF4-FFF2-40B4-BE49-F238E27FC236}">
                <a16:creationId xmlns:a16="http://schemas.microsoft.com/office/drawing/2014/main" id="{91C8B78A-F49B-D975-00C6-4AAC7AB96A87}"/>
              </a:ext>
            </a:extLst>
          </p:cNvPr>
          <p:cNvSpPr/>
          <p:nvPr/>
        </p:nvSpPr>
        <p:spPr>
          <a:xfrm>
            <a:off x="5421964" y="2287573"/>
            <a:ext cx="1799162" cy="327438"/>
          </a:xfrm>
          <a:prstGeom prst="roundRect">
            <a:avLst/>
          </a:prstGeom>
          <a:solidFill>
            <a:srgbClr val="E5912B">
              <a:alpha val="9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200" b="1" dirty="0">
                <a:latin typeface="Montserrat" panose="00000500000000000000" pitchFamily="50" charset="0"/>
              </a:rPr>
              <a:t>c)</a:t>
            </a:r>
          </a:p>
        </p:txBody>
      </p:sp>
      <p:sp>
        <p:nvSpPr>
          <p:cNvPr id="33" name="Retângulo: Cantos Arredondados 32">
            <a:extLst>
              <a:ext uri="{FF2B5EF4-FFF2-40B4-BE49-F238E27FC236}">
                <a16:creationId xmlns:a16="http://schemas.microsoft.com/office/drawing/2014/main" id="{CFD2C7EC-F649-DEE0-E6A7-BC241E3428BE}"/>
              </a:ext>
            </a:extLst>
          </p:cNvPr>
          <p:cNvSpPr/>
          <p:nvPr/>
        </p:nvSpPr>
        <p:spPr>
          <a:xfrm>
            <a:off x="7429043" y="2748184"/>
            <a:ext cx="1799162" cy="632962"/>
          </a:xfrm>
          <a:prstGeom prst="roundRect">
            <a:avLst>
              <a:gd name="adj" fmla="val 5214"/>
            </a:avLst>
          </a:prstGeom>
          <a:noFill/>
          <a:ln>
            <a:solidFill>
              <a:srgbClr val="E5912B">
                <a:alpha val="6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100" dirty="0">
                <a:solidFill>
                  <a:schemeClr val="tx2">
                    <a:lumMod val="40000"/>
                    <a:lumOff val="60000"/>
                  </a:schemeClr>
                </a:solidFill>
                <a:latin typeface="Montserrat" panose="00000500000000000000" pitchFamily="50" charset="0"/>
              </a:rPr>
              <a:t>Autoridade Nacional de AIA</a:t>
            </a:r>
          </a:p>
        </p:txBody>
      </p:sp>
      <p:sp>
        <p:nvSpPr>
          <p:cNvPr id="34" name="Retângulo: Cantos Arredondados 33">
            <a:extLst>
              <a:ext uri="{FF2B5EF4-FFF2-40B4-BE49-F238E27FC236}">
                <a16:creationId xmlns:a16="http://schemas.microsoft.com/office/drawing/2014/main" id="{76CF67C8-BFE5-637C-93F5-42CFCB86464A}"/>
              </a:ext>
            </a:extLst>
          </p:cNvPr>
          <p:cNvSpPr/>
          <p:nvPr/>
        </p:nvSpPr>
        <p:spPr>
          <a:xfrm>
            <a:off x="7429043" y="2287573"/>
            <a:ext cx="1799162" cy="327438"/>
          </a:xfrm>
          <a:prstGeom prst="roundRect">
            <a:avLst/>
          </a:prstGeom>
          <a:solidFill>
            <a:srgbClr val="E5912B">
              <a:alpha val="5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200" b="1" dirty="0">
                <a:latin typeface="Montserrat" panose="00000500000000000000" pitchFamily="50" charset="0"/>
              </a:rPr>
              <a:t>d)</a:t>
            </a:r>
          </a:p>
        </p:txBody>
      </p:sp>
      <p:sp>
        <p:nvSpPr>
          <p:cNvPr id="35" name="Retângulo: Cantos Arredondados 34">
            <a:extLst>
              <a:ext uri="{FF2B5EF4-FFF2-40B4-BE49-F238E27FC236}">
                <a16:creationId xmlns:a16="http://schemas.microsoft.com/office/drawing/2014/main" id="{35FC20B8-ABEA-F7EC-B7AD-19598E2C0830}"/>
              </a:ext>
            </a:extLst>
          </p:cNvPr>
          <p:cNvSpPr/>
          <p:nvPr/>
        </p:nvSpPr>
        <p:spPr>
          <a:xfrm>
            <a:off x="9436122" y="2748184"/>
            <a:ext cx="1799162" cy="632962"/>
          </a:xfrm>
          <a:prstGeom prst="roundRect">
            <a:avLst>
              <a:gd name="adj" fmla="val 5214"/>
            </a:avLst>
          </a:prstGeom>
          <a:noFill/>
          <a:ln>
            <a:solidFill>
              <a:srgbClr val="E5912B">
                <a:alpha val="6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100" dirty="0">
                <a:solidFill>
                  <a:schemeClr val="tx2">
                    <a:lumMod val="40000"/>
                    <a:lumOff val="60000"/>
                  </a:schemeClr>
                </a:solidFill>
                <a:latin typeface="Montserrat" panose="00000500000000000000" pitchFamily="50" charset="0"/>
              </a:rPr>
              <a:t>Conselho Consultivo de AIA (CCAIA)</a:t>
            </a:r>
          </a:p>
        </p:txBody>
      </p:sp>
      <p:sp>
        <p:nvSpPr>
          <p:cNvPr id="36" name="Retângulo: Cantos Arredondados 35">
            <a:extLst>
              <a:ext uri="{FF2B5EF4-FFF2-40B4-BE49-F238E27FC236}">
                <a16:creationId xmlns:a16="http://schemas.microsoft.com/office/drawing/2014/main" id="{D7475853-CAE9-4901-98D5-D608569F38BE}"/>
              </a:ext>
            </a:extLst>
          </p:cNvPr>
          <p:cNvSpPr/>
          <p:nvPr/>
        </p:nvSpPr>
        <p:spPr>
          <a:xfrm>
            <a:off x="9436122" y="2287573"/>
            <a:ext cx="1799162" cy="327438"/>
          </a:xfrm>
          <a:prstGeom prst="roundRect">
            <a:avLst/>
          </a:prstGeom>
          <a:solidFill>
            <a:srgbClr val="E5912B">
              <a:alpha val="5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200" b="1" dirty="0">
                <a:latin typeface="Montserrat" panose="00000500000000000000" pitchFamily="50" charset="0"/>
              </a:rPr>
              <a:t>e)</a:t>
            </a:r>
          </a:p>
        </p:txBody>
      </p:sp>
      <p:cxnSp>
        <p:nvCxnSpPr>
          <p:cNvPr id="40" name="Conexão reta 39">
            <a:extLst>
              <a:ext uri="{FF2B5EF4-FFF2-40B4-BE49-F238E27FC236}">
                <a16:creationId xmlns:a16="http://schemas.microsoft.com/office/drawing/2014/main" id="{3C31EB4E-33F6-4FFD-2B79-F8473277BEFE}"/>
              </a:ext>
            </a:extLst>
          </p:cNvPr>
          <p:cNvCxnSpPr/>
          <p:nvPr/>
        </p:nvCxnSpPr>
        <p:spPr>
          <a:xfrm>
            <a:off x="2156601" y="3525401"/>
            <a:ext cx="8272732"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CaixaDeTexto 17">
            <a:extLst>
              <a:ext uri="{FF2B5EF4-FFF2-40B4-BE49-F238E27FC236}">
                <a16:creationId xmlns:a16="http://schemas.microsoft.com/office/drawing/2014/main" id="{B69F6946-FBE0-EE19-ECFA-33FA57031ABD}"/>
              </a:ext>
            </a:extLst>
          </p:cNvPr>
          <p:cNvSpPr txBox="1"/>
          <p:nvPr/>
        </p:nvSpPr>
        <p:spPr>
          <a:xfrm>
            <a:off x="2156601" y="4539339"/>
            <a:ext cx="1791483" cy="1044966"/>
          </a:xfrm>
          <a:prstGeom prst="rect">
            <a:avLst/>
          </a:prstGeom>
          <a:noFill/>
        </p:spPr>
        <p:txBody>
          <a:bodyPr wrap="square">
            <a:spAutoFit/>
          </a:bodyPr>
          <a:lstStyle/>
          <a:p>
            <a:pPr>
              <a:lnSpc>
                <a:spcPct val="120000"/>
              </a:lnSpc>
              <a:spcBef>
                <a:spcPts val="600"/>
              </a:spcBef>
            </a:pPr>
            <a:r>
              <a:rPr lang="pt-PT" sz="1050" b="1" kern="100" dirty="0">
                <a:solidFill>
                  <a:schemeClr val="tx1"/>
                </a:solidFill>
                <a:latin typeface="Montserrat" panose="00000500000000000000" pitchFamily="50" charset="0"/>
                <a:cs typeface="Arial" panose="020B0604020202020204" pitchFamily="34" charset="0"/>
              </a:rPr>
              <a:t>a) Emitir parecer técnico sobre a proposta de definição do âmbito (PDA) do EIA;</a:t>
            </a:r>
          </a:p>
        </p:txBody>
      </p:sp>
      <p:sp>
        <p:nvSpPr>
          <p:cNvPr id="19" name="CaixaDeTexto 18">
            <a:extLst>
              <a:ext uri="{FF2B5EF4-FFF2-40B4-BE49-F238E27FC236}">
                <a16:creationId xmlns:a16="http://schemas.microsoft.com/office/drawing/2014/main" id="{E9D982B8-D7D6-78A9-1C90-F9C6BAC2F2D2}"/>
              </a:ext>
            </a:extLst>
          </p:cNvPr>
          <p:cNvSpPr txBox="1"/>
          <p:nvPr/>
        </p:nvSpPr>
        <p:spPr>
          <a:xfrm>
            <a:off x="4220986" y="4539339"/>
            <a:ext cx="2062511" cy="657168"/>
          </a:xfrm>
          <a:prstGeom prst="rect">
            <a:avLst/>
          </a:prstGeom>
          <a:noFill/>
        </p:spPr>
        <p:txBody>
          <a:bodyPr wrap="square">
            <a:spAutoFit/>
          </a:bodyPr>
          <a:lstStyle/>
          <a:p>
            <a:pPr>
              <a:lnSpc>
                <a:spcPct val="120000"/>
              </a:lnSpc>
              <a:spcBef>
                <a:spcPts val="600"/>
              </a:spcBef>
            </a:pPr>
            <a:r>
              <a:rPr lang="pt-PT" sz="1050" b="1" kern="100" dirty="0">
                <a:solidFill>
                  <a:schemeClr val="tx1"/>
                </a:solidFill>
                <a:latin typeface="Montserrat" panose="00000500000000000000" pitchFamily="50" charset="0"/>
                <a:cs typeface="Arial" panose="020B0604020202020204" pitchFamily="34" charset="0"/>
              </a:rPr>
              <a:t>b) Proceder à verificação da conformidade e à apreciação técnica do EIA;</a:t>
            </a:r>
          </a:p>
        </p:txBody>
      </p:sp>
      <p:sp>
        <p:nvSpPr>
          <p:cNvPr id="20" name="CaixaDeTexto 19">
            <a:extLst>
              <a:ext uri="{FF2B5EF4-FFF2-40B4-BE49-F238E27FC236}">
                <a16:creationId xmlns:a16="http://schemas.microsoft.com/office/drawing/2014/main" id="{EE727EBB-D82C-70AC-03B8-E3B077F714F2}"/>
              </a:ext>
            </a:extLst>
          </p:cNvPr>
          <p:cNvSpPr txBox="1"/>
          <p:nvPr/>
        </p:nvSpPr>
        <p:spPr>
          <a:xfrm>
            <a:off x="6556399" y="4539339"/>
            <a:ext cx="1791484" cy="657168"/>
          </a:xfrm>
          <a:prstGeom prst="rect">
            <a:avLst/>
          </a:prstGeom>
          <a:noFill/>
        </p:spPr>
        <p:txBody>
          <a:bodyPr wrap="square">
            <a:spAutoFit/>
          </a:bodyPr>
          <a:lstStyle/>
          <a:p>
            <a:pPr>
              <a:lnSpc>
                <a:spcPct val="120000"/>
              </a:lnSpc>
              <a:spcBef>
                <a:spcPts val="600"/>
              </a:spcBef>
            </a:pPr>
            <a:r>
              <a:rPr lang="pt-PT" sz="1050" b="1" kern="100" dirty="0">
                <a:solidFill>
                  <a:schemeClr val="tx1"/>
                </a:solidFill>
                <a:latin typeface="Montserrat" panose="00000500000000000000" pitchFamily="50" charset="0"/>
                <a:cs typeface="Arial" panose="020B0604020202020204" pitchFamily="34" charset="0"/>
              </a:rPr>
              <a:t>c) Emitir parecer técnico final do procedimento de AIA;</a:t>
            </a:r>
          </a:p>
        </p:txBody>
      </p:sp>
      <p:sp>
        <p:nvSpPr>
          <p:cNvPr id="21" name="CaixaDeTexto 20">
            <a:extLst>
              <a:ext uri="{FF2B5EF4-FFF2-40B4-BE49-F238E27FC236}">
                <a16:creationId xmlns:a16="http://schemas.microsoft.com/office/drawing/2014/main" id="{7A32910D-3D6F-DC5F-1CAE-A0466CB26F47}"/>
              </a:ext>
            </a:extLst>
          </p:cNvPr>
          <p:cNvSpPr txBox="1"/>
          <p:nvPr/>
        </p:nvSpPr>
        <p:spPr>
          <a:xfrm>
            <a:off x="8577543" y="4539666"/>
            <a:ext cx="2306898" cy="1044966"/>
          </a:xfrm>
          <a:prstGeom prst="rect">
            <a:avLst/>
          </a:prstGeom>
          <a:noFill/>
        </p:spPr>
        <p:txBody>
          <a:bodyPr wrap="square">
            <a:spAutoFit/>
          </a:bodyPr>
          <a:lstStyle/>
          <a:p>
            <a:pPr>
              <a:lnSpc>
                <a:spcPct val="120000"/>
              </a:lnSpc>
              <a:spcBef>
                <a:spcPts val="600"/>
              </a:spcBef>
            </a:pPr>
            <a:r>
              <a:rPr lang="pt-PT" sz="1050" b="1" kern="100" dirty="0">
                <a:solidFill>
                  <a:schemeClr val="tx1"/>
                </a:solidFill>
                <a:latin typeface="Montserrat" panose="00000500000000000000" pitchFamily="50" charset="0"/>
                <a:cs typeface="Arial" panose="020B0604020202020204" pitchFamily="34" charset="0"/>
              </a:rPr>
              <a:t>d) Emitir parecer técnico sobre a conformidade ambiental do projeto de execução com a respetiva DIA.</a:t>
            </a:r>
          </a:p>
        </p:txBody>
      </p:sp>
      <p:sp>
        <p:nvSpPr>
          <p:cNvPr id="23" name="Retângulo: Cantos Arredondados 22">
            <a:extLst>
              <a:ext uri="{FF2B5EF4-FFF2-40B4-BE49-F238E27FC236}">
                <a16:creationId xmlns:a16="http://schemas.microsoft.com/office/drawing/2014/main" id="{60BC2960-0A2B-0DB2-949A-2E194B3F6046}"/>
              </a:ext>
            </a:extLst>
          </p:cNvPr>
          <p:cNvSpPr/>
          <p:nvPr/>
        </p:nvSpPr>
        <p:spPr>
          <a:xfrm>
            <a:off x="3471150" y="3820966"/>
            <a:ext cx="5700790" cy="401144"/>
          </a:xfrm>
          <a:prstGeom prst="roundRect">
            <a:avLst>
              <a:gd name="adj" fmla="val 19825"/>
            </a:avLst>
          </a:prstGeom>
          <a:noFill/>
          <a:ln w="19050">
            <a:solidFill>
              <a:srgbClr val="E591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pt-PT" sz="1000" dirty="0">
                <a:solidFill>
                  <a:srgbClr val="002856"/>
                </a:solidFill>
                <a:latin typeface="Montserrat" panose="00000500000000000000" pitchFamily="50" charset="0"/>
              </a:rPr>
              <a:t>Compete à CA, assegurando a interdisciplinaridade em função da natureza do projeto a avaliar e dos seus potenciais impactes ambientais:</a:t>
            </a:r>
          </a:p>
        </p:txBody>
      </p:sp>
    </p:spTree>
    <p:extLst>
      <p:ext uri="{BB962C8B-B14F-4D97-AF65-F5344CB8AC3E}">
        <p14:creationId xmlns:p14="http://schemas.microsoft.com/office/powerpoint/2010/main" val="60070705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34FF4E-9B1A-E356-7D4B-9862BC3AC3C8}"/>
              </a:ext>
            </a:extLst>
          </p:cNvPr>
          <p:cNvSpPr>
            <a:spLocks noGrp="1" noRot="1" noMove="1" noResize="1" noEditPoints="1" noAdjustHandles="1" noChangeArrowheads="1" noChangeShapeType="1"/>
          </p:cNvSpPr>
          <p:nvPr>
            <p:ph type="title"/>
          </p:nvPr>
        </p:nvSpPr>
        <p:spPr>
          <a:xfrm>
            <a:off x="838200" y="868781"/>
            <a:ext cx="10515600" cy="620354"/>
          </a:xfrm>
        </p:spPr>
        <p:txBody>
          <a:bodyPr>
            <a:normAutofit/>
          </a:bodyPr>
          <a:lstStyle/>
          <a:p>
            <a:pPr marL="0" indent="0">
              <a:buNone/>
            </a:pPr>
            <a:r>
              <a:rPr lang="pt-PT" sz="2800" b="1" dirty="0">
                <a:solidFill>
                  <a:srgbClr val="002856"/>
                </a:solidFill>
                <a:latin typeface="Montserrat" panose="00000500000000000000" pitchFamily="2" charset="0"/>
              </a:rPr>
              <a:t>Entidades e responsabilidades</a:t>
            </a:r>
          </a:p>
        </p:txBody>
      </p:sp>
      <p:sp>
        <p:nvSpPr>
          <p:cNvPr id="4" name="Subtítulo 2">
            <a:extLst>
              <a:ext uri="{FF2B5EF4-FFF2-40B4-BE49-F238E27FC236}">
                <a16:creationId xmlns:a16="http://schemas.microsoft.com/office/drawing/2014/main" id="{E9718EC5-C20A-B2E8-7C62-FD38C064E049}"/>
              </a:ext>
            </a:extLst>
          </p:cNvPr>
          <p:cNvSpPr txBox="1">
            <a:spLocks noGrp="1" noRot="1" noMove="1" noResize="1" noEditPoints="1" noAdjustHandles="1" noChangeArrowheads="1" noChangeShapeType="1"/>
          </p:cNvSpPr>
          <p:nvPr/>
        </p:nvSpPr>
        <p:spPr>
          <a:xfrm>
            <a:off x="8126083" y="380970"/>
            <a:ext cx="3227717" cy="3058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pt-PT" sz="1200" i="1" dirty="0">
                <a:solidFill>
                  <a:srgbClr val="002856"/>
                </a:solidFill>
                <a:latin typeface="Montserrat" panose="00000500000000000000" pitchFamily="2" charset="0"/>
              </a:rPr>
              <a:t>29/10/2024</a:t>
            </a:r>
          </a:p>
        </p:txBody>
      </p:sp>
      <p:cxnSp>
        <p:nvCxnSpPr>
          <p:cNvPr id="8" name="Conexão reta 7">
            <a:extLst>
              <a:ext uri="{FF2B5EF4-FFF2-40B4-BE49-F238E27FC236}">
                <a16:creationId xmlns:a16="http://schemas.microsoft.com/office/drawing/2014/main" id="{5CDDA346-C506-95C0-D742-E2D8DA6C225F}"/>
              </a:ext>
            </a:extLst>
          </p:cNvPr>
          <p:cNvCxnSpPr>
            <a:cxnSpLocks noGrp="1" noRot="1" noMove="1" noResize="1" noEditPoints="1" noAdjustHandles="1" noChangeArrowheads="1" noChangeShapeType="1"/>
          </p:cNvCxnSpPr>
          <p:nvPr/>
        </p:nvCxnSpPr>
        <p:spPr>
          <a:xfrm>
            <a:off x="0" y="1489135"/>
            <a:ext cx="451485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1" name="Imagem 10" descr="Uma imagem com Tipo de letra, Gráficos, design gráfico, captura de ecrã&#10;&#10;Descrição gerada automaticamente">
            <a:extLst>
              <a:ext uri="{FF2B5EF4-FFF2-40B4-BE49-F238E27FC236}">
                <a16:creationId xmlns:a16="http://schemas.microsoft.com/office/drawing/2014/main" id="{2062510F-D646-9B7A-28DB-D8203C8DA9FE}"/>
              </a:ext>
            </a:extLst>
          </p:cNvPr>
          <p:cNvPicPr>
            <a:picLocks noGrp="1" noRot="1" noChangeAspect="1" noMove="1" noResize="1" noEditPoints="1" noAdjustHandles="1" noChangeArrowheads="1" noChangeShapeType="1" noCrop="1"/>
          </p:cNvPicPr>
          <p:nvPr/>
        </p:nvPicPr>
        <p:blipFill>
          <a:blip r:embed="rId2">
            <a:alphaModFix amt="70000"/>
            <a:extLst>
              <a:ext uri="{28A0092B-C50C-407E-A947-70E740481C1C}">
                <a14:useLocalDpi xmlns:a14="http://schemas.microsoft.com/office/drawing/2010/main" val="0"/>
              </a:ext>
            </a:extLst>
          </a:blip>
          <a:stretch>
            <a:fillRect/>
          </a:stretch>
        </p:blipFill>
        <p:spPr>
          <a:xfrm>
            <a:off x="11018324" y="6267450"/>
            <a:ext cx="837992" cy="401145"/>
          </a:xfrm>
          <a:prstGeom prst="rect">
            <a:avLst/>
          </a:prstGeom>
        </p:spPr>
      </p:pic>
      <p:sp>
        <p:nvSpPr>
          <p:cNvPr id="12" name="Retângulo: Cantos Arredondados 11">
            <a:extLst>
              <a:ext uri="{FF2B5EF4-FFF2-40B4-BE49-F238E27FC236}">
                <a16:creationId xmlns:a16="http://schemas.microsoft.com/office/drawing/2014/main" id="{201B37D6-1BFF-4530-E02C-0DC4C6085852}"/>
              </a:ext>
            </a:extLst>
          </p:cNvPr>
          <p:cNvSpPr>
            <a:spLocks noGrp="1" noRot="1" noMove="1" noResize="1" noEditPoints="1" noAdjustHandles="1" noChangeArrowheads="1" noChangeShapeType="1"/>
          </p:cNvSpPr>
          <p:nvPr/>
        </p:nvSpPr>
        <p:spPr>
          <a:xfrm>
            <a:off x="923261" y="183390"/>
            <a:ext cx="756612" cy="98577"/>
          </a:xfrm>
          <a:prstGeom prst="roundRect">
            <a:avLst/>
          </a:prstGeom>
          <a:solidFill>
            <a:srgbClr val="E59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4" name="Retângulo: Cantos Arredondados 13">
            <a:extLst>
              <a:ext uri="{FF2B5EF4-FFF2-40B4-BE49-F238E27FC236}">
                <a16:creationId xmlns:a16="http://schemas.microsoft.com/office/drawing/2014/main" id="{44B6DFC8-8872-D29C-E99F-E618E4609C66}"/>
              </a:ext>
            </a:extLst>
          </p:cNvPr>
          <p:cNvSpPr>
            <a:spLocks noGrp="1" noRot="1" noMove="1" noResize="1" noEditPoints="1" noAdjustHandles="1" noChangeArrowheads="1" noChangeShapeType="1"/>
          </p:cNvSpPr>
          <p:nvPr/>
        </p:nvSpPr>
        <p:spPr>
          <a:xfrm>
            <a:off x="2500139" y="184191"/>
            <a:ext cx="756612" cy="98577"/>
          </a:xfrm>
          <a:prstGeom prst="roundRect">
            <a:avLst/>
          </a:prstGeom>
          <a:solidFill>
            <a:srgbClr val="E59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5" name="Retângulo: Cantos Arredondados 14">
            <a:extLst>
              <a:ext uri="{FF2B5EF4-FFF2-40B4-BE49-F238E27FC236}">
                <a16:creationId xmlns:a16="http://schemas.microsoft.com/office/drawing/2014/main" id="{F169806C-1147-7269-F773-297BF749ABA6}"/>
              </a:ext>
            </a:extLst>
          </p:cNvPr>
          <p:cNvSpPr>
            <a:spLocks noGrp="1" noRot="1" noMove="1" noResize="1" noEditPoints="1" noAdjustHandles="1" noChangeArrowheads="1" noChangeShapeType="1"/>
          </p:cNvSpPr>
          <p:nvPr/>
        </p:nvSpPr>
        <p:spPr>
          <a:xfrm>
            <a:off x="3288578" y="179136"/>
            <a:ext cx="756612" cy="98577"/>
          </a:xfrm>
          <a:prstGeom prst="round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6" name="Retângulo: Cantos Arredondados 15">
            <a:extLst>
              <a:ext uri="{FF2B5EF4-FFF2-40B4-BE49-F238E27FC236}">
                <a16:creationId xmlns:a16="http://schemas.microsoft.com/office/drawing/2014/main" id="{172DF616-613F-42DB-1926-383E0E21EE02}"/>
              </a:ext>
            </a:extLst>
          </p:cNvPr>
          <p:cNvSpPr>
            <a:spLocks noGrp="1" noRot="1" noMove="1" noResize="1" noEditPoints="1" noAdjustHandles="1" noChangeArrowheads="1" noChangeShapeType="1"/>
          </p:cNvSpPr>
          <p:nvPr/>
        </p:nvSpPr>
        <p:spPr>
          <a:xfrm>
            <a:off x="4077017" y="179136"/>
            <a:ext cx="756612" cy="98577"/>
          </a:xfrm>
          <a:prstGeom prst="round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aphicFrame>
        <p:nvGraphicFramePr>
          <p:cNvPr id="52" name="Diagrama 51">
            <a:extLst>
              <a:ext uri="{FF2B5EF4-FFF2-40B4-BE49-F238E27FC236}">
                <a16:creationId xmlns:a16="http://schemas.microsoft.com/office/drawing/2014/main" id="{008A1CA3-ED51-2AB9-108F-1B156F434AF1}"/>
              </a:ext>
            </a:extLst>
          </p:cNvPr>
          <p:cNvGraphicFramePr/>
          <p:nvPr>
            <p:extLst>
              <p:ext uri="{D42A27DB-BD31-4B8C-83A1-F6EECF244321}">
                <p14:modId xmlns:p14="http://schemas.microsoft.com/office/powerpoint/2010/main" val="2879084374"/>
              </p:ext>
            </p:extLst>
          </p:nvPr>
        </p:nvGraphicFramePr>
        <p:xfrm>
          <a:off x="7479358" y="2607124"/>
          <a:ext cx="3910368" cy="12003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1" name="Retângulo: Cantos Arredondados 50">
            <a:extLst>
              <a:ext uri="{FF2B5EF4-FFF2-40B4-BE49-F238E27FC236}">
                <a16:creationId xmlns:a16="http://schemas.microsoft.com/office/drawing/2014/main" id="{EF065588-A3EA-4605-134D-4F047FA5D54D}"/>
              </a:ext>
            </a:extLst>
          </p:cNvPr>
          <p:cNvSpPr/>
          <p:nvPr/>
        </p:nvSpPr>
        <p:spPr>
          <a:xfrm>
            <a:off x="1711700" y="179244"/>
            <a:ext cx="756612" cy="98577"/>
          </a:xfrm>
          <a:prstGeom prst="roundRect">
            <a:avLst/>
          </a:prstGeom>
          <a:solidFill>
            <a:srgbClr val="E59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aphicFrame>
        <p:nvGraphicFramePr>
          <p:cNvPr id="20" name="Marcador de Posição de Conteúdo 5">
            <a:extLst>
              <a:ext uri="{FF2B5EF4-FFF2-40B4-BE49-F238E27FC236}">
                <a16:creationId xmlns:a16="http://schemas.microsoft.com/office/drawing/2014/main" id="{99C1E6E3-C199-6F72-AEFD-896BFD8AAF0E}"/>
              </a:ext>
            </a:extLst>
          </p:cNvPr>
          <p:cNvGraphicFramePr>
            <a:graphicFrameLocks/>
          </p:cNvGraphicFramePr>
          <p:nvPr>
            <p:extLst>
              <p:ext uri="{D42A27DB-BD31-4B8C-83A1-F6EECF244321}">
                <p14:modId xmlns:p14="http://schemas.microsoft.com/office/powerpoint/2010/main" val="2867232719"/>
              </p:ext>
            </p:extLst>
          </p:nvPr>
        </p:nvGraphicFramePr>
        <p:xfrm>
          <a:off x="3453379" y="2298226"/>
          <a:ext cx="5736331" cy="435133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Subtítulo 2">
            <a:extLst>
              <a:ext uri="{FF2B5EF4-FFF2-40B4-BE49-F238E27FC236}">
                <a16:creationId xmlns:a16="http://schemas.microsoft.com/office/drawing/2014/main" id="{520B92D2-B67A-163C-07BB-CBCCAACF9870}"/>
              </a:ext>
            </a:extLst>
          </p:cNvPr>
          <p:cNvSpPr txBox="1">
            <a:spLocks/>
          </p:cNvSpPr>
          <p:nvPr/>
        </p:nvSpPr>
        <p:spPr>
          <a:xfrm>
            <a:off x="838200" y="350358"/>
            <a:ext cx="5572307" cy="3058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t-PT" sz="900" b="1" dirty="0">
                <a:solidFill>
                  <a:srgbClr val="002856"/>
                </a:solidFill>
                <a:latin typeface="Montserrat Bold" panose="00000800000000000000" pitchFamily="2" charset="0"/>
              </a:rPr>
              <a:t>CURSO DE AVALIAÇÃO DE IMPACTE AMBIENTAL</a:t>
            </a:r>
            <a:br>
              <a:rPr lang="pt-PT" sz="900" b="1" dirty="0">
                <a:solidFill>
                  <a:srgbClr val="002856"/>
                </a:solidFill>
                <a:latin typeface="Montserrat Bold" panose="00000800000000000000" pitchFamily="2" charset="0"/>
              </a:rPr>
            </a:br>
            <a:r>
              <a:rPr lang="pt-PT" sz="900" b="1" dirty="0">
                <a:solidFill>
                  <a:srgbClr val="E5912B"/>
                </a:solidFill>
                <a:latin typeface="Montserrat" panose="00000500000000000000" pitchFamily="2" charset="0"/>
              </a:rPr>
              <a:t>Módulo 1: Importância, Conceitos, Fases e “Instrumentos”</a:t>
            </a:r>
            <a:endParaRPr lang="pt-PT" sz="900" b="1" dirty="0">
              <a:solidFill>
                <a:srgbClr val="002856"/>
              </a:solidFill>
              <a:latin typeface="Montserrat" panose="00000500000000000000" pitchFamily="2" charset="0"/>
            </a:endParaRPr>
          </a:p>
        </p:txBody>
      </p:sp>
      <p:sp>
        <p:nvSpPr>
          <p:cNvPr id="9" name="Marcador de Posição de Conteúdo 2">
            <a:extLst>
              <a:ext uri="{FF2B5EF4-FFF2-40B4-BE49-F238E27FC236}">
                <a16:creationId xmlns:a16="http://schemas.microsoft.com/office/drawing/2014/main" id="{2906198C-B475-6E44-8057-B0F26B140D28}"/>
              </a:ext>
            </a:extLst>
          </p:cNvPr>
          <p:cNvSpPr txBox="1">
            <a:spLocks/>
          </p:cNvSpPr>
          <p:nvPr/>
        </p:nvSpPr>
        <p:spPr>
          <a:xfrm>
            <a:off x="1407806" y="1671068"/>
            <a:ext cx="9827478" cy="62715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pt-PT" sz="1800" b="1" dirty="0">
                <a:solidFill>
                  <a:srgbClr val="E5912B"/>
                </a:solidFill>
                <a:latin typeface="Montserrat" panose="00000500000000000000" pitchFamily="50" charset="0"/>
              </a:rPr>
              <a:t>QUEM PARTICIPA NUM PROCESSO DE AIA?</a:t>
            </a:r>
          </a:p>
        </p:txBody>
      </p:sp>
    </p:spTree>
    <p:extLst>
      <p:ext uri="{BB962C8B-B14F-4D97-AF65-F5344CB8AC3E}">
        <p14:creationId xmlns:p14="http://schemas.microsoft.com/office/powerpoint/2010/main" val="7317214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90F355-FD1D-8C5E-3B0C-7378D2CB10D5}"/>
            </a:ext>
          </a:extLst>
        </p:cNvPr>
        <p:cNvGrpSpPr/>
        <p:nvPr/>
      </p:nvGrpSpPr>
      <p:grpSpPr>
        <a:xfrm>
          <a:off x="0" y="0"/>
          <a:ext cx="0" cy="0"/>
          <a:chOff x="0" y="0"/>
          <a:chExt cx="0" cy="0"/>
        </a:xfrm>
      </p:grpSpPr>
      <p:sp>
        <p:nvSpPr>
          <p:cNvPr id="15" name="Retângulo 14">
            <a:extLst>
              <a:ext uri="{FF2B5EF4-FFF2-40B4-BE49-F238E27FC236}">
                <a16:creationId xmlns:a16="http://schemas.microsoft.com/office/drawing/2014/main" id="{580F8CCF-1F81-DAE8-E458-74934E4A4FCB}"/>
              </a:ext>
            </a:extLst>
          </p:cNvPr>
          <p:cNvSpPr/>
          <p:nvPr/>
        </p:nvSpPr>
        <p:spPr>
          <a:xfrm>
            <a:off x="0" y="0"/>
            <a:ext cx="12192000" cy="6858000"/>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2" name="Imagem 1" descr="Uma imagem com texto, póster&#10;&#10;Descrição gerada automaticamente">
            <a:extLst>
              <a:ext uri="{FF2B5EF4-FFF2-40B4-BE49-F238E27FC236}">
                <a16:creationId xmlns:a16="http://schemas.microsoft.com/office/drawing/2014/main" id="{7C2F6E6C-CB95-FA5F-8C1A-7C4297EDE59D}"/>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b="303"/>
          <a:stretch/>
        </p:blipFill>
        <p:spPr>
          <a:xfrm>
            <a:off x="0" y="-2795039"/>
            <a:ext cx="12192000" cy="12155160"/>
          </a:xfrm>
          <a:prstGeom prst="rect">
            <a:avLst/>
          </a:prstGeom>
        </p:spPr>
      </p:pic>
      <p:sp>
        <p:nvSpPr>
          <p:cNvPr id="13" name="Título 1">
            <a:extLst>
              <a:ext uri="{FF2B5EF4-FFF2-40B4-BE49-F238E27FC236}">
                <a16:creationId xmlns:a16="http://schemas.microsoft.com/office/drawing/2014/main" id="{FBFF17C8-EC8B-6319-6C1A-7AE3DAFFB6C4}"/>
              </a:ext>
            </a:extLst>
          </p:cNvPr>
          <p:cNvSpPr>
            <a:spLocks noGrp="1"/>
          </p:cNvSpPr>
          <p:nvPr>
            <p:ph type="title"/>
          </p:nvPr>
        </p:nvSpPr>
        <p:spPr>
          <a:xfrm>
            <a:off x="838200" y="2219805"/>
            <a:ext cx="10515600" cy="618286"/>
          </a:xfrm>
        </p:spPr>
        <p:txBody>
          <a:bodyPr>
            <a:normAutofit fontScale="90000"/>
          </a:bodyPr>
          <a:lstStyle/>
          <a:p>
            <a:pPr algn="ctr"/>
            <a:r>
              <a:rPr lang="pt-PT" sz="2700" b="1" dirty="0">
                <a:solidFill>
                  <a:schemeClr val="bg1"/>
                </a:solidFill>
                <a:latin typeface="Montserrat Bold" panose="00000800000000000000" pitchFamily="2" charset="0"/>
              </a:rPr>
              <a:t>Curso de Avaliação de Impacte Ambiental</a:t>
            </a:r>
            <a:br>
              <a:rPr lang="pt-PT" sz="2700" b="1" dirty="0">
                <a:solidFill>
                  <a:schemeClr val="bg1"/>
                </a:solidFill>
                <a:latin typeface="Montserrat Bold" panose="00000800000000000000" pitchFamily="2" charset="0"/>
              </a:rPr>
            </a:br>
            <a:r>
              <a:rPr lang="pt-PT" sz="2700" b="1" dirty="0">
                <a:solidFill>
                  <a:schemeClr val="bg1"/>
                </a:solidFill>
                <a:latin typeface="Montserrat" panose="00000500000000000000" pitchFamily="2" charset="0"/>
              </a:rPr>
              <a:t>Módulo: Importância, Conceitos, Fases e “Instrumentos”</a:t>
            </a:r>
            <a:endParaRPr lang="pt-PT" sz="3200" dirty="0">
              <a:solidFill>
                <a:schemeClr val="bg1"/>
              </a:solidFill>
              <a:latin typeface="Montserrat" panose="00000500000000000000" pitchFamily="2" charset="0"/>
            </a:endParaRPr>
          </a:p>
        </p:txBody>
      </p:sp>
      <p:sp>
        <p:nvSpPr>
          <p:cNvPr id="14" name="Marcador de Posição de Conteúdo 2">
            <a:extLst>
              <a:ext uri="{FF2B5EF4-FFF2-40B4-BE49-F238E27FC236}">
                <a16:creationId xmlns:a16="http://schemas.microsoft.com/office/drawing/2014/main" id="{AC7FBC37-7BB8-652A-5B11-A28C8664991C}"/>
              </a:ext>
            </a:extLst>
          </p:cNvPr>
          <p:cNvSpPr>
            <a:spLocks noGrp="1"/>
          </p:cNvSpPr>
          <p:nvPr>
            <p:ph idx="1"/>
          </p:nvPr>
        </p:nvSpPr>
        <p:spPr>
          <a:xfrm>
            <a:off x="838200" y="3056386"/>
            <a:ext cx="10515600" cy="2116647"/>
          </a:xfrm>
        </p:spPr>
        <p:txBody>
          <a:bodyPr>
            <a:noAutofit/>
          </a:bodyPr>
          <a:lstStyle/>
          <a:p>
            <a:pPr marL="0" indent="0" algn="ctr">
              <a:buNone/>
            </a:pPr>
            <a:r>
              <a:rPr lang="pt-PT" sz="6100" b="1" dirty="0">
                <a:solidFill>
                  <a:schemeClr val="bg1"/>
                </a:solidFill>
                <a:latin typeface="Montserrat" panose="00000500000000000000" pitchFamily="2" charset="0"/>
              </a:rPr>
              <a:t>“Instrumentos” existentes</a:t>
            </a:r>
          </a:p>
        </p:txBody>
      </p:sp>
      <p:pic>
        <p:nvPicPr>
          <p:cNvPr id="16" name="Imagem 15" descr="Uma imagem com Tipo de letra, Gráficos, design gráfico, captura de ecrã&#10;&#10;Descrição gerada automaticamente">
            <a:extLst>
              <a:ext uri="{FF2B5EF4-FFF2-40B4-BE49-F238E27FC236}">
                <a16:creationId xmlns:a16="http://schemas.microsoft.com/office/drawing/2014/main" id="{9EC897A1-9BFB-93D6-4EFD-D4178490265C}"/>
              </a:ext>
            </a:extLst>
          </p:cNvPr>
          <p:cNvPicPr/>
          <p:nvPr/>
        </p:nvPicPr>
        <p:blipFill>
          <a:blip r:embed="rId3">
            <a:alphaModFix amt="70000"/>
            <a:extLst>
              <a:ext uri="{28A0092B-C50C-407E-A947-70E740481C1C}">
                <a14:useLocalDpi xmlns:a14="http://schemas.microsoft.com/office/drawing/2010/main" val="0"/>
              </a:ext>
            </a:extLst>
          </a:blip>
          <a:stretch>
            <a:fillRect/>
          </a:stretch>
        </p:blipFill>
        <p:spPr>
          <a:xfrm>
            <a:off x="11018324" y="6267450"/>
            <a:ext cx="837992" cy="401145"/>
          </a:xfrm>
          <a:prstGeom prst="rect">
            <a:avLst/>
          </a:prstGeom>
        </p:spPr>
      </p:pic>
    </p:spTree>
    <p:extLst>
      <p:ext uri="{BB962C8B-B14F-4D97-AF65-F5344CB8AC3E}">
        <p14:creationId xmlns:p14="http://schemas.microsoft.com/office/powerpoint/2010/main" val="285694610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34FF4E-9B1A-E356-7D4B-9862BC3AC3C8}"/>
              </a:ext>
            </a:extLst>
          </p:cNvPr>
          <p:cNvSpPr>
            <a:spLocks noGrp="1" noRot="1" noMove="1" noResize="1" noEditPoints="1" noAdjustHandles="1" noChangeArrowheads="1" noChangeShapeType="1"/>
          </p:cNvSpPr>
          <p:nvPr>
            <p:ph type="title"/>
          </p:nvPr>
        </p:nvSpPr>
        <p:spPr>
          <a:xfrm>
            <a:off x="838200" y="868781"/>
            <a:ext cx="10515600" cy="620354"/>
          </a:xfrm>
        </p:spPr>
        <p:txBody>
          <a:bodyPr>
            <a:normAutofit/>
          </a:bodyPr>
          <a:lstStyle/>
          <a:p>
            <a:pPr marL="0" indent="0">
              <a:buNone/>
            </a:pPr>
            <a:r>
              <a:rPr lang="pt-PT" sz="2800" b="1" dirty="0">
                <a:solidFill>
                  <a:srgbClr val="002856"/>
                </a:solidFill>
                <a:latin typeface="Montserrat" panose="00000500000000000000" pitchFamily="2" charset="0"/>
              </a:rPr>
              <a:t>“Instrumentos” existentes</a:t>
            </a:r>
          </a:p>
        </p:txBody>
      </p:sp>
      <p:sp>
        <p:nvSpPr>
          <p:cNvPr id="4" name="Subtítulo 2">
            <a:extLst>
              <a:ext uri="{FF2B5EF4-FFF2-40B4-BE49-F238E27FC236}">
                <a16:creationId xmlns:a16="http://schemas.microsoft.com/office/drawing/2014/main" id="{E9718EC5-C20A-B2E8-7C62-FD38C064E049}"/>
              </a:ext>
            </a:extLst>
          </p:cNvPr>
          <p:cNvSpPr txBox="1">
            <a:spLocks noGrp="1" noRot="1" noMove="1" noResize="1" noEditPoints="1" noAdjustHandles="1" noChangeArrowheads="1" noChangeShapeType="1"/>
          </p:cNvSpPr>
          <p:nvPr/>
        </p:nvSpPr>
        <p:spPr>
          <a:xfrm>
            <a:off x="8126083" y="380970"/>
            <a:ext cx="3227717" cy="3058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pt-PT" sz="1200" i="1" dirty="0">
                <a:solidFill>
                  <a:srgbClr val="002856"/>
                </a:solidFill>
                <a:latin typeface="Montserrat" panose="00000500000000000000" pitchFamily="2" charset="0"/>
              </a:rPr>
              <a:t>29/10/2024</a:t>
            </a:r>
          </a:p>
        </p:txBody>
      </p:sp>
      <p:cxnSp>
        <p:nvCxnSpPr>
          <p:cNvPr id="8" name="Conexão reta 7">
            <a:extLst>
              <a:ext uri="{FF2B5EF4-FFF2-40B4-BE49-F238E27FC236}">
                <a16:creationId xmlns:a16="http://schemas.microsoft.com/office/drawing/2014/main" id="{5CDDA346-C506-95C0-D742-E2D8DA6C225F}"/>
              </a:ext>
            </a:extLst>
          </p:cNvPr>
          <p:cNvCxnSpPr>
            <a:cxnSpLocks noGrp="1" noRot="1" noMove="1" noResize="1" noEditPoints="1" noAdjustHandles="1" noChangeArrowheads="1" noChangeShapeType="1"/>
          </p:cNvCxnSpPr>
          <p:nvPr/>
        </p:nvCxnSpPr>
        <p:spPr>
          <a:xfrm>
            <a:off x="0" y="1489135"/>
            <a:ext cx="451485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1" name="Imagem 10" descr="Uma imagem com Tipo de letra, Gráficos, design gráfico, captura de ecrã&#10;&#10;Descrição gerada automaticamente">
            <a:extLst>
              <a:ext uri="{FF2B5EF4-FFF2-40B4-BE49-F238E27FC236}">
                <a16:creationId xmlns:a16="http://schemas.microsoft.com/office/drawing/2014/main" id="{2062510F-D646-9B7A-28DB-D8203C8DA9FE}"/>
              </a:ext>
            </a:extLst>
          </p:cNvPr>
          <p:cNvPicPr>
            <a:picLocks noGrp="1" noRot="1" noChangeAspect="1" noMove="1" noResize="1" noEditPoints="1" noAdjustHandles="1" noChangeArrowheads="1" noChangeShapeType="1" noCrop="1"/>
          </p:cNvPicPr>
          <p:nvPr/>
        </p:nvPicPr>
        <p:blipFill>
          <a:blip r:embed="rId2">
            <a:alphaModFix amt="70000"/>
            <a:extLst>
              <a:ext uri="{28A0092B-C50C-407E-A947-70E740481C1C}">
                <a14:useLocalDpi xmlns:a14="http://schemas.microsoft.com/office/drawing/2010/main" val="0"/>
              </a:ext>
            </a:extLst>
          </a:blip>
          <a:stretch>
            <a:fillRect/>
          </a:stretch>
        </p:blipFill>
        <p:spPr>
          <a:xfrm>
            <a:off x="11018324" y="6267450"/>
            <a:ext cx="837992" cy="401145"/>
          </a:xfrm>
          <a:prstGeom prst="rect">
            <a:avLst/>
          </a:prstGeom>
        </p:spPr>
      </p:pic>
      <p:sp>
        <p:nvSpPr>
          <p:cNvPr id="12" name="Retângulo: Cantos Arredondados 11">
            <a:extLst>
              <a:ext uri="{FF2B5EF4-FFF2-40B4-BE49-F238E27FC236}">
                <a16:creationId xmlns:a16="http://schemas.microsoft.com/office/drawing/2014/main" id="{201B37D6-1BFF-4530-E02C-0DC4C6085852}"/>
              </a:ext>
            </a:extLst>
          </p:cNvPr>
          <p:cNvSpPr>
            <a:spLocks noGrp="1" noRot="1" noMove="1" noResize="1" noEditPoints="1" noAdjustHandles="1" noChangeArrowheads="1" noChangeShapeType="1"/>
          </p:cNvSpPr>
          <p:nvPr/>
        </p:nvSpPr>
        <p:spPr>
          <a:xfrm>
            <a:off x="923261" y="183390"/>
            <a:ext cx="756612" cy="98577"/>
          </a:xfrm>
          <a:prstGeom prst="roundRect">
            <a:avLst/>
          </a:prstGeom>
          <a:solidFill>
            <a:srgbClr val="E59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4" name="Retângulo: Cantos Arredondados 13">
            <a:extLst>
              <a:ext uri="{FF2B5EF4-FFF2-40B4-BE49-F238E27FC236}">
                <a16:creationId xmlns:a16="http://schemas.microsoft.com/office/drawing/2014/main" id="{44B6DFC8-8872-D29C-E99F-E618E4609C66}"/>
              </a:ext>
            </a:extLst>
          </p:cNvPr>
          <p:cNvSpPr>
            <a:spLocks noGrp="1" noRot="1" noMove="1" noResize="1" noEditPoints="1" noAdjustHandles="1" noChangeArrowheads="1" noChangeShapeType="1"/>
          </p:cNvSpPr>
          <p:nvPr/>
        </p:nvSpPr>
        <p:spPr>
          <a:xfrm>
            <a:off x="2500139" y="184191"/>
            <a:ext cx="756612" cy="98577"/>
          </a:xfrm>
          <a:prstGeom prst="roundRect">
            <a:avLst/>
          </a:prstGeom>
          <a:solidFill>
            <a:srgbClr val="E59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5" name="Retângulo: Cantos Arredondados 14">
            <a:extLst>
              <a:ext uri="{FF2B5EF4-FFF2-40B4-BE49-F238E27FC236}">
                <a16:creationId xmlns:a16="http://schemas.microsoft.com/office/drawing/2014/main" id="{F169806C-1147-7269-F773-297BF749ABA6}"/>
              </a:ext>
            </a:extLst>
          </p:cNvPr>
          <p:cNvSpPr>
            <a:spLocks noGrp="1" noRot="1" noMove="1" noResize="1" noEditPoints="1" noAdjustHandles="1" noChangeArrowheads="1" noChangeShapeType="1"/>
          </p:cNvSpPr>
          <p:nvPr/>
        </p:nvSpPr>
        <p:spPr>
          <a:xfrm>
            <a:off x="3288578" y="179136"/>
            <a:ext cx="756612" cy="98577"/>
          </a:xfrm>
          <a:prstGeom prst="round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6" name="Retângulo: Cantos Arredondados 15">
            <a:extLst>
              <a:ext uri="{FF2B5EF4-FFF2-40B4-BE49-F238E27FC236}">
                <a16:creationId xmlns:a16="http://schemas.microsoft.com/office/drawing/2014/main" id="{172DF616-613F-42DB-1926-383E0E21EE02}"/>
              </a:ext>
            </a:extLst>
          </p:cNvPr>
          <p:cNvSpPr>
            <a:spLocks noGrp="1" noRot="1" noMove="1" noResize="1" noEditPoints="1" noAdjustHandles="1" noChangeArrowheads="1" noChangeShapeType="1"/>
          </p:cNvSpPr>
          <p:nvPr/>
        </p:nvSpPr>
        <p:spPr>
          <a:xfrm>
            <a:off x="4077017" y="179136"/>
            <a:ext cx="756612" cy="98577"/>
          </a:xfrm>
          <a:prstGeom prst="round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51" name="Retângulo: Cantos Arredondados 50">
            <a:extLst>
              <a:ext uri="{FF2B5EF4-FFF2-40B4-BE49-F238E27FC236}">
                <a16:creationId xmlns:a16="http://schemas.microsoft.com/office/drawing/2014/main" id="{EF065588-A3EA-4605-134D-4F047FA5D54D}"/>
              </a:ext>
            </a:extLst>
          </p:cNvPr>
          <p:cNvSpPr/>
          <p:nvPr/>
        </p:nvSpPr>
        <p:spPr>
          <a:xfrm>
            <a:off x="1711700" y="179244"/>
            <a:ext cx="756612" cy="98577"/>
          </a:xfrm>
          <a:prstGeom prst="roundRect">
            <a:avLst/>
          </a:prstGeom>
          <a:solidFill>
            <a:srgbClr val="E59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9" name="Retângulo: Cantos Arredondados 8">
            <a:extLst>
              <a:ext uri="{FF2B5EF4-FFF2-40B4-BE49-F238E27FC236}">
                <a16:creationId xmlns:a16="http://schemas.microsoft.com/office/drawing/2014/main" id="{9F0ED1E6-E971-F60E-7060-BC69B6BFCF03}"/>
              </a:ext>
            </a:extLst>
          </p:cNvPr>
          <p:cNvSpPr/>
          <p:nvPr/>
        </p:nvSpPr>
        <p:spPr>
          <a:xfrm>
            <a:off x="3288578" y="177222"/>
            <a:ext cx="756612" cy="98577"/>
          </a:xfrm>
          <a:prstGeom prst="roundRect">
            <a:avLst/>
          </a:prstGeom>
          <a:solidFill>
            <a:srgbClr val="E59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57" name="CaixaDeTexto 56">
            <a:extLst>
              <a:ext uri="{FF2B5EF4-FFF2-40B4-BE49-F238E27FC236}">
                <a16:creationId xmlns:a16="http://schemas.microsoft.com/office/drawing/2014/main" id="{D004A543-17A9-0366-D914-01EAAF03E4EA}"/>
              </a:ext>
            </a:extLst>
          </p:cNvPr>
          <p:cNvSpPr txBox="1"/>
          <p:nvPr/>
        </p:nvSpPr>
        <p:spPr>
          <a:xfrm>
            <a:off x="6396581" y="2288068"/>
            <a:ext cx="722269" cy="24622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pt-PT" sz="1000" b="1" dirty="0">
                <a:latin typeface="Montserrat" panose="00000500000000000000" pitchFamily="50" charset="0"/>
              </a:rPr>
              <a:t>EAP</a:t>
            </a:r>
          </a:p>
        </p:txBody>
      </p:sp>
      <p:sp>
        <p:nvSpPr>
          <p:cNvPr id="58" name="CaixaDeTexto 57">
            <a:extLst>
              <a:ext uri="{FF2B5EF4-FFF2-40B4-BE49-F238E27FC236}">
                <a16:creationId xmlns:a16="http://schemas.microsoft.com/office/drawing/2014/main" id="{AE539CBD-B68D-57ED-0DEF-4EB9B41FD424}"/>
              </a:ext>
            </a:extLst>
          </p:cNvPr>
          <p:cNvSpPr txBox="1"/>
          <p:nvPr/>
        </p:nvSpPr>
        <p:spPr>
          <a:xfrm>
            <a:off x="8389477" y="1442366"/>
            <a:ext cx="1689872" cy="40011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pt-PT" sz="1000" dirty="0">
                <a:latin typeface="Montserrat" panose="00000500000000000000" pitchFamily="50" charset="0"/>
              </a:rPr>
              <a:t>Está diretamente sujeito a AIA?</a:t>
            </a:r>
          </a:p>
        </p:txBody>
      </p:sp>
      <p:sp>
        <p:nvSpPr>
          <p:cNvPr id="59" name="CaixaDeTexto 58">
            <a:extLst>
              <a:ext uri="{FF2B5EF4-FFF2-40B4-BE49-F238E27FC236}">
                <a16:creationId xmlns:a16="http://schemas.microsoft.com/office/drawing/2014/main" id="{863637CC-F7EF-1A23-6714-8DB7EC770168}"/>
              </a:ext>
            </a:extLst>
          </p:cNvPr>
          <p:cNvSpPr txBox="1"/>
          <p:nvPr/>
        </p:nvSpPr>
        <p:spPr>
          <a:xfrm>
            <a:off x="8004000" y="2006350"/>
            <a:ext cx="722269" cy="24622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pt-PT" sz="1000" dirty="0">
                <a:latin typeface="Montserrat" panose="00000500000000000000" pitchFamily="50" charset="0"/>
              </a:rPr>
              <a:t>Sim</a:t>
            </a:r>
          </a:p>
        </p:txBody>
      </p:sp>
      <p:sp>
        <p:nvSpPr>
          <p:cNvPr id="60" name="CaixaDeTexto 59">
            <a:extLst>
              <a:ext uri="{FF2B5EF4-FFF2-40B4-BE49-F238E27FC236}">
                <a16:creationId xmlns:a16="http://schemas.microsoft.com/office/drawing/2014/main" id="{DC3AF697-FD2A-C7E5-AD22-E0059FB07F97}"/>
              </a:ext>
            </a:extLst>
          </p:cNvPr>
          <p:cNvSpPr txBox="1"/>
          <p:nvPr/>
        </p:nvSpPr>
        <p:spPr>
          <a:xfrm>
            <a:off x="6882311" y="1716523"/>
            <a:ext cx="722269" cy="24622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pt-PT" sz="1000" dirty="0">
                <a:latin typeface="Montserrat" panose="00000500000000000000" pitchFamily="50" charset="0"/>
              </a:rPr>
              <a:t>Não</a:t>
            </a:r>
          </a:p>
        </p:txBody>
      </p:sp>
      <p:cxnSp>
        <p:nvCxnSpPr>
          <p:cNvPr id="61" name="Conexão reta unidirecional 60">
            <a:extLst>
              <a:ext uri="{FF2B5EF4-FFF2-40B4-BE49-F238E27FC236}">
                <a16:creationId xmlns:a16="http://schemas.microsoft.com/office/drawing/2014/main" id="{9A38A740-8491-1496-D056-F4F977BFDBBE}"/>
              </a:ext>
            </a:extLst>
          </p:cNvPr>
          <p:cNvCxnSpPr>
            <a:stCxn id="60" idx="2"/>
            <a:endCxn id="57" idx="0"/>
          </p:cNvCxnSpPr>
          <p:nvPr/>
        </p:nvCxnSpPr>
        <p:spPr>
          <a:xfrm flipH="1">
            <a:off x="6757716" y="1962744"/>
            <a:ext cx="485730" cy="3253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2" name="CaixaDeTexto 61">
            <a:extLst>
              <a:ext uri="{FF2B5EF4-FFF2-40B4-BE49-F238E27FC236}">
                <a16:creationId xmlns:a16="http://schemas.microsoft.com/office/drawing/2014/main" id="{27CD27C6-D49F-0C55-883D-8F64621DB924}"/>
              </a:ext>
            </a:extLst>
          </p:cNvPr>
          <p:cNvSpPr txBox="1"/>
          <p:nvPr/>
        </p:nvSpPr>
        <p:spPr>
          <a:xfrm>
            <a:off x="5900795" y="2893361"/>
            <a:ext cx="1689872" cy="24622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pt-PT" sz="1000" dirty="0">
                <a:latin typeface="Montserrat" panose="00000500000000000000" pitchFamily="50" charset="0"/>
              </a:rPr>
              <a:t>EAP envia para AIA?</a:t>
            </a:r>
          </a:p>
        </p:txBody>
      </p:sp>
      <p:sp>
        <p:nvSpPr>
          <p:cNvPr id="63" name="CaixaDeTexto 62">
            <a:extLst>
              <a:ext uri="{FF2B5EF4-FFF2-40B4-BE49-F238E27FC236}">
                <a16:creationId xmlns:a16="http://schemas.microsoft.com/office/drawing/2014/main" id="{C7A8119E-F046-581C-CCA7-BD86512EA5A1}"/>
              </a:ext>
            </a:extLst>
          </p:cNvPr>
          <p:cNvSpPr txBox="1"/>
          <p:nvPr/>
        </p:nvSpPr>
        <p:spPr>
          <a:xfrm>
            <a:off x="6386038" y="3419042"/>
            <a:ext cx="722269" cy="24622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pt-PT" sz="1000" dirty="0">
                <a:latin typeface="Montserrat" panose="00000500000000000000" pitchFamily="50" charset="0"/>
              </a:rPr>
              <a:t>Não</a:t>
            </a:r>
          </a:p>
        </p:txBody>
      </p:sp>
      <p:cxnSp>
        <p:nvCxnSpPr>
          <p:cNvPr id="64" name="Conexão reta unidirecional 63">
            <a:extLst>
              <a:ext uri="{FF2B5EF4-FFF2-40B4-BE49-F238E27FC236}">
                <a16:creationId xmlns:a16="http://schemas.microsoft.com/office/drawing/2014/main" id="{B90D72F2-2DCC-592F-5227-1E8E110A2C11}"/>
              </a:ext>
            </a:extLst>
          </p:cNvPr>
          <p:cNvCxnSpPr>
            <a:cxnSpLocks/>
            <a:stCxn id="57" idx="2"/>
            <a:endCxn id="62" idx="0"/>
          </p:cNvCxnSpPr>
          <p:nvPr/>
        </p:nvCxnSpPr>
        <p:spPr>
          <a:xfrm flipH="1">
            <a:off x="6745731" y="2534289"/>
            <a:ext cx="11985" cy="3590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5" name="Conexão reta unidirecional 64">
            <a:extLst>
              <a:ext uri="{FF2B5EF4-FFF2-40B4-BE49-F238E27FC236}">
                <a16:creationId xmlns:a16="http://schemas.microsoft.com/office/drawing/2014/main" id="{AA7E0BA6-EDE2-56C2-8803-C7DE5FC6C972}"/>
              </a:ext>
            </a:extLst>
          </p:cNvPr>
          <p:cNvCxnSpPr>
            <a:stCxn id="62" idx="2"/>
            <a:endCxn id="63" idx="0"/>
          </p:cNvCxnSpPr>
          <p:nvPr/>
        </p:nvCxnSpPr>
        <p:spPr>
          <a:xfrm>
            <a:off x="6745731" y="3139582"/>
            <a:ext cx="1442" cy="2794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6" name="CaixaDeTexto 65">
            <a:extLst>
              <a:ext uri="{FF2B5EF4-FFF2-40B4-BE49-F238E27FC236}">
                <a16:creationId xmlns:a16="http://schemas.microsoft.com/office/drawing/2014/main" id="{D3B00F05-942C-7AF8-B72B-99D48C16F55A}"/>
              </a:ext>
            </a:extLst>
          </p:cNvPr>
          <p:cNvSpPr txBox="1"/>
          <p:nvPr/>
        </p:nvSpPr>
        <p:spPr>
          <a:xfrm>
            <a:off x="9023672" y="956386"/>
            <a:ext cx="1689872" cy="24622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pt-PT" sz="1000" dirty="0">
                <a:latin typeface="Montserrat" panose="00000500000000000000" pitchFamily="50" charset="0"/>
              </a:rPr>
              <a:t>Seleção de Projetos</a:t>
            </a:r>
          </a:p>
        </p:txBody>
      </p:sp>
      <p:sp>
        <p:nvSpPr>
          <p:cNvPr id="67" name="CaixaDeTexto 66">
            <a:extLst>
              <a:ext uri="{FF2B5EF4-FFF2-40B4-BE49-F238E27FC236}">
                <a16:creationId xmlns:a16="http://schemas.microsoft.com/office/drawing/2014/main" id="{B239A61C-B1D3-C6C2-8921-E9595804A545}"/>
              </a:ext>
            </a:extLst>
          </p:cNvPr>
          <p:cNvSpPr txBox="1"/>
          <p:nvPr/>
        </p:nvSpPr>
        <p:spPr>
          <a:xfrm>
            <a:off x="9014030" y="2387999"/>
            <a:ext cx="1689872" cy="40011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pt-PT" sz="1000" dirty="0">
                <a:latin typeface="Montserrat" panose="00000500000000000000" pitchFamily="50" charset="0"/>
              </a:rPr>
              <a:t>Proposta de Definição de Âmbito (facultativo)</a:t>
            </a:r>
          </a:p>
        </p:txBody>
      </p:sp>
      <p:sp>
        <p:nvSpPr>
          <p:cNvPr id="68" name="CaixaDeTexto 67">
            <a:extLst>
              <a:ext uri="{FF2B5EF4-FFF2-40B4-BE49-F238E27FC236}">
                <a16:creationId xmlns:a16="http://schemas.microsoft.com/office/drawing/2014/main" id="{CB35534C-EB64-CEEB-AAAA-98DA86F78B6C}"/>
              </a:ext>
            </a:extLst>
          </p:cNvPr>
          <p:cNvSpPr txBox="1"/>
          <p:nvPr/>
        </p:nvSpPr>
        <p:spPr>
          <a:xfrm>
            <a:off x="8066317" y="3015096"/>
            <a:ext cx="1689872" cy="40011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pt-PT" sz="1000" b="1" dirty="0">
                <a:latin typeface="Montserrat" panose="00000500000000000000" pitchFamily="50" charset="0"/>
              </a:rPr>
              <a:t>EIA</a:t>
            </a:r>
            <a:br>
              <a:rPr lang="pt-PT" sz="1000" b="1" dirty="0">
                <a:latin typeface="Montserrat" panose="00000500000000000000" pitchFamily="50" charset="0"/>
              </a:rPr>
            </a:br>
            <a:r>
              <a:rPr lang="pt-PT" sz="1000" dirty="0">
                <a:latin typeface="Montserrat" panose="00000500000000000000" pitchFamily="50" charset="0"/>
              </a:rPr>
              <a:t>(Projeto de Execução)</a:t>
            </a:r>
          </a:p>
        </p:txBody>
      </p:sp>
      <p:sp>
        <p:nvSpPr>
          <p:cNvPr id="69" name="CaixaDeTexto 68">
            <a:extLst>
              <a:ext uri="{FF2B5EF4-FFF2-40B4-BE49-F238E27FC236}">
                <a16:creationId xmlns:a16="http://schemas.microsoft.com/office/drawing/2014/main" id="{A0684965-0C19-AB38-2DFE-82FBB6964540}"/>
              </a:ext>
            </a:extLst>
          </p:cNvPr>
          <p:cNvSpPr txBox="1"/>
          <p:nvPr/>
        </p:nvSpPr>
        <p:spPr>
          <a:xfrm>
            <a:off x="10001418" y="3015096"/>
            <a:ext cx="1689872" cy="40011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pt-PT" sz="1000" b="1" dirty="0">
                <a:latin typeface="Montserrat" panose="00000500000000000000" pitchFamily="50" charset="0"/>
              </a:rPr>
              <a:t>EIA</a:t>
            </a:r>
            <a:br>
              <a:rPr lang="pt-PT" sz="1000" dirty="0">
                <a:latin typeface="Montserrat" panose="00000500000000000000" pitchFamily="50" charset="0"/>
              </a:rPr>
            </a:br>
            <a:r>
              <a:rPr lang="pt-PT" sz="1000" dirty="0">
                <a:latin typeface="Montserrat" panose="00000500000000000000" pitchFamily="50" charset="0"/>
              </a:rPr>
              <a:t>(Estudo Prévio)</a:t>
            </a:r>
          </a:p>
        </p:txBody>
      </p:sp>
      <p:sp>
        <p:nvSpPr>
          <p:cNvPr id="70" name="CaixaDeTexto 69">
            <a:extLst>
              <a:ext uri="{FF2B5EF4-FFF2-40B4-BE49-F238E27FC236}">
                <a16:creationId xmlns:a16="http://schemas.microsoft.com/office/drawing/2014/main" id="{A8B0F083-F54B-E25D-B658-859BCDC5CC3F}"/>
              </a:ext>
            </a:extLst>
          </p:cNvPr>
          <p:cNvSpPr txBox="1"/>
          <p:nvPr/>
        </p:nvSpPr>
        <p:spPr>
          <a:xfrm>
            <a:off x="8059072" y="3696041"/>
            <a:ext cx="1689872" cy="40011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pt-PT" sz="1000" dirty="0">
                <a:latin typeface="Montserrat" panose="00000500000000000000" pitchFamily="50" charset="0"/>
              </a:rPr>
              <a:t>Apreciação Técnica do EIA</a:t>
            </a:r>
          </a:p>
        </p:txBody>
      </p:sp>
      <p:sp>
        <p:nvSpPr>
          <p:cNvPr id="71" name="CaixaDeTexto 70">
            <a:extLst>
              <a:ext uri="{FF2B5EF4-FFF2-40B4-BE49-F238E27FC236}">
                <a16:creationId xmlns:a16="http://schemas.microsoft.com/office/drawing/2014/main" id="{8007C194-22CB-4D81-5845-B9772D6AA5AD}"/>
              </a:ext>
            </a:extLst>
          </p:cNvPr>
          <p:cNvSpPr txBox="1"/>
          <p:nvPr/>
        </p:nvSpPr>
        <p:spPr>
          <a:xfrm>
            <a:off x="10001418" y="3708747"/>
            <a:ext cx="1689872" cy="40011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pt-PT" sz="1000" dirty="0">
                <a:latin typeface="Montserrat" panose="00000500000000000000" pitchFamily="50" charset="0"/>
              </a:rPr>
              <a:t>Apreciação Técnica do EIA</a:t>
            </a:r>
          </a:p>
        </p:txBody>
      </p:sp>
      <p:sp>
        <p:nvSpPr>
          <p:cNvPr id="72" name="CaixaDeTexto 71">
            <a:extLst>
              <a:ext uri="{FF2B5EF4-FFF2-40B4-BE49-F238E27FC236}">
                <a16:creationId xmlns:a16="http://schemas.microsoft.com/office/drawing/2014/main" id="{8AB159AF-0BCC-59FC-23FD-F285FA529A7F}"/>
              </a:ext>
            </a:extLst>
          </p:cNvPr>
          <p:cNvSpPr txBox="1"/>
          <p:nvPr/>
        </p:nvSpPr>
        <p:spPr>
          <a:xfrm>
            <a:off x="10001418" y="4332777"/>
            <a:ext cx="1689872" cy="40011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pt-PT" sz="1000" dirty="0">
                <a:latin typeface="Montserrat" panose="00000500000000000000" pitchFamily="50" charset="0"/>
              </a:rPr>
              <a:t>Decisão (DIA)</a:t>
            </a:r>
          </a:p>
          <a:p>
            <a:pPr algn="ctr"/>
            <a:r>
              <a:rPr lang="pt-PT" sz="1000" dirty="0">
                <a:latin typeface="Montserrat" panose="00000500000000000000" pitchFamily="50" charset="0"/>
              </a:rPr>
              <a:t>Favorável</a:t>
            </a:r>
          </a:p>
        </p:txBody>
      </p:sp>
      <p:sp>
        <p:nvSpPr>
          <p:cNvPr id="73" name="CaixaDeTexto 72">
            <a:extLst>
              <a:ext uri="{FF2B5EF4-FFF2-40B4-BE49-F238E27FC236}">
                <a16:creationId xmlns:a16="http://schemas.microsoft.com/office/drawing/2014/main" id="{57DD6A0C-34A8-5625-DBD0-82A8D4F0C2DD}"/>
              </a:ext>
            </a:extLst>
          </p:cNvPr>
          <p:cNvSpPr txBox="1"/>
          <p:nvPr/>
        </p:nvSpPr>
        <p:spPr>
          <a:xfrm>
            <a:off x="10001418" y="4909960"/>
            <a:ext cx="1689872" cy="24622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pt-PT" sz="1000" b="1" dirty="0">
                <a:latin typeface="Montserrat" panose="00000500000000000000" pitchFamily="50" charset="0"/>
              </a:rPr>
              <a:t>RECAPE</a:t>
            </a:r>
          </a:p>
        </p:txBody>
      </p:sp>
      <p:sp>
        <p:nvSpPr>
          <p:cNvPr id="74" name="CaixaDeTexto 73">
            <a:extLst>
              <a:ext uri="{FF2B5EF4-FFF2-40B4-BE49-F238E27FC236}">
                <a16:creationId xmlns:a16="http://schemas.microsoft.com/office/drawing/2014/main" id="{CA27B692-8AC8-A393-52BF-11E478F7C30E}"/>
              </a:ext>
            </a:extLst>
          </p:cNvPr>
          <p:cNvSpPr txBox="1"/>
          <p:nvPr/>
        </p:nvSpPr>
        <p:spPr>
          <a:xfrm>
            <a:off x="10001937" y="5370061"/>
            <a:ext cx="1689872" cy="40011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pt-PT" sz="1000" dirty="0">
                <a:latin typeface="Montserrat" panose="00000500000000000000" pitchFamily="50" charset="0"/>
              </a:rPr>
              <a:t>Decisão (DCAPE)</a:t>
            </a:r>
          </a:p>
          <a:p>
            <a:pPr algn="ctr"/>
            <a:r>
              <a:rPr lang="pt-PT" sz="1000" dirty="0">
                <a:latin typeface="Montserrat" panose="00000500000000000000" pitchFamily="50" charset="0"/>
              </a:rPr>
              <a:t>Favorável</a:t>
            </a:r>
          </a:p>
        </p:txBody>
      </p:sp>
      <p:cxnSp>
        <p:nvCxnSpPr>
          <p:cNvPr id="75" name="Conexão reta unidirecional 74">
            <a:extLst>
              <a:ext uri="{FF2B5EF4-FFF2-40B4-BE49-F238E27FC236}">
                <a16:creationId xmlns:a16="http://schemas.microsoft.com/office/drawing/2014/main" id="{09184C3C-6FD8-C31E-4FDF-23DDB6640695}"/>
              </a:ext>
            </a:extLst>
          </p:cNvPr>
          <p:cNvCxnSpPr>
            <a:stCxn id="67" idx="2"/>
            <a:endCxn id="68" idx="0"/>
          </p:cNvCxnSpPr>
          <p:nvPr/>
        </p:nvCxnSpPr>
        <p:spPr>
          <a:xfrm flipH="1">
            <a:off x="8911253" y="2788109"/>
            <a:ext cx="947713" cy="2269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6" name="Conexão reta unidirecional 75">
            <a:extLst>
              <a:ext uri="{FF2B5EF4-FFF2-40B4-BE49-F238E27FC236}">
                <a16:creationId xmlns:a16="http://schemas.microsoft.com/office/drawing/2014/main" id="{3C9FA5D1-5824-9CE0-5DD4-A40AB7F39AFA}"/>
              </a:ext>
            </a:extLst>
          </p:cNvPr>
          <p:cNvCxnSpPr>
            <a:stCxn id="67" idx="2"/>
            <a:endCxn id="69" idx="0"/>
          </p:cNvCxnSpPr>
          <p:nvPr/>
        </p:nvCxnSpPr>
        <p:spPr>
          <a:xfrm>
            <a:off x="9858966" y="2788109"/>
            <a:ext cx="987388" cy="2269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7" name="Conexão reta unidirecional 76">
            <a:extLst>
              <a:ext uri="{FF2B5EF4-FFF2-40B4-BE49-F238E27FC236}">
                <a16:creationId xmlns:a16="http://schemas.microsoft.com/office/drawing/2014/main" id="{15E85204-09DD-3411-3716-A4863F474503}"/>
              </a:ext>
            </a:extLst>
          </p:cNvPr>
          <p:cNvCxnSpPr>
            <a:cxnSpLocks/>
            <a:stCxn id="68" idx="2"/>
            <a:endCxn id="70" idx="0"/>
          </p:cNvCxnSpPr>
          <p:nvPr/>
        </p:nvCxnSpPr>
        <p:spPr>
          <a:xfrm flipH="1">
            <a:off x="8904008" y="3415206"/>
            <a:ext cx="7245" cy="2808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8" name="Conexão reta unidirecional 77">
            <a:extLst>
              <a:ext uri="{FF2B5EF4-FFF2-40B4-BE49-F238E27FC236}">
                <a16:creationId xmlns:a16="http://schemas.microsoft.com/office/drawing/2014/main" id="{3C1BFA66-4C3C-44DC-E040-E2E458893F91}"/>
              </a:ext>
            </a:extLst>
          </p:cNvPr>
          <p:cNvCxnSpPr>
            <a:cxnSpLocks/>
            <a:stCxn id="70" idx="2"/>
            <a:endCxn id="85" idx="0"/>
          </p:cNvCxnSpPr>
          <p:nvPr/>
        </p:nvCxnSpPr>
        <p:spPr>
          <a:xfrm>
            <a:off x="8904008" y="4096151"/>
            <a:ext cx="0" cy="3043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9" name="Conexão reta unidirecional 78">
            <a:extLst>
              <a:ext uri="{FF2B5EF4-FFF2-40B4-BE49-F238E27FC236}">
                <a16:creationId xmlns:a16="http://schemas.microsoft.com/office/drawing/2014/main" id="{746D3879-014D-EFFA-3DB4-901236BB9D0B}"/>
              </a:ext>
            </a:extLst>
          </p:cNvPr>
          <p:cNvCxnSpPr>
            <a:cxnSpLocks/>
          </p:cNvCxnSpPr>
          <p:nvPr/>
        </p:nvCxnSpPr>
        <p:spPr>
          <a:xfrm flipH="1">
            <a:off x="10818533" y="3476761"/>
            <a:ext cx="7245" cy="2192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0" name="Conexão reta unidirecional 79">
            <a:extLst>
              <a:ext uri="{FF2B5EF4-FFF2-40B4-BE49-F238E27FC236}">
                <a16:creationId xmlns:a16="http://schemas.microsoft.com/office/drawing/2014/main" id="{FEDCBD67-B9EC-543C-D753-3D8BA3312AAE}"/>
              </a:ext>
            </a:extLst>
          </p:cNvPr>
          <p:cNvCxnSpPr>
            <a:cxnSpLocks/>
          </p:cNvCxnSpPr>
          <p:nvPr/>
        </p:nvCxnSpPr>
        <p:spPr>
          <a:xfrm>
            <a:off x="10818533" y="4157706"/>
            <a:ext cx="0" cy="2428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1" name="Conexão reta unidirecional 80">
            <a:extLst>
              <a:ext uri="{FF2B5EF4-FFF2-40B4-BE49-F238E27FC236}">
                <a16:creationId xmlns:a16="http://schemas.microsoft.com/office/drawing/2014/main" id="{D01B6D56-E6CD-9BFB-B763-927FF78EEF9D}"/>
              </a:ext>
            </a:extLst>
          </p:cNvPr>
          <p:cNvCxnSpPr>
            <a:stCxn id="72" idx="2"/>
            <a:endCxn id="73" idx="0"/>
          </p:cNvCxnSpPr>
          <p:nvPr/>
        </p:nvCxnSpPr>
        <p:spPr>
          <a:xfrm>
            <a:off x="10846354" y="4732887"/>
            <a:ext cx="0" cy="1770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2" name="Conexão reta unidirecional 81">
            <a:extLst>
              <a:ext uri="{FF2B5EF4-FFF2-40B4-BE49-F238E27FC236}">
                <a16:creationId xmlns:a16="http://schemas.microsoft.com/office/drawing/2014/main" id="{B38442A6-5987-2A70-20E3-15DDD67CDCE6}"/>
              </a:ext>
            </a:extLst>
          </p:cNvPr>
          <p:cNvCxnSpPr>
            <a:stCxn id="73" idx="2"/>
            <a:endCxn id="74" idx="0"/>
          </p:cNvCxnSpPr>
          <p:nvPr/>
        </p:nvCxnSpPr>
        <p:spPr>
          <a:xfrm>
            <a:off x="10846354" y="5156181"/>
            <a:ext cx="519" cy="2138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3" name="Conexão reta unidirecional 82">
            <a:extLst>
              <a:ext uri="{FF2B5EF4-FFF2-40B4-BE49-F238E27FC236}">
                <a16:creationId xmlns:a16="http://schemas.microsoft.com/office/drawing/2014/main" id="{0A39979F-8CBD-77AA-E0EF-054ABEB07E5C}"/>
              </a:ext>
            </a:extLst>
          </p:cNvPr>
          <p:cNvCxnSpPr>
            <a:stCxn id="74" idx="2"/>
            <a:endCxn id="87" idx="0"/>
          </p:cNvCxnSpPr>
          <p:nvPr/>
        </p:nvCxnSpPr>
        <p:spPr>
          <a:xfrm flipH="1">
            <a:off x="9868608" y="5770171"/>
            <a:ext cx="978265" cy="2625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84" name="Agrupar 83">
            <a:extLst>
              <a:ext uri="{FF2B5EF4-FFF2-40B4-BE49-F238E27FC236}">
                <a16:creationId xmlns:a16="http://schemas.microsoft.com/office/drawing/2014/main" id="{3028FBBD-F66F-72CA-AA84-10C9CEAF5007}"/>
              </a:ext>
            </a:extLst>
          </p:cNvPr>
          <p:cNvGrpSpPr/>
          <p:nvPr/>
        </p:nvGrpSpPr>
        <p:grpSpPr>
          <a:xfrm>
            <a:off x="8059072" y="4400543"/>
            <a:ext cx="2654472" cy="1878370"/>
            <a:chOff x="6630153" y="4311943"/>
            <a:chExt cx="2654472" cy="1878370"/>
          </a:xfrm>
        </p:grpSpPr>
        <p:sp>
          <p:nvSpPr>
            <p:cNvPr id="85" name="CaixaDeTexto 84">
              <a:extLst>
                <a:ext uri="{FF2B5EF4-FFF2-40B4-BE49-F238E27FC236}">
                  <a16:creationId xmlns:a16="http://schemas.microsoft.com/office/drawing/2014/main" id="{CA9CBCAD-5AE8-38E4-1AAB-16FA862F210F}"/>
                </a:ext>
              </a:extLst>
            </p:cNvPr>
            <p:cNvSpPr txBox="1"/>
            <p:nvPr/>
          </p:nvSpPr>
          <p:spPr>
            <a:xfrm>
              <a:off x="6630153" y="4311943"/>
              <a:ext cx="1689872" cy="40011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pt-PT" sz="1000" dirty="0">
                  <a:latin typeface="Montserrat" panose="00000500000000000000" pitchFamily="50" charset="0"/>
                </a:rPr>
                <a:t>Decisão (DIA)</a:t>
              </a:r>
            </a:p>
            <a:p>
              <a:pPr algn="ctr"/>
              <a:r>
                <a:rPr lang="pt-PT" sz="1000" dirty="0">
                  <a:latin typeface="Montserrat" panose="00000500000000000000" pitchFamily="50" charset="0"/>
                </a:rPr>
                <a:t>Favorável</a:t>
              </a:r>
            </a:p>
          </p:txBody>
        </p:sp>
        <p:grpSp>
          <p:nvGrpSpPr>
            <p:cNvPr id="86" name="Agrupar 85">
              <a:extLst>
                <a:ext uri="{FF2B5EF4-FFF2-40B4-BE49-F238E27FC236}">
                  <a16:creationId xmlns:a16="http://schemas.microsoft.com/office/drawing/2014/main" id="{245C5591-FD47-1F0A-0826-328B61A19FE3}"/>
                </a:ext>
              </a:extLst>
            </p:cNvPr>
            <p:cNvGrpSpPr/>
            <p:nvPr/>
          </p:nvGrpSpPr>
          <p:grpSpPr>
            <a:xfrm>
              <a:off x="7475089" y="4712053"/>
              <a:ext cx="1809536" cy="1478260"/>
              <a:chOff x="7475089" y="4712053"/>
              <a:chExt cx="1809536" cy="1478260"/>
            </a:xfrm>
          </p:grpSpPr>
          <p:sp>
            <p:nvSpPr>
              <p:cNvPr id="87" name="CaixaDeTexto 86">
                <a:extLst>
                  <a:ext uri="{FF2B5EF4-FFF2-40B4-BE49-F238E27FC236}">
                    <a16:creationId xmlns:a16="http://schemas.microsoft.com/office/drawing/2014/main" id="{107DA0B7-5EEA-B349-5B31-A3020D945CAF}"/>
                  </a:ext>
                </a:extLst>
              </p:cNvPr>
              <p:cNvSpPr txBox="1"/>
              <p:nvPr/>
            </p:nvSpPr>
            <p:spPr>
              <a:xfrm>
                <a:off x="7594753" y="5944092"/>
                <a:ext cx="1689872" cy="24622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pt-PT" sz="1000" dirty="0">
                    <a:latin typeface="Montserrat" panose="00000500000000000000" pitchFamily="50" charset="0"/>
                  </a:rPr>
                  <a:t>Pós-Avaliação</a:t>
                </a:r>
              </a:p>
            </p:txBody>
          </p:sp>
          <p:cxnSp>
            <p:nvCxnSpPr>
              <p:cNvPr id="88" name="Conexão reta unidirecional 87">
                <a:extLst>
                  <a:ext uri="{FF2B5EF4-FFF2-40B4-BE49-F238E27FC236}">
                    <a16:creationId xmlns:a16="http://schemas.microsoft.com/office/drawing/2014/main" id="{B1174559-D8BF-14AD-3485-771FBC867108}"/>
                  </a:ext>
                </a:extLst>
              </p:cNvPr>
              <p:cNvCxnSpPr>
                <a:stCxn id="85" idx="2"/>
                <a:endCxn id="87" idx="0"/>
              </p:cNvCxnSpPr>
              <p:nvPr/>
            </p:nvCxnSpPr>
            <p:spPr>
              <a:xfrm>
                <a:off x="7475089" y="4712053"/>
                <a:ext cx="964600" cy="12320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cxnSp>
        <p:nvCxnSpPr>
          <p:cNvPr id="89" name="Conexão reta unidirecional 88">
            <a:extLst>
              <a:ext uri="{FF2B5EF4-FFF2-40B4-BE49-F238E27FC236}">
                <a16:creationId xmlns:a16="http://schemas.microsoft.com/office/drawing/2014/main" id="{21E391A1-D32B-5DE1-6D8B-9B365CF5FC77}"/>
              </a:ext>
            </a:extLst>
          </p:cNvPr>
          <p:cNvCxnSpPr>
            <a:stCxn id="66" idx="2"/>
            <a:endCxn id="58" idx="0"/>
          </p:cNvCxnSpPr>
          <p:nvPr/>
        </p:nvCxnSpPr>
        <p:spPr>
          <a:xfrm flipH="1">
            <a:off x="9234413" y="1202607"/>
            <a:ext cx="634195" cy="2397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0" name="Conexão reta unidirecional 89">
            <a:extLst>
              <a:ext uri="{FF2B5EF4-FFF2-40B4-BE49-F238E27FC236}">
                <a16:creationId xmlns:a16="http://schemas.microsoft.com/office/drawing/2014/main" id="{57B5319B-3524-D104-60B1-E63EB5CCA435}"/>
              </a:ext>
            </a:extLst>
          </p:cNvPr>
          <p:cNvCxnSpPr>
            <a:stCxn id="58" idx="2"/>
            <a:endCxn id="59" idx="0"/>
          </p:cNvCxnSpPr>
          <p:nvPr/>
        </p:nvCxnSpPr>
        <p:spPr>
          <a:xfrm flipH="1">
            <a:off x="8365135" y="1842476"/>
            <a:ext cx="869278" cy="1638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1" name="Conexão reta unidirecional 90">
            <a:extLst>
              <a:ext uri="{FF2B5EF4-FFF2-40B4-BE49-F238E27FC236}">
                <a16:creationId xmlns:a16="http://schemas.microsoft.com/office/drawing/2014/main" id="{3745C1AE-B274-10BD-4C09-82F21C61AB7C}"/>
              </a:ext>
            </a:extLst>
          </p:cNvPr>
          <p:cNvCxnSpPr>
            <a:stCxn id="59" idx="2"/>
            <a:endCxn id="67" idx="0"/>
          </p:cNvCxnSpPr>
          <p:nvPr/>
        </p:nvCxnSpPr>
        <p:spPr>
          <a:xfrm>
            <a:off x="8365135" y="2252571"/>
            <a:ext cx="1493831" cy="1354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2" name="Conexão reta unidirecional 91">
            <a:extLst>
              <a:ext uri="{FF2B5EF4-FFF2-40B4-BE49-F238E27FC236}">
                <a16:creationId xmlns:a16="http://schemas.microsoft.com/office/drawing/2014/main" id="{3D31166C-3F4C-BDE3-8F39-4EDC225DFA78}"/>
              </a:ext>
            </a:extLst>
          </p:cNvPr>
          <p:cNvCxnSpPr>
            <a:stCxn id="58" idx="1"/>
            <a:endCxn id="60" idx="3"/>
          </p:cNvCxnSpPr>
          <p:nvPr/>
        </p:nvCxnSpPr>
        <p:spPr>
          <a:xfrm flipH="1">
            <a:off x="7604580" y="1642421"/>
            <a:ext cx="784897" cy="1972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3" name="Conexão reta unidirecional 92">
            <a:extLst>
              <a:ext uri="{FF2B5EF4-FFF2-40B4-BE49-F238E27FC236}">
                <a16:creationId xmlns:a16="http://schemas.microsoft.com/office/drawing/2014/main" id="{1999AAEC-624D-A08B-0962-89C7F56259F9}"/>
              </a:ext>
            </a:extLst>
          </p:cNvPr>
          <p:cNvCxnSpPr>
            <a:stCxn id="62" idx="3"/>
            <a:endCxn id="59" idx="2"/>
          </p:cNvCxnSpPr>
          <p:nvPr/>
        </p:nvCxnSpPr>
        <p:spPr>
          <a:xfrm flipV="1">
            <a:off x="7590667" y="2252571"/>
            <a:ext cx="774468" cy="7639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5" name="Marcador de Posição de Conteúdo 2">
            <a:extLst>
              <a:ext uri="{FF2B5EF4-FFF2-40B4-BE49-F238E27FC236}">
                <a16:creationId xmlns:a16="http://schemas.microsoft.com/office/drawing/2014/main" id="{4C9172FB-F0D3-5841-0D5D-1642F7B64FF1}"/>
              </a:ext>
            </a:extLst>
          </p:cNvPr>
          <p:cNvSpPr txBox="1">
            <a:spLocks/>
          </p:cNvSpPr>
          <p:nvPr/>
        </p:nvSpPr>
        <p:spPr>
          <a:xfrm>
            <a:off x="1040756" y="5940706"/>
            <a:ext cx="3155868" cy="696829"/>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spcBef>
                <a:spcPts val="0"/>
              </a:spcBef>
              <a:spcAft>
                <a:spcPts val="0"/>
              </a:spcAft>
              <a:buNone/>
            </a:pPr>
            <a:r>
              <a:rPr lang="pt-PT" sz="1200" b="1" dirty="0">
                <a:latin typeface="Montserrat" panose="00000500000000000000" pitchFamily="50" charset="0"/>
              </a:rPr>
              <a:t>O que se aplica, quando e porquê?</a:t>
            </a:r>
          </a:p>
        </p:txBody>
      </p:sp>
      <p:sp>
        <p:nvSpPr>
          <p:cNvPr id="7" name="Subtítulo 2">
            <a:extLst>
              <a:ext uri="{FF2B5EF4-FFF2-40B4-BE49-F238E27FC236}">
                <a16:creationId xmlns:a16="http://schemas.microsoft.com/office/drawing/2014/main" id="{6DC7E77D-77FA-9AAF-9E73-A37B9948A514}"/>
              </a:ext>
            </a:extLst>
          </p:cNvPr>
          <p:cNvSpPr txBox="1">
            <a:spLocks/>
          </p:cNvSpPr>
          <p:nvPr/>
        </p:nvSpPr>
        <p:spPr>
          <a:xfrm>
            <a:off x="838200" y="350358"/>
            <a:ext cx="5572307" cy="3058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t-PT" sz="900" b="1" dirty="0">
                <a:solidFill>
                  <a:srgbClr val="002856"/>
                </a:solidFill>
                <a:latin typeface="Montserrat Bold" panose="00000800000000000000" pitchFamily="2" charset="0"/>
              </a:rPr>
              <a:t>CURSO DE AVALIAÇÃO DE IMPACTE AMBIENTAL</a:t>
            </a:r>
            <a:br>
              <a:rPr lang="pt-PT" sz="900" b="1" dirty="0">
                <a:solidFill>
                  <a:srgbClr val="002856"/>
                </a:solidFill>
                <a:latin typeface="Montserrat Bold" panose="00000800000000000000" pitchFamily="2" charset="0"/>
              </a:rPr>
            </a:br>
            <a:r>
              <a:rPr lang="pt-PT" sz="900" b="1" dirty="0">
                <a:solidFill>
                  <a:srgbClr val="E5912B"/>
                </a:solidFill>
                <a:latin typeface="Montserrat" panose="00000500000000000000" pitchFamily="2" charset="0"/>
              </a:rPr>
              <a:t>Módulo 1: Importância, Conceitos, Fases e “Instrumentos”</a:t>
            </a:r>
            <a:endParaRPr lang="pt-PT" sz="900" b="1" dirty="0">
              <a:solidFill>
                <a:srgbClr val="002856"/>
              </a:solidFill>
              <a:latin typeface="Montserrat" panose="00000500000000000000" pitchFamily="2" charset="0"/>
            </a:endParaRPr>
          </a:p>
        </p:txBody>
      </p:sp>
      <p:sp>
        <p:nvSpPr>
          <p:cNvPr id="20" name="Retângulo: Cantos Arredondados 19">
            <a:extLst>
              <a:ext uri="{FF2B5EF4-FFF2-40B4-BE49-F238E27FC236}">
                <a16:creationId xmlns:a16="http://schemas.microsoft.com/office/drawing/2014/main" id="{598F007E-08E8-0086-4AB1-8C6B00431300}"/>
              </a:ext>
            </a:extLst>
          </p:cNvPr>
          <p:cNvSpPr/>
          <p:nvPr/>
        </p:nvSpPr>
        <p:spPr>
          <a:xfrm>
            <a:off x="1437570" y="2534289"/>
            <a:ext cx="3155867" cy="480316"/>
          </a:xfrm>
          <a:prstGeom prst="roundRect">
            <a:avLst/>
          </a:prstGeom>
          <a:solidFill>
            <a:srgbClr val="E5912B">
              <a:alpha val="9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200" b="1" dirty="0">
                <a:latin typeface="Montserrat" panose="00000500000000000000" pitchFamily="50" charset="0"/>
              </a:rPr>
              <a:t>Estudo de Apreciação Prévia de Sujeição a AIA (EAP)</a:t>
            </a:r>
          </a:p>
        </p:txBody>
      </p:sp>
      <p:sp>
        <p:nvSpPr>
          <p:cNvPr id="21" name="Retângulo: Cantos Arredondados 20">
            <a:extLst>
              <a:ext uri="{FF2B5EF4-FFF2-40B4-BE49-F238E27FC236}">
                <a16:creationId xmlns:a16="http://schemas.microsoft.com/office/drawing/2014/main" id="{0C569120-1337-6B2D-F673-E924D48CF79A}"/>
              </a:ext>
            </a:extLst>
          </p:cNvPr>
          <p:cNvSpPr/>
          <p:nvPr/>
        </p:nvSpPr>
        <p:spPr>
          <a:xfrm>
            <a:off x="1437570" y="3081280"/>
            <a:ext cx="3155867" cy="480316"/>
          </a:xfrm>
          <a:prstGeom prst="roundRect">
            <a:avLst/>
          </a:prstGeom>
          <a:solidFill>
            <a:srgbClr val="E5912B">
              <a:alpha val="9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200" b="1" dirty="0">
                <a:latin typeface="Montserrat" panose="00000500000000000000" pitchFamily="50" charset="0"/>
              </a:rPr>
              <a:t>Proposta de Definição de Âmbito (PDA)</a:t>
            </a:r>
          </a:p>
        </p:txBody>
      </p:sp>
      <p:sp>
        <p:nvSpPr>
          <p:cNvPr id="22" name="Retângulo: Cantos Arredondados 21">
            <a:extLst>
              <a:ext uri="{FF2B5EF4-FFF2-40B4-BE49-F238E27FC236}">
                <a16:creationId xmlns:a16="http://schemas.microsoft.com/office/drawing/2014/main" id="{316951B5-6E2D-9038-85F7-F7F566B6103A}"/>
              </a:ext>
            </a:extLst>
          </p:cNvPr>
          <p:cNvSpPr/>
          <p:nvPr/>
        </p:nvSpPr>
        <p:spPr>
          <a:xfrm>
            <a:off x="1437571" y="3628271"/>
            <a:ext cx="3155867" cy="480316"/>
          </a:xfrm>
          <a:prstGeom prst="roundRect">
            <a:avLst/>
          </a:prstGeom>
          <a:solidFill>
            <a:srgbClr val="E5912B">
              <a:alpha val="9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200" b="1" dirty="0">
                <a:latin typeface="Montserrat" panose="00000500000000000000" pitchFamily="50" charset="0"/>
              </a:rPr>
              <a:t>Estudo de Impacte Ambiental (EIA)</a:t>
            </a:r>
          </a:p>
        </p:txBody>
      </p:sp>
      <p:sp>
        <p:nvSpPr>
          <p:cNvPr id="23" name="Retângulo: Cantos Arredondados 22">
            <a:extLst>
              <a:ext uri="{FF2B5EF4-FFF2-40B4-BE49-F238E27FC236}">
                <a16:creationId xmlns:a16="http://schemas.microsoft.com/office/drawing/2014/main" id="{97DC94F5-4F2D-7C94-CD03-6C849F7996DF}"/>
              </a:ext>
            </a:extLst>
          </p:cNvPr>
          <p:cNvSpPr/>
          <p:nvPr/>
        </p:nvSpPr>
        <p:spPr>
          <a:xfrm>
            <a:off x="1437571" y="4175219"/>
            <a:ext cx="3155867" cy="480316"/>
          </a:xfrm>
          <a:prstGeom prst="roundRect">
            <a:avLst/>
          </a:prstGeom>
          <a:solidFill>
            <a:srgbClr val="E5912B">
              <a:alpha val="9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200" b="1" dirty="0">
                <a:latin typeface="Montserrat" panose="00000500000000000000" pitchFamily="50" charset="0"/>
              </a:rPr>
              <a:t>Relatório de Conformidade com o Projeto de Execução (RECAPE)</a:t>
            </a:r>
          </a:p>
        </p:txBody>
      </p:sp>
      <p:sp>
        <p:nvSpPr>
          <p:cNvPr id="24" name="Retângulo: Cantos Arredondados 23">
            <a:extLst>
              <a:ext uri="{FF2B5EF4-FFF2-40B4-BE49-F238E27FC236}">
                <a16:creationId xmlns:a16="http://schemas.microsoft.com/office/drawing/2014/main" id="{757F2B77-B3B0-8BE7-D927-601D89DD4498}"/>
              </a:ext>
            </a:extLst>
          </p:cNvPr>
          <p:cNvSpPr/>
          <p:nvPr/>
        </p:nvSpPr>
        <p:spPr>
          <a:xfrm>
            <a:off x="1437571" y="4721209"/>
            <a:ext cx="3155867" cy="480316"/>
          </a:xfrm>
          <a:prstGeom prst="roundRect">
            <a:avLst/>
          </a:prstGeom>
          <a:solidFill>
            <a:srgbClr val="E5912B">
              <a:alpha val="9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200" b="1" dirty="0">
                <a:latin typeface="Montserrat" panose="00000500000000000000" pitchFamily="50" charset="0"/>
              </a:rPr>
              <a:t>Estudo de Incidências Ambientais (</a:t>
            </a:r>
            <a:r>
              <a:rPr lang="pt-PT" sz="1200" b="1" dirty="0" err="1">
                <a:latin typeface="Montserrat" panose="00000500000000000000" pitchFamily="50" charset="0"/>
              </a:rPr>
              <a:t>EIncA</a:t>
            </a:r>
            <a:r>
              <a:rPr lang="pt-PT" sz="1200" b="1" dirty="0">
                <a:latin typeface="Montserrat" panose="00000500000000000000" pitchFamily="50" charset="0"/>
              </a:rPr>
              <a:t>)</a:t>
            </a:r>
          </a:p>
        </p:txBody>
      </p:sp>
      <p:sp>
        <p:nvSpPr>
          <p:cNvPr id="25" name="Retângulo: Cantos Arredondados 24">
            <a:extLst>
              <a:ext uri="{FF2B5EF4-FFF2-40B4-BE49-F238E27FC236}">
                <a16:creationId xmlns:a16="http://schemas.microsoft.com/office/drawing/2014/main" id="{4989BA50-B41E-33FA-E451-985B9346578D}"/>
              </a:ext>
            </a:extLst>
          </p:cNvPr>
          <p:cNvSpPr/>
          <p:nvPr/>
        </p:nvSpPr>
        <p:spPr>
          <a:xfrm>
            <a:off x="1437571" y="5267199"/>
            <a:ext cx="3155867" cy="480316"/>
          </a:xfrm>
          <a:prstGeom prst="roundRect">
            <a:avLst/>
          </a:prstGeom>
          <a:solidFill>
            <a:srgbClr val="E5912B">
              <a:alpha val="9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200" b="1" dirty="0">
                <a:latin typeface="Montserrat" panose="00000500000000000000" pitchFamily="50" charset="0"/>
              </a:rPr>
              <a:t>Pós-Avaliação</a:t>
            </a:r>
          </a:p>
        </p:txBody>
      </p:sp>
      <p:sp>
        <p:nvSpPr>
          <p:cNvPr id="26" name="Marcador de Posição de Conteúdo 2">
            <a:extLst>
              <a:ext uri="{FF2B5EF4-FFF2-40B4-BE49-F238E27FC236}">
                <a16:creationId xmlns:a16="http://schemas.microsoft.com/office/drawing/2014/main" id="{0975572C-9F8F-53FE-431C-FD3D65E770EF}"/>
              </a:ext>
            </a:extLst>
          </p:cNvPr>
          <p:cNvSpPr txBox="1">
            <a:spLocks/>
          </p:cNvSpPr>
          <p:nvPr/>
        </p:nvSpPr>
        <p:spPr>
          <a:xfrm>
            <a:off x="626006" y="1671068"/>
            <a:ext cx="5121680" cy="62715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pt-PT" sz="1800" b="1" dirty="0">
                <a:solidFill>
                  <a:srgbClr val="E5912B"/>
                </a:solidFill>
                <a:latin typeface="Montserrat" panose="00000500000000000000" pitchFamily="50" charset="0"/>
              </a:rPr>
              <a:t>QUE “INSTRUMENTOS” EXISTEM? </a:t>
            </a:r>
          </a:p>
        </p:txBody>
      </p:sp>
      <p:cxnSp>
        <p:nvCxnSpPr>
          <p:cNvPr id="27" name="Conexão reta 26">
            <a:extLst>
              <a:ext uri="{FF2B5EF4-FFF2-40B4-BE49-F238E27FC236}">
                <a16:creationId xmlns:a16="http://schemas.microsoft.com/office/drawing/2014/main" id="{9438D5B5-97D9-ED51-7180-21418A691D95}"/>
              </a:ext>
            </a:extLst>
          </p:cNvPr>
          <p:cNvCxnSpPr>
            <a:cxnSpLocks/>
          </p:cNvCxnSpPr>
          <p:nvPr/>
        </p:nvCxnSpPr>
        <p:spPr>
          <a:xfrm>
            <a:off x="715994" y="2283852"/>
            <a:ext cx="4433976" cy="0"/>
          </a:xfrm>
          <a:prstGeom prst="line">
            <a:avLst/>
          </a:prstGeom>
          <a:ln>
            <a:solidFill>
              <a:srgbClr val="E5912B"/>
            </a:solidFill>
          </a:ln>
        </p:spPr>
        <p:style>
          <a:lnRef idx="1">
            <a:schemeClr val="accent1"/>
          </a:lnRef>
          <a:fillRef idx="0">
            <a:schemeClr val="accent1"/>
          </a:fillRef>
          <a:effectRef idx="0">
            <a:schemeClr val="accent1"/>
          </a:effectRef>
          <a:fontRef idx="minor">
            <a:schemeClr val="tx1"/>
          </a:fontRef>
        </p:style>
      </p:cxnSp>
      <p:sp>
        <p:nvSpPr>
          <p:cNvPr id="31" name="Retângulo: Cantos Arredondados 30">
            <a:extLst>
              <a:ext uri="{FF2B5EF4-FFF2-40B4-BE49-F238E27FC236}">
                <a16:creationId xmlns:a16="http://schemas.microsoft.com/office/drawing/2014/main" id="{F59C5D1D-F332-7889-7B5A-368489F25FB1}"/>
              </a:ext>
            </a:extLst>
          </p:cNvPr>
          <p:cNvSpPr/>
          <p:nvPr/>
        </p:nvSpPr>
        <p:spPr>
          <a:xfrm>
            <a:off x="722171" y="2542345"/>
            <a:ext cx="595735" cy="480316"/>
          </a:xfrm>
          <a:prstGeom prst="roundRect">
            <a:avLst/>
          </a:prstGeom>
          <a:solidFill>
            <a:srgbClr val="E5912B">
              <a:alpha val="9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200" b="1" dirty="0">
                <a:latin typeface="Montserrat" panose="00000500000000000000" pitchFamily="50" charset="0"/>
              </a:rPr>
              <a:t>1</a:t>
            </a:r>
          </a:p>
        </p:txBody>
      </p:sp>
      <p:sp>
        <p:nvSpPr>
          <p:cNvPr id="32" name="Retângulo: Cantos Arredondados 31">
            <a:extLst>
              <a:ext uri="{FF2B5EF4-FFF2-40B4-BE49-F238E27FC236}">
                <a16:creationId xmlns:a16="http://schemas.microsoft.com/office/drawing/2014/main" id="{8919B76D-1D1B-6DBA-769A-4C916FF26856}"/>
              </a:ext>
            </a:extLst>
          </p:cNvPr>
          <p:cNvSpPr/>
          <p:nvPr/>
        </p:nvSpPr>
        <p:spPr>
          <a:xfrm>
            <a:off x="722171" y="3089336"/>
            <a:ext cx="595735" cy="480316"/>
          </a:xfrm>
          <a:prstGeom prst="roundRect">
            <a:avLst/>
          </a:prstGeom>
          <a:solidFill>
            <a:srgbClr val="E5912B">
              <a:alpha val="9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200" b="1" dirty="0">
                <a:latin typeface="Montserrat" panose="00000500000000000000" pitchFamily="50" charset="0"/>
              </a:rPr>
              <a:t>2</a:t>
            </a:r>
          </a:p>
        </p:txBody>
      </p:sp>
      <p:sp>
        <p:nvSpPr>
          <p:cNvPr id="33" name="Retângulo: Cantos Arredondados 32">
            <a:extLst>
              <a:ext uri="{FF2B5EF4-FFF2-40B4-BE49-F238E27FC236}">
                <a16:creationId xmlns:a16="http://schemas.microsoft.com/office/drawing/2014/main" id="{A36D6A7A-3E42-A171-255C-7F674D6E1D96}"/>
              </a:ext>
            </a:extLst>
          </p:cNvPr>
          <p:cNvSpPr/>
          <p:nvPr/>
        </p:nvSpPr>
        <p:spPr>
          <a:xfrm>
            <a:off x="722172" y="3636327"/>
            <a:ext cx="595735" cy="480316"/>
          </a:xfrm>
          <a:prstGeom prst="roundRect">
            <a:avLst/>
          </a:prstGeom>
          <a:solidFill>
            <a:srgbClr val="E5912B">
              <a:alpha val="9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200" b="1" dirty="0">
                <a:latin typeface="Montserrat" panose="00000500000000000000" pitchFamily="50" charset="0"/>
              </a:rPr>
              <a:t>3</a:t>
            </a:r>
          </a:p>
        </p:txBody>
      </p:sp>
      <p:sp>
        <p:nvSpPr>
          <p:cNvPr id="34" name="Retângulo: Cantos Arredondados 33">
            <a:extLst>
              <a:ext uri="{FF2B5EF4-FFF2-40B4-BE49-F238E27FC236}">
                <a16:creationId xmlns:a16="http://schemas.microsoft.com/office/drawing/2014/main" id="{C261F37F-EEB0-01ED-26F4-C878AC777C31}"/>
              </a:ext>
            </a:extLst>
          </p:cNvPr>
          <p:cNvSpPr/>
          <p:nvPr/>
        </p:nvSpPr>
        <p:spPr>
          <a:xfrm>
            <a:off x="722172" y="4183275"/>
            <a:ext cx="595735" cy="480316"/>
          </a:xfrm>
          <a:prstGeom prst="roundRect">
            <a:avLst/>
          </a:prstGeom>
          <a:solidFill>
            <a:srgbClr val="E5912B">
              <a:alpha val="9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200" b="1" dirty="0">
                <a:latin typeface="Montserrat" panose="00000500000000000000" pitchFamily="50" charset="0"/>
              </a:rPr>
              <a:t>4</a:t>
            </a:r>
          </a:p>
        </p:txBody>
      </p:sp>
      <p:sp>
        <p:nvSpPr>
          <p:cNvPr id="35" name="Retângulo: Cantos Arredondados 34">
            <a:extLst>
              <a:ext uri="{FF2B5EF4-FFF2-40B4-BE49-F238E27FC236}">
                <a16:creationId xmlns:a16="http://schemas.microsoft.com/office/drawing/2014/main" id="{0CE5C767-426B-9D42-C7D7-46AAF061BCF7}"/>
              </a:ext>
            </a:extLst>
          </p:cNvPr>
          <p:cNvSpPr/>
          <p:nvPr/>
        </p:nvSpPr>
        <p:spPr>
          <a:xfrm>
            <a:off x="722172" y="4729265"/>
            <a:ext cx="595735" cy="480316"/>
          </a:xfrm>
          <a:prstGeom prst="roundRect">
            <a:avLst/>
          </a:prstGeom>
          <a:solidFill>
            <a:srgbClr val="E5912B">
              <a:alpha val="9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200" b="1" dirty="0">
                <a:latin typeface="Montserrat" panose="00000500000000000000" pitchFamily="50" charset="0"/>
              </a:rPr>
              <a:t>5</a:t>
            </a:r>
          </a:p>
        </p:txBody>
      </p:sp>
      <p:sp>
        <p:nvSpPr>
          <p:cNvPr id="36" name="Retângulo: Cantos Arredondados 35">
            <a:extLst>
              <a:ext uri="{FF2B5EF4-FFF2-40B4-BE49-F238E27FC236}">
                <a16:creationId xmlns:a16="http://schemas.microsoft.com/office/drawing/2014/main" id="{86BA32A2-21F3-645B-C22B-E97C0E6CE91F}"/>
              </a:ext>
            </a:extLst>
          </p:cNvPr>
          <p:cNvSpPr/>
          <p:nvPr/>
        </p:nvSpPr>
        <p:spPr>
          <a:xfrm>
            <a:off x="722172" y="5275255"/>
            <a:ext cx="595735" cy="480316"/>
          </a:xfrm>
          <a:prstGeom prst="roundRect">
            <a:avLst/>
          </a:prstGeom>
          <a:solidFill>
            <a:srgbClr val="E5912B">
              <a:alpha val="9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200" b="1" dirty="0">
                <a:latin typeface="Montserrat" panose="00000500000000000000" pitchFamily="50" charset="0"/>
              </a:rPr>
              <a:t>6</a:t>
            </a:r>
          </a:p>
        </p:txBody>
      </p:sp>
    </p:spTree>
    <p:extLst>
      <p:ext uri="{BB962C8B-B14F-4D97-AF65-F5344CB8AC3E}">
        <p14:creationId xmlns:p14="http://schemas.microsoft.com/office/powerpoint/2010/main" val="42732607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34FF4E-9B1A-E356-7D4B-9862BC3AC3C8}"/>
              </a:ext>
            </a:extLst>
          </p:cNvPr>
          <p:cNvSpPr>
            <a:spLocks noGrp="1" noRot="1" noMove="1" noResize="1" noEditPoints="1" noAdjustHandles="1" noChangeArrowheads="1" noChangeShapeType="1"/>
          </p:cNvSpPr>
          <p:nvPr>
            <p:ph type="title"/>
          </p:nvPr>
        </p:nvSpPr>
        <p:spPr>
          <a:xfrm>
            <a:off x="838200" y="868781"/>
            <a:ext cx="10515600" cy="620354"/>
          </a:xfrm>
        </p:spPr>
        <p:txBody>
          <a:bodyPr>
            <a:normAutofit/>
          </a:bodyPr>
          <a:lstStyle/>
          <a:p>
            <a:pPr marL="0" indent="0">
              <a:buNone/>
            </a:pPr>
            <a:r>
              <a:rPr lang="pt-PT" sz="2800" b="1" dirty="0">
                <a:solidFill>
                  <a:srgbClr val="002856"/>
                </a:solidFill>
                <a:latin typeface="Montserrat" panose="00000500000000000000" pitchFamily="2" charset="0"/>
              </a:rPr>
              <a:t>“Instrumentos” existentes</a:t>
            </a:r>
          </a:p>
        </p:txBody>
      </p:sp>
      <p:sp>
        <p:nvSpPr>
          <p:cNvPr id="4" name="Subtítulo 2">
            <a:extLst>
              <a:ext uri="{FF2B5EF4-FFF2-40B4-BE49-F238E27FC236}">
                <a16:creationId xmlns:a16="http://schemas.microsoft.com/office/drawing/2014/main" id="{E9718EC5-C20A-B2E8-7C62-FD38C064E049}"/>
              </a:ext>
            </a:extLst>
          </p:cNvPr>
          <p:cNvSpPr txBox="1">
            <a:spLocks noGrp="1" noRot="1" noMove="1" noResize="1" noEditPoints="1" noAdjustHandles="1" noChangeArrowheads="1" noChangeShapeType="1"/>
          </p:cNvSpPr>
          <p:nvPr/>
        </p:nvSpPr>
        <p:spPr>
          <a:xfrm>
            <a:off x="8126083" y="380970"/>
            <a:ext cx="3227717" cy="3058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pt-PT" sz="1200" i="1" dirty="0">
                <a:solidFill>
                  <a:srgbClr val="002856"/>
                </a:solidFill>
                <a:latin typeface="Montserrat" panose="00000500000000000000" pitchFamily="2" charset="0"/>
              </a:rPr>
              <a:t>29/10/2024</a:t>
            </a:r>
          </a:p>
        </p:txBody>
      </p:sp>
      <p:cxnSp>
        <p:nvCxnSpPr>
          <p:cNvPr id="8" name="Conexão reta 7">
            <a:extLst>
              <a:ext uri="{FF2B5EF4-FFF2-40B4-BE49-F238E27FC236}">
                <a16:creationId xmlns:a16="http://schemas.microsoft.com/office/drawing/2014/main" id="{5CDDA346-C506-95C0-D742-E2D8DA6C225F}"/>
              </a:ext>
            </a:extLst>
          </p:cNvPr>
          <p:cNvCxnSpPr>
            <a:cxnSpLocks noGrp="1" noRot="1" noMove="1" noResize="1" noEditPoints="1" noAdjustHandles="1" noChangeArrowheads="1" noChangeShapeType="1"/>
          </p:cNvCxnSpPr>
          <p:nvPr/>
        </p:nvCxnSpPr>
        <p:spPr>
          <a:xfrm>
            <a:off x="0" y="1489135"/>
            <a:ext cx="451485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1" name="Imagem 10" descr="Uma imagem com Tipo de letra, Gráficos, design gráfico, captura de ecrã&#10;&#10;Descrição gerada automaticamente">
            <a:extLst>
              <a:ext uri="{FF2B5EF4-FFF2-40B4-BE49-F238E27FC236}">
                <a16:creationId xmlns:a16="http://schemas.microsoft.com/office/drawing/2014/main" id="{2062510F-D646-9B7A-28DB-D8203C8DA9FE}"/>
              </a:ext>
            </a:extLst>
          </p:cNvPr>
          <p:cNvPicPr>
            <a:picLocks noGrp="1" noRot="1" noChangeAspect="1" noMove="1" noResize="1" noEditPoints="1" noAdjustHandles="1" noChangeArrowheads="1" noChangeShapeType="1" noCrop="1"/>
          </p:cNvPicPr>
          <p:nvPr/>
        </p:nvPicPr>
        <p:blipFill>
          <a:blip r:embed="rId2">
            <a:alphaModFix amt="70000"/>
            <a:extLst>
              <a:ext uri="{28A0092B-C50C-407E-A947-70E740481C1C}">
                <a14:useLocalDpi xmlns:a14="http://schemas.microsoft.com/office/drawing/2010/main" val="0"/>
              </a:ext>
            </a:extLst>
          </a:blip>
          <a:stretch>
            <a:fillRect/>
          </a:stretch>
        </p:blipFill>
        <p:spPr>
          <a:xfrm>
            <a:off x="11018324" y="6267450"/>
            <a:ext cx="837992" cy="401145"/>
          </a:xfrm>
          <a:prstGeom prst="rect">
            <a:avLst/>
          </a:prstGeom>
        </p:spPr>
      </p:pic>
      <p:sp>
        <p:nvSpPr>
          <p:cNvPr id="12" name="Retângulo: Cantos Arredondados 11">
            <a:extLst>
              <a:ext uri="{FF2B5EF4-FFF2-40B4-BE49-F238E27FC236}">
                <a16:creationId xmlns:a16="http://schemas.microsoft.com/office/drawing/2014/main" id="{201B37D6-1BFF-4530-E02C-0DC4C6085852}"/>
              </a:ext>
            </a:extLst>
          </p:cNvPr>
          <p:cNvSpPr>
            <a:spLocks noGrp="1" noRot="1" noMove="1" noResize="1" noEditPoints="1" noAdjustHandles="1" noChangeArrowheads="1" noChangeShapeType="1"/>
          </p:cNvSpPr>
          <p:nvPr/>
        </p:nvSpPr>
        <p:spPr>
          <a:xfrm>
            <a:off x="923261" y="183390"/>
            <a:ext cx="756612" cy="98577"/>
          </a:xfrm>
          <a:prstGeom prst="roundRect">
            <a:avLst/>
          </a:prstGeom>
          <a:solidFill>
            <a:srgbClr val="E59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4" name="Retângulo: Cantos Arredondados 13">
            <a:extLst>
              <a:ext uri="{FF2B5EF4-FFF2-40B4-BE49-F238E27FC236}">
                <a16:creationId xmlns:a16="http://schemas.microsoft.com/office/drawing/2014/main" id="{44B6DFC8-8872-D29C-E99F-E618E4609C66}"/>
              </a:ext>
            </a:extLst>
          </p:cNvPr>
          <p:cNvSpPr>
            <a:spLocks noGrp="1" noRot="1" noMove="1" noResize="1" noEditPoints="1" noAdjustHandles="1" noChangeArrowheads="1" noChangeShapeType="1"/>
          </p:cNvSpPr>
          <p:nvPr/>
        </p:nvSpPr>
        <p:spPr>
          <a:xfrm>
            <a:off x="2500139" y="184191"/>
            <a:ext cx="756612" cy="98577"/>
          </a:xfrm>
          <a:prstGeom prst="roundRect">
            <a:avLst/>
          </a:prstGeom>
          <a:solidFill>
            <a:srgbClr val="E59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5" name="Retângulo: Cantos Arredondados 14">
            <a:extLst>
              <a:ext uri="{FF2B5EF4-FFF2-40B4-BE49-F238E27FC236}">
                <a16:creationId xmlns:a16="http://schemas.microsoft.com/office/drawing/2014/main" id="{F169806C-1147-7269-F773-297BF749ABA6}"/>
              </a:ext>
            </a:extLst>
          </p:cNvPr>
          <p:cNvSpPr>
            <a:spLocks noGrp="1" noRot="1" noMove="1" noResize="1" noEditPoints="1" noAdjustHandles="1" noChangeArrowheads="1" noChangeShapeType="1"/>
          </p:cNvSpPr>
          <p:nvPr/>
        </p:nvSpPr>
        <p:spPr>
          <a:xfrm>
            <a:off x="3288578" y="179136"/>
            <a:ext cx="756612" cy="98577"/>
          </a:xfrm>
          <a:prstGeom prst="round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6" name="Retângulo: Cantos Arredondados 15">
            <a:extLst>
              <a:ext uri="{FF2B5EF4-FFF2-40B4-BE49-F238E27FC236}">
                <a16:creationId xmlns:a16="http://schemas.microsoft.com/office/drawing/2014/main" id="{172DF616-613F-42DB-1926-383E0E21EE02}"/>
              </a:ext>
            </a:extLst>
          </p:cNvPr>
          <p:cNvSpPr>
            <a:spLocks noGrp="1" noRot="1" noMove="1" noResize="1" noEditPoints="1" noAdjustHandles="1" noChangeArrowheads="1" noChangeShapeType="1"/>
          </p:cNvSpPr>
          <p:nvPr/>
        </p:nvSpPr>
        <p:spPr>
          <a:xfrm>
            <a:off x="4077017" y="179136"/>
            <a:ext cx="756612" cy="98577"/>
          </a:xfrm>
          <a:prstGeom prst="round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51" name="Retângulo: Cantos Arredondados 50">
            <a:extLst>
              <a:ext uri="{FF2B5EF4-FFF2-40B4-BE49-F238E27FC236}">
                <a16:creationId xmlns:a16="http://schemas.microsoft.com/office/drawing/2014/main" id="{EF065588-A3EA-4605-134D-4F047FA5D54D}"/>
              </a:ext>
            </a:extLst>
          </p:cNvPr>
          <p:cNvSpPr/>
          <p:nvPr/>
        </p:nvSpPr>
        <p:spPr>
          <a:xfrm>
            <a:off x="1711700" y="179244"/>
            <a:ext cx="756612" cy="98577"/>
          </a:xfrm>
          <a:prstGeom prst="roundRect">
            <a:avLst/>
          </a:prstGeom>
          <a:solidFill>
            <a:srgbClr val="E59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9" name="Retângulo: Cantos Arredondados 8">
            <a:extLst>
              <a:ext uri="{FF2B5EF4-FFF2-40B4-BE49-F238E27FC236}">
                <a16:creationId xmlns:a16="http://schemas.microsoft.com/office/drawing/2014/main" id="{9F0ED1E6-E971-F60E-7060-BC69B6BFCF03}"/>
              </a:ext>
            </a:extLst>
          </p:cNvPr>
          <p:cNvSpPr/>
          <p:nvPr/>
        </p:nvSpPr>
        <p:spPr>
          <a:xfrm>
            <a:off x="3288578" y="177222"/>
            <a:ext cx="756612" cy="98577"/>
          </a:xfrm>
          <a:prstGeom prst="roundRect">
            <a:avLst/>
          </a:prstGeom>
          <a:solidFill>
            <a:srgbClr val="E59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mc:AlternateContent xmlns:mc="http://schemas.openxmlformats.org/markup-compatibility/2006" xmlns:p14="http://schemas.microsoft.com/office/powerpoint/2010/main">
        <mc:Choice Requires="p14">
          <p:contentPart p14:bwMode="auto" r:id="rId3">
            <p14:nvContentPartPr>
              <p14:cNvPr id="20" name="Tinta 19">
                <a:extLst>
                  <a:ext uri="{FF2B5EF4-FFF2-40B4-BE49-F238E27FC236}">
                    <a16:creationId xmlns:a16="http://schemas.microsoft.com/office/drawing/2014/main" id="{E8A46394-F810-27FC-9D05-6467FD8DC540}"/>
                  </a:ext>
                </a:extLst>
              </p14:cNvPr>
              <p14:cNvContentPartPr/>
              <p14:nvPr/>
            </p14:nvContentPartPr>
            <p14:xfrm>
              <a:off x="7208850" y="3295062"/>
              <a:ext cx="985320" cy="897120"/>
            </p14:xfrm>
          </p:contentPart>
        </mc:Choice>
        <mc:Fallback xmlns="">
          <p:pic>
            <p:nvPicPr>
              <p:cNvPr id="20" name="Tinta 19">
                <a:extLst>
                  <a:ext uri="{FF2B5EF4-FFF2-40B4-BE49-F238E27FC236}">
                    <a16:creationId xmlns:a16="http://schemas.microsoft.com/office/drawing/2014/main" id="{E8A46394-F810-27FC-9D05-6467FD8DC540}"/>
                  </a:ext>
                </a:extLst>
              </p:cNvPr>
              <p:cNvPicPr/>
              <p:nvPr/>
            </p:nvPicPr>
            <p:blipFill>
              <a:blip r:embed="rId5"/>
              <a:stretch>
                <a:fillRect/>
              </a:stretch>
            </p:blipFill>
            <p:spPr>
              <a:xfrm>
                <a:off x="7137210" y="3151062"/>
                <a:ext cx="1128960" cy="1184760"/>
              </a:xfrm>
              <a:prstGeom prst="rect">
                <a:avLst/>
              </a:prstGeom>
            </p:spPr>
          </p:pic>
        </mc:Fallback>
      </mc:AlternateContent>
      <p:pic>
        <p:nvPicPr>
          <p:cNvPr id="24" name="Imagem 23" descr="Uma imagem com texto, captura de ecrã, software, Ícone de computador&#10;&#10;Descrição gerada automaticamente">
            <a:extLst>
              <a:ext uri="{FF2B5EF4-FFF2-40B4-BE49-F238E27FC236}">
                <a16:creationId xmlns:a16="http://schemas.microsoft.com/office/drawing/2014/main" id="{9590379D-8BD7-616B-FFDD-E27B1869F4B7}"/>
              </a:ext>
            </a:extLst>
          </p:cNvPr>
          <p:cNvPicPr>
            <a:picLocks noChangeAspect="1"/>
          </p:cNvPicPr>
          <p:nvPr/>
        </p:nvPicPr>
        <p:blipFill rotWithShape="1">
          <a:blip r:embed="rId6"/>
          <a:srcRect t="9555" r="11432" b="22509"/>
          <a:stretch/>
        </p:blipFill>
        <p:spPr bwMode="auto">
          <a:xfrm>
            <a:off x="715994" y="3424748"/>
            <a:ext cx="7212184" cy="3111871"/>
          </a:xfrm>
          <a:prstGeom prst="rect">
            <a:avLst/>
          </a:prstGeom>
          <a:ln>
            <a:noFill/>
          </a:ln>
          <a:extLst>
            <a:ext uri="{53640926-AAD7-44D8-BBD7-CCE9431645EC}">
              <a14:shadowObscured xmlns:a14="http://schemas.microsoft.com/office/drawing/2010/main"/>
            </a:ext>
          </a:extLst>
        </p:spPr>
      </p:pic>
      <p:sp>
        <p:nvSpPr>
          <p:cNvPr id="7" name="Subtítulo 2">
            <a:extLst>
              <a:ext uri="{FF2B5EF4-FFF2-40B4-BE49-F238E27FC236}">
                <a16:creationId xmlns:a16="http://schemas.microsoft.com/office/drawing/2014/main" id="{91DBA59B-FADD-3C36-3995-805DC84EFC4D}"/>
              </a:ext>
            </a:extLst>
          </p:cNvPr>
          <p:cNvSpPr txBox="1">
            <a:spLocks/>
          </p:cNvSpPr>
          <p:nvPr/>
        </p:nvSpPr>
        <p:spPr>
          <a:xfrm>
            <a:off x="838200" y="350358"/>
            <a:ext cx="5572307" cy="3058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t-PT" sz="900" b="1" dirty="0">
                <a:solidFill>
                  <a:srgbClr val="002856"/>
                </a:solidFill>
                <a:latin typeface="Montserrat Bold" panose="00000800000000000000" pitchFamily="2" charset="0"/>
              </a:rPr>
              <a:t>CURSO DE AVALIAÇÃO DE IMPACTE AMBIENTAL</a:t>
            </a:r>
            <a:br>
              <a:rPr lang="pt-PT" sz="900" b="1" dirty="0">
                <a:solidFill>
                  <a:srgbClr val="002856"/>
                </a:solidFill>
                <a:latin typeface="Montserrat Bold" panose="00000800000000000000" pitchFamily="2" charset="0"/>
              </a:rPr>
            </a:br>
            <a:r>
              <a:rPr lang="pt-PT" sz="900" b="1" dirty="0">
                <a:solidFill>
                  <a:srgbClr val="E5912B"/>
                </a:solidFill>
                <a:latin typeface="Montserrat" panose="00000500000000000000" pitchFamily="2" charset="0"/>
              </a:rPr>
              <a:t>Módulo 1: Importância, Conceitos, Fases e “Instrumentos”</a:t>
            </a:r>
            <a:endParaRPr lang="pt-PT" sz="900" b="1" dirty="0">
              <a:solidFill>
                <a:srgbClr val="002856"/>
              </a:solidFill>
              <a:latin typeface="Montserrat" panose="00000500000000000000" pitchFamily="2" charset="0"/>
            </a:endParaRPr>
          </a:p>
        </p:txBody>
      </p:sp>
      <p:sp>
        <p:nvSpPr>
          <p:cNvPr id="21" name="Marcador de Posição de Conteúdo 2">
            <a:extLst>
              <a:ext uri="{FF2B5EF4-FFF2-40B4-BE49-F238E27FC236}">
                <a16:creationId xmlns:a16="http://schemas.microsoft.com/office/drawing/2014/main" id="{4C135274-A979-41A1-ACB7-6C40E993C97E}"/>
              </a:ext>
            </a:extLst>
          </p:cNvPr>
          <p:cNvSpPr txBox="1">
            <a:spLocks/>
          </p:cNvSpPr>
          <p:nvPr/>
        </p:nvSpPr>
        <p:spPr>
          <a:xfrm>
            <a:off x="626006" y="1671068"/>
            <a:ext cx="5121680" cy="62715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pt-PT" sz="1800" b="1" dirty="0">
                <a:solidFill>
                  <a:srgbClr val="E5912B"/>
                </a:solidFill>
                <a:latin typeface="Montserrat" panose="00000500000000000000" pitchFamily="50" charset="0"/>
              </a:rPr>
              <a:t>QUE “INSTRUMENTOS” EXISTEM? </a:t>
            </a:r>
          </a:p>
        </p:txBody>
      </p:sp>
      <p:cxnSp>
        <p:nvCxnSpPr>
          <p:cNvPr id="22" name="Conexão reta 21">
            <a:extLst>
              <a:ext uri="{FF2B5EF4-FFF2-40B4-BE49-F238E27FC236}">
                <a16:creationId xmlns:a16="http://schemas.microsoft.com/office/drawing/2014/main" id="{35F28F83-569F-A895-17D3-249585548655}"/>
              </a:ext>
            </a:extLst>
          </p:cNvPr>
          <p:cNvCxnSpPr>
            <a:cxnSpLocks/>
          </p:cNvCxnSpPr>
          <p:nvPr/>
        </p:nvCxnSpPr>
        <p:spPr>
          <a:xfrm>
            <a:off x="715994" y="2283852"/>
            <a:ext cx="4433976" cy="0"/>
          </a:xfrm>
          <a:prstGeom prst="line">
            <a:avLst/>
          </a:prstGeom>
          <a:ln>
            <a:solidFill>
              <a:srgbClr val="E5912B"/>
            </a:solidFill>
          </a:ln>
        </p:spPr>
        <p:style>
          <a:lnRef idx="1">
            <a:schemeClr val="accent1"/>
          </a:lnRef>
          <a:fillRef idx="0">
            <a:schemeClr val="accent1"/>
          </a:fillRef>
          <a:effectRef idx="0">
            <a:schemeClr val="accent1"/>
          </a:effectRef>
          <a:fontRef idx="minor">
            <a:schemeClr val="tx1"/>
          </a:fontRef>
        </p:style>
      </p:cxnSp>
      <p:sp>
        <p:nvSpPr>
          <p:cNvPr id="25" name="CaixaDeTexto 24">
            <a:extLst>
              <a:ext uri="{FF2B5EF4-FFF2-40B4-BE49-F238E27FC236}">
                <a16:creationId xmlns:a16="http://schemas.microsoft.com/office/drawing/2014/main" id="{CBEF0FCF-4DC0-F219-C38C-BC1046D481BD}"/>
              </a:ext>
            </a:extLst>
          </p:cNvPr>
          <p:cNvSpPr txBox="1"/>
          <p:nvPr/>
        </p:nvSpPr>
        <p:spPr>
          <a:xfrm>
            <a:off x="651884" y="2400188"/>
            <a:ext cx="7086009" cy="463268"/>
          </a:xfrm>
          <a:prstGeom prst="rect">
            <a:avLst/>
          </a:prstGeom>
          <a:noFill/>
        </p:spPr>
        <p:txBody>
          <a:bodyPr wrap="square" anchor="ctr">
            <a:spAutoFit/>
          </a:bodyPr>
          <a:lstStyle/>
          <a:p>
            <a:pPr marL="0" marR="0" lvl="0" indent="0" defTabSz="914400" rtl="0" eaLnBrk="0" fontAlgn="base" latinLnBrk="0" hangingPunct="0">
              <a:lnSpc>
                <a:spcPct val="120000"/>
              </a:lnSpc>
              <a:spcBef>
                <a:spcPct val="0"/>
              </a:spcBef>
              <a:spcAft>
                <a:spcPct val="0"/>
              </a:spcAft>
              <a:buClrTx/>
              <a:buSzTx/>
              <a:tabLst/>
            </a:pPr>
            <a:r>
              <a:rPr kumimoji="0" lang="pt-PT" altLang="pt-PT" sz="1050" b="0" i="0" u="none" strike="noStrike" cap="none" normalizeH="0" baseline="0" dirty="0">
                <a:ln>
                  <a:noFill/>
                </a:ln>
                <a:solidFill>
                  <a:schemeClr val="tx1"/>
                </a:solidFill>
                <a:effectLst/>
                <a:latin typeface="Montserrat" panose="00000500000000000000" pitchFamily="50" charset="0"/>
              </a:rPr>
              <a:t>Olhando para o RJAIA e vendo se há aplicação direta…</a:t>
            </a:r>
          </a:p>
          <a:p>
            <a:pPr marL="0" marR="0" lvl="0" indent="0" defTabSz="914400" rtl="0" eaLnBrk="0" fontAlgn="base" latinLnBrk="0" hangingPunct="0">
              <a:lnSpc>
                <a:spcPct val="120000"/>
              </a:lnSpc>
              <a:spcBef>
                <a:spcPct val="0"/>
              </a:spcBef>
              <a:spcAft>
                <a:spcPct val="0"/>
              </a:spcAft>
              <a:buClrTx/>
              <a:buSzTx/>
              <a:tabLst/>
            </a:pPr>
            <a:r>
              <a:rPr kumimoji="0" lang="pt-PT" altLang="pt-PT" sz="1050" b="0" i="0" u="none" strike="noStrike" cap="none" normalizeH="0" baseline="0" dirty="0">
                <a:ln>
                  <a:noFill/>
                </a:ln>
                <a:solidFill>
                  <a:schemeClr val="tx1"/>
                </a:solidFill>
                <a:effectLst/>
                <a:latin typeface="Montserrat" panose="00000500000000000000" pitchFamily="50" charset="0"/>
              </a:rPr>
              <a:t>Fazendo uma simulação no SILIAMB…</a:t>
            </a:r>
          </a:p>
        </p:txBody>
      </p:sp>
      <p:pic>
        <p:nvPicPr>
          <p:cNvPr id="26" name="Imagem 25" descr="Uma imagem com texto, captura de ecrã, Tipo de letra, número&#10;&#10;Descrição gerada automaticamente">
            <a:extLst>
              <a:ext uri="{FF2B5EF4-FFF2-40B4-BE49-F238E27FC236}">
                <a16:creationId xmlns:a16="http://schemas.microsoft.com/office/drawing/2014/main" id="{BAE24D90-9632-019A-EED2-DD928F179B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44500" y="1671067"/>
            <a:ext cx="5897178" cy="2939331"/>
          </a:xfrm>
          <a:prstGeom prst="rect">
            <a:avLst/>
          </a:prstGeom>
        </p:spPr>
      </p:pic>
      <mc:AlternateContent xmlns:mc="http://schemas.openxmlformats.org/markup-compatibility/2006">
        <mc:Choice xmlns:p14="http://schemas.microsoft.com/office/powerpoint/2010/main" Requires="p14">
          <p:contentPart p14:bwMode="auto" r:id="rId8">
            <p14:nvContentPartPr>
              <p14:cNvPr id="27" name="Tinta 26">
                <a:extLst>
                  <a:ext uri="{FF2B5EF4-FFF2-40B4-BE49-F238E27FC236}">
                    <a16:creationId xmlns:a16="http://schemas.microsoft.com/office/drawing/2014/main" id="{0182B8F6-FAD5-7E98-7265-FADC049C9E6B}"/>
                  </a:ext>
                </a:extLst>
              </p14:cNvPr>
              <p14:cNvContentPartPr/>
              <p14:nvPr/>
            </p14:nvContentPartPr>
            <p14:xfrm>
              <a:off x="6045201" y="2795035"/>
              <a:ext cx="1524240" cy="1052640"/>
            </p14:xfrm>
          </p:contentPart>
        </mc:Choice>
        <mc:Fallback>
          <p:pic>
            <p:nvPicPr>
              <p:cNvPr id="27" name="Tinta 26">
                <a:extLst>
                  <a:ext uri="{FF2B5EF4-FFF2-40B4-BE49-F238E27FC236}">
                    <a16:creationId xmlns:a16="http://schemas.microsoft.com/office/drawing/2014/main" id="{0182B8F6-FAD5-7E98-7265-FADC049C9E6B}"/>
                  </a:ext>
                </a:extLst>
              </p:cNvPr>
              <p:cNvPicPr/>
              <p:nvPr/>
            </p:nvPicPr>
            <p:blipFill>
              <a:blip r:embed="rId9"/>
              <a:stretch>
                <a:fillRect/>
              </a:stretch>
            </p:blipFill>
            <p:spPr>
              <a:xfrm>
                <a:off x="5973201" y="2651084"/>
                <a:ext cx="1667880" cy="1340182"/>
              </a:xfrm>
              <a:prstGeom prst="rect">
                <a:avLst/>
              </a:prstGeom>
            </p:spPr>
          </p:pic>
        </mc:Fallback>
      </mc:AlternateContent>
    </p:spTree>
    <p:extLst>
      <p:ext uri="{BB962C8B-B14F-4D97-AF65-F5344CB8AC3E}">
        <p14:creationId xmlns:p14="http://schemas.microsoft.com/office/powerpoint/2010/main" val="28613872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34FF4E-9B1A-E356-7D4B-9862BC3AC3C8}"/>
              </a:ext>
            </a:extLst>
          </p:cNvPr>
          <p:cNvSpPr>
            <a:spLocks noGrp="1" noRot="1" noMove="1" noResize="1" noEditPoints="1" noAdjustHandles="1" noChangeArrowheads="1" noChangeShapeType="1"/>
          </p:cNvSpPr>
          <p:nvPr>
            <p:ph type="title"/>
          </p:nvPr>
        </p:nvSpPr>
        <p:spPr>
          <a:xfrm>
            <a:off x="838200" y="868781"/>
            <a:ext cx="10515600" cy="620354"/>
          </a:xfrm>
        </p:spPr>
        <p:txBody>
          <a:bodyPr>
            <a:normAutofit/>
          </a:bodyPr>
          <a:lstStyle/>
          <a:p>
            <a:pPr marL="0" indent="0">
              <a:buNone/>
            </a:pPr>
            <a:r>
              <a:rPr lang="pt-PT" sz="2800" b="1" dirty="0">
                <a:solidFill>
                  <a:srgbClr val="002856"/>
                </a:solidFill>
                <a:latin typeface="Montserrat" panose="00000500000000000000" pitchFamily="2" charset="0"/>
              </a:rPr>
              <a:t>“Instrumentos” existentes</a:t>
            </a:r>
          </a:p>
        </p:txBody>
      </p:sp>
      <p:sp>
        <p:nvSpPr>
          <p:cNvPr id="3" name="Marcador de Posição de Conteúdo 2">
            <a:extLst>
              <a:ext uri="{FF2B5EF4-FFF2-40B4-BE49-F238E27FC236}">
                <a16:creationId xmlns:a16="http://schemas.microsoft.com/office/drawing/2014/main" id="{E4D3B4A9-60DC-8861-D47B-990784974ACE}"/>
              </a:ext>
            </a:extLst>
          </p:cNvPr>
          <p:cNvSpPr>
            <a:spLocks noGrp="1"/>
          </p:cNvSpPr>
          <p:nvPr>
            <p:ph idx="1"/>
          </p:nvPr>
        </p:nvSpPr>
        <p:spPr>
          <a:xfrm>
            <a:off x="838200" y="1825625"/>
            <a:ext cx="5572307" cy="620352"/>
          </a:xfrm>
        </p:spPr>
        <p:txBody>
          <a:bodyPr>
            <a:normAutofit/>
          </a:bodyPr>
          <a:lstStyle/>
          <a:p>
            <a:pPr marL="0" indent="0">
              <a:buNone/>
            </a:pPr>
            <a:r>
              <a:rPr lang="pt-PT" sz="2400" b="1" dirty="0">
                <a:solidFill>
                  <a:srgbClr val="002856"/>
                </a:solidFill>
                <a:latin typeface="Montserrat" panose="00000500000000000000" pitchFamily="2" charset="0"/>
              </a:rPr>
              <a:t>QUE “INSTRUMENTOS” EXISTEM?</a:t>
            </a:r>
            <a:r>
              <a:rPr lang="pt-PT" sz="2400" dirty="0">
                <a:solidFill>
                  <a:schemeClr val="bg1"/>
                </a:solidFill>
              </a:rPr>
              <a:t> </a:t>
            </a:r>
            <a:endParaRPr lang="pt-PT" sz="2400" dirty="0"/>
          </a:p>
        </p:txBody>
      </p:sp>
      <p:sp>
        <p:nvSpPr>
          <p:cNvPr id="4" name="Subtítulo 2">
            <a:extLst>
              <a:ext uri="{FF2B5EF4-FFF2-40B4-BE49-F238E27FC236}">
                <a16:creationId xmlns:a16="http://schemas.microsoft.com/office/drawing/2014/main" id="{E9718EC5-C20A-B2E8-7C62-FD38C064E049}"/>
              </a:ext>
            </a:extLst>
          </p:cNvPr>
          <p:cNvSpPr txBox="1">
            <a:spLocks noGrp="1" noRot="1" noMove="1" noResize="1" noEditPoints="1" noAdjustHandles="1" noChangeArrowheads="1" noChangeShapeType="1"/>
          </p:cNvSpPr>
          <p:nvPr/>
        </p:nvSpPr>
        <p:spPr>
          <a:xfrm>
            <a:off x="8126083" y="380970"/>
            <a:ext cx="3227717" cy="3058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pt-PT" sz="1200" i="1" dirty="0">
                <a:solidFill>
                  <a:srgbClr val="002856"/>
                </a:solidFill>
                <a:latin typeface="Montserrat" panose="00000500000000000000" pitchFamily="2" charset="0"/>
              </a:rPr>
              <a:t>29/10/2024</a:t>
            </a:r>
          </a:p>
        </p:txBody>
      </p:sp>
      <p:cxnSp>
        <p:nvCxnSpPr>
          <p:cNvPr id="8" name="Conexão reta 7">
            <a:extLst>
              <a:ext uri="{FF2B5EF4-FFF2-40B4-BE49-F238E27FC236}">
                <a16:creationId xmlns:a16="http://schemas.microsoft.com/office/drawing/2014/main" id="{5CDDA346-C506-95C0-D742-E2D8DA6C225F}"/>
              </a:ext>
            </a:extLst>
          </p:cNvPr>
          <p:cNvCxnSpPr>
            <a:cxnSpLocks noGrp="1" noRot="1" noMove="1" noResize="1" noEditPoints="1" noAdjustHandles="1" noChangeArrowheads="1" noChangeShapeType="1"/>
          </p:cNvCxnSpPr>
          <p:nvPr/>
        </p:nvCxnSpPr>
        <p:spPr>
          <a:xfrm>
            <a:off x="0" y="1489135"/>
            <a:ext cx="451485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1" name="Imagem 10" descr="Uma imagem com Tipo de letra, Gráficos, design gráfico, captura de ecrã&#10;&#10;Descrição gerada automaticamente">
            <a:extLst>
              <a:ext uri="{FF2B5EF4-FFF2-40B4-BE49-F238E27FC236}">
                <a16:creationId xmlns:a16="http://schemas.microsoft.com/office/drawing/2014/main" id="{2062510F-D646-9B7A-28DB-D8203C8DA9FE}"/>
              </a:ext>
            </a:extLst>
          </p:cNvPr>
          <p:cNvPicPr>
            <a:picLocks noGrp="1" noRot="1" noChangeAspect="1" noMove="1" noResize="1" noEditPoints="1" noAdjustHandles="1" noChangeArrowheads="1" noChangeShapeType="1" noCrop="1"/>
          </p:cNvPicPr>
          <p:nvPr/>
        </p:nvPicPr>
        <p:blipFill>
          <a:blip r:embed="rId2">
            <a:alphaModFix amt="70000"/>
            <a:extLst>
              <a:ext uri="{28A0092B-C50C-407E-A947-70E740481C1C}">
                <a14:useLocalDpi xmlns:a14="http://schemas.microsoft.com/office/drawing/2010/main" val="0"/>
              </a:ext>
            </a:extLst>
          </a:blip>
          <a:stretch>
            <a:fillRect/>
          </a:stretch>
        </p:blipFill>
        <p:spPr>
          <a:xfrm>
            <a:off x="11018324" y="6267450"/>
            <a:ext cx="837992" cy="401145"/>
          </a:xfrm>
          <a:prstGeom prst="rect">
            <a:avLst/>
          </a:prstGeom>
        </p:spPr>
      </p:pic>
      <p:pic>
        <p:nvPicPr>
          <p:cNvPr id="7" name="Imagem 6">
            <a:extLst>
              <a:ext uri="{FF2B5EF4-FFF2-40B4-BE49-F238E27FC236}">
                <a16:creationId xmlns:a16="http://schemas.microsoft.com/office/drawing/2014/main" id="{5BD2D4CC-DF42-0985-2561-BF31EF9E3EC6}"/>
              </a:ext>
            </a:extLst>
          </p:cNvPr>
          <p:cNvPicPr>
            <a:picLocks noChangeAspect="1"/>
          </p:cNvPicPr>
          <p:nvPr/>
        </p:nvPicPr>
        <p:blipFill>
          <a:blip r:embed="rId3"/>
          <a:stretch>
            <a:fillRect/>
          </a:stretch>
        </p:blipFill>
        <p:spPr>
          <a:xfrm>
            <a:off x="150158" y="1489135"/>
            <a:ext cx="5503737" cy="5114203"/>
          </a:xfrm>
          <a:prstGeom prst="rect">
            <a:avLst/>
          </a:prstGeom>
        </p:spPr>
      </p:pic>
      <p:pic>
        <p:nvPicPr>
          <p:cNvPr id="10" name="Imagem 9">
            <a:extLst>
              <a:ext uri="{FF2B5EF4-FFF2-40B4-BE49-F238E27FC236}">
                <a16:creationId xmlns:a16="http://schemas.microsoft.com/office/drawing/2014/main" id="{AF4D09E9-E342-5653-A197-66F34A1D701F}"/>
              </a:ext>
            </a:extLst>
          </p:cNvPr>
          <p:cNvPicPr>
            <a:picLocks noChangeAspect="1"/>
          </p:cNvPicPr>
          <p:nvPr/>
        </p:nvPicPr>
        <p:blipFill>
          <a:blip r:embed="rId4"/>
          <a:stretch>
            <a:fillRect/>
          </a:stretch>
        </p:blipFill>
        <p:spPr>
          <a:xfrm>
            <a:off x="6145761" y="178140"/>
            <a:ext cx="5243752" cy="4846319"/>
          </a:xfrm>
          <a:prstGeom prst="rect">
            <a:avLst/>
          </a:prstGeom>
        </p:spPr>
      </p:pic>
      <p:pic>
        <p:nvPicPr>
          <p:cNvPr id="13" name="Imagem 12">
            <a:extLst>
              <a:ext uri="{FF2B5EF4-FFF2-40B4-BE49-F238E27FC236}">
                <a16:creationId xmlns:a16="http://schemas.microsoft.com/office/drawing/2014/main" id="{F3B6D52F-8282-D72E-7E39-981C76795458}"/>
              </a:ext>
            </a:extLst>
          </p:cNvPr>
          <p:cNvPicPr>
            <a:picLocks noChangeAspect="1"/>
          </p:cNvPicPr>
          <p:nvPr/>
        </p:nvPicPr>
        <p:blipFill>
          <a:blip r:embed="rId5"/>
          <a:stretch>
            <a:fillRect/>
          </a:stretch>
        </p:blipFill>
        <p:spPr>
          <a:xfrm>
            <a:off x="4636041" y="4640997"/>
            <a:ext cx="7555959" cy="1455735"/>
          </a:xfrm>
          <a:prstGeom prst="rect">
            <a:avLst/>
          </a:prstGeom>
        </p:spPr>
      </p:pic>
      <mc:AlternateContent xmlns:mc="http://schemas.openxmlformats.org/markup-compatibility/2006" xmlns:p14="http://schemas.microsoft.com/office/powerpoint/2010/main">
        <mc:Choice Requires="p14">
          <p:contentPart p14:bwMode="auto" r:id="rId6">
            <p14:nvContentPartPr>
              <p14:cNvPr id="21" name="Tinta 20">
                <a:extLst>
                  <a:ext uri="{FF2B5EF4-FFF2-40B4-BE49-F238E27FC236}">
                    <a16:creationId xmlns:a16="http://schemas.microsoft.com/office/drawing/2014/main" id="{743B58E7-74BA-2731-522A-83574B6D816C}"/>
                  </a:ext>
                </a:extLst>
              </p14:cNvPr>
              <p14:cNvContentPartPr/>
              <p14:nvPr/>
            </p14:nvContentPartPr>
            <p14:xfrm>
              <a:off x="5846610" y="5059782"/>
              <a:ext cx="1524240" cy="1052640"/>
            </p14:xfrm>
          </p:contentPart>
        </mc:Choice>
        <mc:Fallback xmlns="">
          <p:pic>
            <p:nvPicPr>
              <p:cNvPr id="21" name="Tinta 20">
                <a:extLst>
                  <a:ext uri="{FF2B5EF4-FFF2-40B4-BE49-F238E27FC236}">
                    <a16:creationId xmlns:a16="http://schemas.microsoft.com/office/drawing/2014/main" id="{743B58E7-74BA-2731-522A-83574B6D816C}"/>
                  </a:ext>
                </a:extLst>
              </p:cNvPr>
              <p:cNvPicPr/>
              <p:nvPr/>
            </p:nvPicPr>
            <p:blipFill>
              <a:blip r:embed="rId7"/>
              <a:stretch>
                <a:fillRect/>
              </a:stretch>
            </p:blipFill>
            <p:spPr>
              <a:xfrm>
                <a:off x="5774610" y="4915782"/>
                <a:ext cx="1667880" cy="1340280"/>
              </a:xfrm>
              <a:prstGeom prst="rect">
                <a:avLst/>
              </a:prstGeom>
            </p:spPr>
          </p:pic>
        </mc:Fallback>
      </mc:AlternateContent>
      <p:sp>
        <p:nvSpPr>
          <p:cNvPr id="19" name="Subtítulo 2">
            <a:extLst>
              <a:ext uri="{FF2B5EF4-FFF2-40B4-BE49-F238E27FC236}">
                <a16:creationId xmlns:a16="http://schemas.microsoft.com/office/drawing/2014/main" id="{71E76886-D2AF-8DC6-A493-A125EA1DD542}"/>
              </a:ext>
            </a:extLst>
          </p:cNvPr>
          <p:cNvSpPr txBox="1">
            <a:spLocks/>
          </p:cNvSpPr>
          <p:nvPr/>
        </p:nvSpPr>
        <p:spPr>
          <a:xfrm>
            <a:off x="838200" y="350358"/>
            <a:ext cx="5572307" cy="3058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t-PT" sz="900" b="1" dirty="0">
                <a:solidFill>
                  <a:srgbClr val="002856"/>
                </a:solidFill>
                <a:latin typeface="Montserrat Bold" panose="00000800000000000000" pitchFamily="2" charset="0"/>
              </a:rPr>
              <a:t>CURSO DE AVALIAÇÃO DE IMPACTE AMBIENTAL</a:t>
            </a:r>
            <a:br>
              <a:rPr lang="pt-PT" sz="900" b="1" dirty="0">
                <a:solidFill>
                  <a:srgbClr val="002856"/>
                </a:solidFill>
                <a:latin typeface="Montserrat Bold" panose="00000800000000000000" pitchFamily="2" charset="0"/>
              </a:rPr>
            </a:br>
            <a:r>
              <a:rPr lang="pt-PT" sz="900" b="1" dirty="0">
                <a:solidFill>
                  <a:srgbClr val="E5912B"/>
                </a:solidFill>
                <a:latin typeface="Montserrat" panose="00000500000000000000" pitchFamily="2" charset="0"/>
              </a:rPr>
              <a:t>Módulo 1: Importância, Conceitos, Fases e “Instrumentos”</a:t>
            </a:r>
            <a:endParaRPr lang="pt-PT" sz="900" b="1" dirty="0">
              <a:solidFill>
                <a:srgbClr val="002856"/>
              </a:solidFill>
              <a:latin typeface="Montserrat" panose="00000500000000000000" pitchFamily="2" charset="0"/>
            </a:endParaRPr>
          </a:p>
        </p:txBody>
      </p:sp>
      <p:sp>
        <p:nvSpPr>
          <p:cNvPr id="20" name="Retângulo: Cantos Arredondados 19">
            <a:extLst>
              <a:ext uri="{FF2B5EF4-FFF2-40B4-BE49-F238E27FC236}">
                <a16:creationId xmlns:a16="http://schemas.microsoft.com/office/drawing/2014/main" id="{3AD376C6-0FBC-CAFB-DAB8-E656EF816DBA}"/>
              </a:ext>
            </a:extLst>
          </p:cNvPr>
          <p:cNvSpPr/>
          <p:nvPr/>
        </p:nvSpPr>
        <p:spPr>
          <a:xfrm>
            <a:off x="923261" y="183390"/>
            <a:ext cx="756612" cy="98577"/>
          </a:xfrm>
          <a:prstGeom prst="roundRect">
            <a:avLst/>
          </a:prstGeom>
          <a:solidFill>
            <a:srgbClr val="E59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2" name="Retângulo: Cantos Arredondados 21">
            <a:extLst>
              <a:ext uri="{FF2B5EF4-FFF2-40B4-BE49-F238E27FC236}">
                <a16:creationId xmlns:a16="http://schemas.microsoft.com/office/drawing/2014/main" id="{5C6BC095-6FC5-7CE1-EC2F-55B21B1B4ECF}"/>
              </a:ext>
            </a:extLst>
          </p:cNvPr>
          <p:cNvSpPr/>
          <p:nvPr/>
        </p:nvSpPr>
        <p:spPr>
          <a:xfrm>
            <a:off x="2500139" y="184191"/>
            <a:ext cx="756612" cy="98577"/>
          </a:xfrm>
          <a:prstGeom prst="roundRect">
            <a:avLst/>
          </a:prstGeom>
          <a:solidFill>
            <a:srgbClr val="E59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3" name="Retângulo: Cantos Arredondados 22">
            <a:extLst>
              <a:ext uri="{FF2B5EF4-FFF2-40B4-BE49-F238E27FC236}">
                <a16:creationId xmlns:a16="http://schemas.microsoft.com/office/drawing/2014/main" id="{9D930C31-BE28-D5B7-04FB-9A697FD9E648}"/>
              </a:ext>
            </a:extLst>
          </p:cNvPr>
          <p:cNvSpPr/>
          <p:nvPr/>
        </p:nvSpPr>
        <p:spPr>
          <a:xfrm>
            <a:off x="3288578" y="179136"/>
            <a:ext cx="756612" cy="98577"/>
          </a:xfrm>
          <a:prstGeom prst="round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4" name="Retângulo: Cantos Arredondados 23">
            <a:extLst>
              <a:ext uri="{FF2B5EF4-FFF2-40B4-BE49-F238E27FC236}">
                <a16:creationId xmlns:a16="http://schemas.microsoft.com/office/drawing/2014/main" id="{D209ED00-F998-3EFA-BD32-9FF647C4D97A}"/>
              </a:ext>
            </a:extLst>
          </p:cNvPr>
          <p:cNvSpPr/>
          <p:nvPr/>
        </p:nvSpPr>
        <p:spPr>
          <a:xfrm>
            <a:off x="4077017" y="179136"/>
            <a:ext cx="756612" cy="98577"/>
          </a:xfrm>
          <a:prstGeom prst="round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5" name="Retângulo: Cantos Arredondados 24">
            <a:extLst>
              <a:ext uri="{FF2B5EF4-FFF2-40B4-BE49-F238E27FC236}">
                <a16:creationId xmlns:a16="http://schemas.microsoft.com/office/drawing/2014/main" id="{CB600612-9B82-D674-74B2-FFE70B8E63C7}"/>
              </a:ext>
            </a:extLst>
          </p:cNvPr>
          <p:cNvSpPr/>
          <p:nvPr/>
        </p:nvSpPr>
        <p:spPr>
          <a:xfrm>
            <a:off x="1711700" y="179244"/>
            <a:ext cx="756612" cy="98577"/>
          </a:xfrm>
          <a:prstGeom prst="roundRect">
            <a:avLst/>
          </a:prstGeom>
          <a:solidFill>
            <a:srgbClr val="E59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6" name="Retângulo: Cantos Arredondados 25">
            <a:extLst>
              <a:ext uri="{FF2B5EF4-FFF2-40B4-BE49-F238E27FC236}">
                <a16:creationId xmlns:a16="http://schemas.microsoft.com/office/drawing/2014/main" id="{D0FC8375-9078-B76E-7C21-92E98D0A8843}"/>
              </a:ext>
            </a:extLst>
          </p:cNvPr>
          <p:cNvSpPr/>
          <p:nvPr/>
        </p:nvSpPr>
        <p:spPr>
          <a:xfrm>
            <a:off x="3288578" y="177222"/>
            <a:ext cx="756612" cy="98577"/>
          </a:xfrm>
          <a:prstGeom prst="roundRect">
            <a:avLst/>
          </a:prstGeom>
          <a:solidFill>
            <a:srgbClr val="E59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Tree>
    <p:extLst>
      <p:ext uri="{BB962C8B-B14F-4D97-AF65-F5344CB8AC3E}">
        <p14:creationId xmlns:p14="http://schemas.microsoft.com/office/powerpoint/2010/main" val="36801177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34FF4E-9B1A-E356-7D4B-9862BC3AC3C8}"/>
              </a:ext>
            </a:extLst>
          </p:cNvPr>
          <p:cNvSpPr>
            <a:spLocks noGrp="1" noRot="1" noMove="1" noResize="1" noEditPoints="1" noAdjustHandles="1" noChangeArrowheads="1" noChangeShapeType="1"/>
          </p:cNvSpPr>
          <p:nvPr>
            <p:ph type="title"/>
          </p:nvPr>
        </p:nvSpPr>
        <p:spPr>
          <a:xfrm>
            <a:off x="838200" y="868781"/>
            <a:ext cx="10515600" cy="620354"/>
          </a:xfrm>
        </p:spPr>
        <p:txBody>
          <a:bodyPr>
            <a:normAutofit/>
          </a:bodyPr>
          <a:lstStyle/>
          <a:p>
            <a:pPr marL="0" indent="0">
              <a:buNone/>
            </a:pPr>
            <a:r>
              <a:rPr lang="pt-PT" sz="2800" b="1" dirty="0">
                <a:solidFill>
                  <a:srgbClr val="002856"/>
                </a:solidFill>
                <a:latin typeface="Montserrat" panose="00000500000000000000" pitchFamily="2" charset="0"/>
              </a:rPr>
              <a:t>“Instrumentos” existentes</a:t>
            </a:r>
          </a:p>
        </p:txBody>
      </p:sp>
      <p:sp>
        <p:nvSpPr>
          <p:cNvPr id="4" name="Subtítulo 2">
            <a:extLst>
              <a:ext uri="{FF2B5EF4-FFF2-40B4-BE49-F238E27FC236}">
                <a16:creationId xmlns:a16="http://schemas.microsoft.com/office/drawing/2014/main" id="{E9718EC5-C20A-B2E8-7C62-FD38C064E049}"/>
              </a:ext>
            </a:extLst>
          </p:cNvPr>
          <p:cNvSpPr txBox="1">
            <a:spLocks noGrp="1" noRot="1" noMove="1" noResize="1" noEditPoints="1" noAdjustHandles="1" noChangeArrowheads="1" noChangeShapeType="1"/>
          </p:cNvSpPr>
          <p:nvPr/>
        </p:nvSpPr>
        <p:spPr>
          <a:xfrm>
            <a:off x="8126083" y="380970"/>
            <a:ext cx="3227717" cy="3058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pt-PT" sz="1200" i="1" dirty="0">
                <a:solidFill>
                  <a:srgbClr val="002856"/>
                </a:solidFill>
                <a:latin typeface="Montserrat" panose="00000500000000000000" pitchFamily="2" charset="0"/>
              </a:rPr>
              <a:t>29/10/2024</a:t>
            </a:r>
          </a:p>
        </p:txBody>
      </p:sp>
      <p:cxnSp>
        <p:nvCxnSpPr>
          <p:cNvPr id="8" name="Conexão reta 7">
            <a:extLst>
              <a:ext uri="{FF2B5EF4-FFF2-40B4-BE49-F238E27FC236}">
                <a16:creationId xmlns:a16="http://schemas.microsoft.com/office/drawing/2014/main" id="{5CDDA346-C506-95C0-D742-E2D8DA6C225F}"/>
              </a:ext>
            </a:extLst>
          </p:cNvPr>
          <p:cNvCxnSpPr>
            <a:cxnSpLocks noGrp="1" noRot="1" noMove="1" noResize="1" noEditPoints="1" noAdjustHandles="1" noChangeArrowheads="1" noChangeShapeType="1"/>
          </p:cNvCxnSpPr>
          <p:nvPr/>
        </p:nvCxnSpPr>
        <p:spPr>
          <a:xfrm>
            <a:off x="0" y="1489135"/>
            <a:ext cx="451485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1" name="Imagem 10" descr="Uma imagem com Tipo de letra, Gráficos, design gráfico, captura de ecrã&#10;&#10;Descrição gerada automaticamente">
            <a:extLst>
              <a:ext uri="{FF2B5EF4-FFF2-40B4-BE49-F238E27FC236}">
                <a16:creationId xmlns:a16="http://schemas.microsoft.com/office/drawing/2014/main" id="{2062510F-D646-9B7A-28DB-D8203C8DA9FE}"/>
              </a:ext>
            </a:extLst>
          </p:cNvPr>
          <p:cNvPicPr>
            <a:picLocks noGrp="1" noRot="1" noChangeAspect="1" noMove="1" noResize="1" noEditPoints="1" noAdjustHandles="1" noChangeArrowheads="1" noChangeShapeType="1" noCrop="1"/>
          </p:cNvPicPr>
          <p:nvPr/>
        </p:nvPicPr>
        <p:blipFill>
          <a:blip r:embed="rId2">
            <a:alphaModFix amt="70000"/>
            <a:extLst>
              <a:ext uri="{28A0092B-C50C-407E-A947-70E740481C1C}">
                <a14:useLocalDpi xmlns:a14="http://schemas.microsoft.com/office/drawing/2010/main" val="0"/>
              </a:ext>
            </a:extLst>
          </a:blip>
          <a:stretch>
            <a:fillRect/>
          </a:stretch>
        </p:blipFill>
        <p:spPr>
          <a:xfrm>
            <a:off x="11018324" y="6267450"/>
            <a:ext cx="837992" cy="401145"/>
          </a:xfrm>
          <a:prstGeom prst="rect">
            <a:avLst/>
          </a:prstGeom>
        </p:spPr>
      </p:pic>
      <p:pic>
        <p:nvPicPr>
          <p:cNvPr id="10" name="Imagem 9" descr="Uma imagem com texto, captura de ecrã, software, ecrã&#10;&#10;Descrição gerada automaticamente">
            <a:extLst>
              <a:ext uri="{FF2B5EF4-FFF2-40B4-BE49-F238E27FC236}">
                <a16:creationId xmlns:a16="http://schemas.microsoft.com/office/drawing/2014/main" id="{737CFCBA-37A6-29FB-6D8F-6FB82C08FB4B}"/>
              </a:ext>
            </a:extLst>
          </p:cNvPr>
          <p:cNvPicPr>
            <a:picLocks noChangeAspect="1"/>
          </p:cNvPicPr>
          <p:nvPr/>
        </p:nvPicPr>
        <p:blipFill rotWithShape="1">
          <a:blip r:embed="rId3"/>
          <a:srcRect l="18238" t="28074" r="38656" b="10321"/>
          <a:stretch/>
        </p:blipFill>
        <p:spPr bwMode="auto">
          <a:xfrm>
            <a:off x="7729995" y="2701254"/>
            <a:ext cx="4126321" cy="3317724"/>
          </a:xfrm>
          <a:prstGeom prst="rect">
            <a:avLst/>
          </a:prstGeom>
          <a:ln>
            <a:noFill/>
          </a:ln>
          <a:extLst>
            <a:ext uri="{53640926-AAD7-44D8-BBD7-CCE9431645EC}">
              <a14:shadowObscured xmlns:a14="http://schemas.microsoft.com/office/drawing/2010/main"/>
            </a:ext>
          </a:extLst>
        </p:spPr>
      </p:pic>
      <mc:AlternateContent xmlns:mc="http://schemas.openxmlformats.org/markup-compatibility/2006">
        <mc:Choice xmlns:p14="http://schemas.microsoft.com/office/powerpoint/2010/main" Requires="p14">
          <p:contentPart p14:bwMode="auto" r:id="rId4">
            <p14:nvContentPartPr>
              <p14:cNvPr id="25" name="Tinta 24">
                <a:extLst>
                  <a:ext uri="{FF2B5EF4-FFF2-40B4-BE49-F238E27FC236}">
                    <a16:creationId xmlns:a16="http://schemas.microsoft.com/office/drawing/2014/main" id="{95A79284-C425-68A9-3A16-3350C548DC4A}"/>
                  </a:ext>
                </a:extLst>
              </p14:cNvPr>
              <p14:cNvContentPartPr/>
              <p14:nvPr/>
            </p14:nvContentPartPr>
            <p14:xfrm>
              <a:off x="7905093" y="3528053"/>
              <a:ext cx="1362240" cy="1180800"/>
            </p14:xfrm>
          </p:contentPart>
        </mc:Choice>
        <mc:Fallback>
          <p:pic>
            <p:nvPicPr>
              <p:cNvPr id="25" name="Tinta 24">
                <a:extLst>
                  <a:ext uri="{FF2B5EF4-FFF2-40B4-BE49-F238E27FC236}">
                    <a16:creationId xmlns:a16="http://schemas.microsoft.com/office/drawing/2014/main" id="{95A79284-C425-68A9-3A16-3350C548DC4A}"/>
                  </a:ext>
                </a:extLst>
              </p:cNvPr>
              <p:cNvPicPr/>
              <p:nvPr/>
            </p:nvPicPr>
            <p:blipFill>
              <a:blip r:embed="rId5"/>
              <a:stretch>
                <a:fillRect/>
              </a:stretch>
            </p:blipFill>
            <p:spPr>
              <a:xfrm>
                <a:off x="7833074" y="3384053"/>
                <a:ext cx="1505918" cy="1468440"/>
              </a:xfrm>
              <a:prstGeom prst="rect">
                <a:avLst/>
              </a:prstGeom>
            </p:spPr>
          </p:pic>
        </mc:Fallback>
      </mc:AlternateContent>
      <p:sp>
        <p:nvSpPr>
          <p:cNvPr id="7" name="Subtítulo 2">
            <a:extLst>
              <a:ext uri="{FF2B5EF4-FFF2-40B4-BE49-F238E27FC236}">
                <a16:creationId xmlns:a16="http://schemas.microsoft.com/office/drawing/2014/main" id="{FA60D2BB-71FC-C18B-9129-9FBE0D4C6398}"/>
              </a:ext>
            </a:extLst>
          </p:cNvPr>
          <p:cNvSpPr txBox="1">
            <a:spLocks/>
          </p:cNvSpPr>
          <p:nvPr/>
        </p:nvSpPr>
        <p:spPr>
          <a:xfrm>
            <a:off x="838200" y="350358"/>
            <a:ext cx="5572307" cy="3058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t-PT" sz="900" b="1" dirty="0">
                <a:solidFill>
                  <a:srgbClr val="002856"/>
                </a:solidFill>
                <a:latin typeface="Montserrat Bold" panose="00000800000000000000" pitchFamily="2" charset="0"/>
              </a:rPr>
              <a:t>CURSO DE AVALIAÇÃO DE IMPACTE AMBIENTAL</a:t>
            </a:r>
            <a:br>
              <a:rPr lang="pt-PT" sz="900" b="1" dirty="0">
                <a:solidFill>
                  <a:srgbClr val="002856"/>
                </a:solidFill>
                <a:latin typeface="Montserrat Bold" panose="00000800000000000000" pitchFamily="2" charset="0"/>
              </a:rPr>
            </a:br>
            <a:r>
              <a:rPr lang="pt-PT" sz="900" b="1" dirty="0">
                <a:solidFill>
                  <a:srgbClr val="E5912B"/>
                </a:solidFill>
                <a:latin typeface="Montserrat" panose="00000500000000000000" pitchFamily="2" charset="0"/>
              </a:rPr>
              <a:t>Módulo 1: Importância, Conceitos, Fases e “Instrumentos”</a:t>
            </a:r>
            <a:endParaRPr lang="pt-PT" sz="900" b="1" dirty="0">
              <a:solidFill>
                <a:srgbClr val="002856"/>
              </a:solidFill>
              <a:latin typeface="Montserrat" panose="00000500000000000000" pitchFamily="2" charset="0"/>
            </a:endParaRPr>
          </a:p>
        </p:txBody>
      </p:sp>
      <p:sp>
        <p:nvSpPr>
          <p:cNvPr id="19" name="Retângulo: Cantos Arredondados 18">
            <a:extLst>
              <a:ext uri="{FF2B5EF4-FFF2-40B4-BE49-F238E27FC236}">
                <a16:creationId xmlns:a16="http://schemas.microsoft.com/office/drawing/2014/main" id="{7BE16AF3-8CC6-6ECB-BB95-FC2171A3E1EB}"/>
              </a:ext>
            </a:extLst>
          </p:cNvPr>
          <p:cNvSpPr/>
          <p:nvPr/>
        </p:nvSpPr>
        <p:spPr>
          <a:xfrm>
            <a:off x="923261" y="183390"/>
            <a:ext cx="756612" cy="98577"/>
          </a:xfrm>
          <a:prstGeom prst="roundRect">
            <a:avLst/>
          </a:prstGeom>
          <a:solidFill>
            <a:srgbClr val="E59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0" name="Retângulo: Cantos Arredondados 19">
            <a:extLst>
              <a:ext uri="{FF2B5EF4-FFF2-40B4-BE49-F238E27FC236}">
                <a16:creationId xmlns:a16="http://schemas.microsoft.com/office/drawing/2014/main" id="{B19E6569-BE58-7961-7C28-5AF169234D3C}"/>
              </a:ext>
            </a:extLst>
          </p:cNvPr>
          <p:cNvSpPr/>
          <p:nvPr/>
        </p:nvSpPr>
        <p:spPr>
          <a:xfrm>
            <a:off x="2500139" y="184191"/>
            <a:ext cx="756612" cy="98577"/>
          </a:xfrm>
          <a:prstGeom prst="roundRect">
            <a:avLst/>
          </a:prstGeom>
          <a:solidFill>
            <a:srgbClr val="E59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4" name="Retângulo: Cantos Arredondados 23">
            <a:extLst>
              <a:ext uri="{FF2B5EF4-FFF2-40B4-BE49-F238E27FC236}">
                <a16:creationId xmlns:a16="http://schemas.microsoft.com/office/drawing/2014/main" id="{A207C4A3-A2B7-180E-21A0-8D4C2F571BFE}"/>
              </a:ext>
            </a:extLst>
          </p:cNvPr>
          <p:cNvSpPr/>
          <p:nvPr/>
        </p:nvSpPr>
        <p:spPr>
          <a:xfrm>
            <a:off x="3288578" y="179136"/>
            <a:ext cx="756612" cy="98577"/>
          </a:xfrm>
          <a:prstGeom prst="round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6" name="Retângulo: Cantos Arredondados 25">
            <a:extLst>
              <a:ext uri="{FF2B5EF4-FFF2-40B4-BE49-F238E27FC236}">
                <a16:creationId xmlns:a16="http://schemas.microsoft.com/office/drawing/2014/main" id="{FBD3593A-350E-005A-52DF-7C570004E69A}"/>
              </a:ext>
            </a:extLst>
          </p:cNvPr>
          <p:cNvSpPr/>
          <p:nvPr/>
        </p:nvSpPr>
        <p:spPr>
          <a:xfrm>
            <a:off x="4077017" y="179136"/>
            <a:ext cx="756612" cy="98577"/>
          </a:xfrm>
          <a:prstGeom prst="round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8" name="Retângulo: Cantos Arredondados 27">
            <a:extLst>
              <a:ext uri="{FF2B5EF4-FFF2-40B4-BE49-F238E27FC236}">
                <a16:creationId xmlns:a16="http://schemas.microsoft.com/office/drawing/2014/main" id="{D4E34B1F-68D3-3F6D-37E8-932A66654D23}"/>
              </a:ext>
            </a:extLst>
          </p:cNvPr>
          <p:cNvSpPr/>
          <p:nvPr/>
        </p:nvSpPr>
        <p:spPr>
          <a:xfrm>
            <a:off x="1711700" y="179244"/>
            <a:ext cx="756612" cy="98577"/>
          </a:xfrm>
          <a:prstGeom prst="roundRect">
            <a:avLst/>
          </a:prstGeom>
          <a:solidFill>
            <a:srgbClr val="E59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9" name="Retângulo: Cantos Arredondados 28">
            <a:extLst>
              <a:ext uri="{FF2B5EF4-FFF2-40B4-BE49-F238E27FC236}">
                <a16:creationId xmlns:a16="http://schemas.microsoft.com/office/drawing/2014/main" id="{ACC90DC8-74AB-FC09-EDDC-48B2BD11FA2F}"/>
              </a:ext>
            </a:extLst>
          </p:cNvPr>
          <p:cNvSpPr/>
          <p:nvPr/>
        </p:nvSpPr>
        <p:spPr>
          <a:xfrm>
            <a:off x="3288578" y="177222"/>
            <a:ext cx="756612" cy="98577"/>
          </a:xfrm>
          <a:prstGeom prst="roundRect">
            <a:avLst/>
          </a:prstGeom>
          <a:solidFill>
            <a:srgbClr val="E59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30" name="Retângulo: Cantos Arredondados 29">
            <a:extLst>
              <a:ext uri="{FF2B5EF4-FFF2-40B4-BE49-F238E27FC236}">
                <a16:creationId xmlns:a16="http://schemas.microsoft.com/office/drawing/2014/main" id="{E71154D3-3813-0233-5EF1-80D64A5904C2}"/>
              </a:ext>
            </a:extLst>
          </p:cNvPr>
          <p:cNvSpPr/>
          <p:nvPr/>
        </p:nvSpPr>
        <p:spPr>
          <a:xfrm>
            <a:off x="7972277" y="1662349"/>
            <a:ext cx="3855669" cy="790433"/>
          </a:xfrm>
          <a:prstGeom prst="roundRect">
            <a:avLst/>
          </a:prstGeom>
          <a:solidFill>
            <a:srgbClr val="E591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200" b="1" dirty="0">
                <a:latin typeface="Montserrat" panose="00000500000000000000" pitchFamily="50" charset="0"/>
              </a:rPr>
              <a:t>Artigo 3.º do Decreto-Lei n.º 151 -B/2013, de 31 de outubro republicado pelo Decreto-Lei n.º 11/2023, de 10 de fevereiro</a:t>
            </a:r>
          </a:p>
        </p:txBody>
      </p:sp>
      <p:sp>
        <p:nvSpPr>
          <p:cNvPr id="35" name="Marcador de Posição de Conteúdo 2">
            <a:extLst>
              <a:ext uri="{FF2B5EF4-FFF2-40B4-BE49-F238E27FC236}">
                <a16:creationId xmlns:a16="http://schemas.microsoft.com/office/drawing/2014/main" id="{4BC7F8A0-A25B-7EA8-F541-EECB694A4672}"/>
              </a:ext>
            </a:extLst>
          </p:cNvPr>
          <p:cNvSpPr txBox="1">
            <a:spLocks/>
          </p:cNvSpPr>
          <p:nvPr/>
        </p:nvSpPr>
        <p:spPr>
          <a:xfrm>
            <a:off x="626006" y="1671068"/>
            <a:ext cx="5121680" cy="62715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pt-PT" sz="1800" b="1" dirty="0">
                <a:solidFill>
                  <a:srgbClr val="E5912B"/>
                </a:solidFill>
                <a:latin typeface="Montserrat" panose="00000500000000000000" pitchFamily="50" charset="0"/>
              </a:rPr>
              <a:t>QUE “INSTRUMENTOS” EXISTEM? </a:t>
            </a:r>
          </a:p>
        </p:txBody>
      </p:sp>
      <p:cxnSp>
        <p:nvCxnSpPr>
          <p:cNvPr id="36" name="Conexão reta 35">
            <a:extLst>
              <a:ext uri="{FF2B5EF4-FFF2-40B4-BE49-F238E27FC236}">
                <a16:creationId xmlns:a16="http://schemas.microsoft.com/office/drawing/2014/main" id="{281BDAB7-BC82-B435-D9B5-F094B45E8B89}"/>
              </a:ext>
            </a:extLst>
          </p:cNvPr>
          <p:cNvCxnSpPr>
            <a:cxnSpLocks/>
          </p:cNvCxnSpPr>
          <p:nvPr/>
        </p:nvCxnSpPr>
        <p:spPr>
          <a:xfrm>
            <a:off x="715994" y="2283852"/>
            <a:ext cx="4433976" cy="0"/>
          </a:xfrm>
          <a:prstGeom prst="line">
            <a:avLst/>
          </a:prstGeom>
          <a:ln>
            <a:solidFill>
              <a:srgbClr val="E5912B"/>
            </a:solidFill>
          </a:ln>
        </p:spPr>
        <p:style>
          <a:lnRef idx="1">
            <a:schemeClr val="accent1"/>
          </a:lnRef>
          <a:fillRef idx="0">
            <a:schemeClr val="accent1"/>
          </a:fillRef>
          <a:effectRef idx="0">
            <a:schemeClr val="accent1"/>
          </a:effectRef>
          <a:fontRef idx="minor">
            <a:schemeClr val="tx1"/>
          </a:fontRef>
        </p:style>
      </p:cxnSp>
      <p:sp>
        <p:nvSpPr>
          <p:cNvPr id="37" name="CaixaDeTexto 36">
            <a:extLst>
              <a:ext uri="{FF2B5EF4-FFF2-40B4-BE49-F238E27FC236}">
                <a16:creationId xmlns:a16="http://schemas.microsoft.com/office/drawing/2014/main" id="{A19842CB-BF41-77F4-14D8-8B07610724E0}"/>
              </a:ext>
            </a:extLst>
          </p:cNvPr>
          <p:cNvSpPr txBox="1"/>
          <p:nvPr/>
        </p:nvSpPr>
        <p:spPr>
          <a:xfrm>
            <a:off x="1437569" y="3477065"/>
            <a:ext cx="5230649" cy="2014462"/>
          </a:xfrm>
          <a:prstGeom prst="rect">
            <a:avLst/>
          </a:prstGeom>
          <a:noFill/>
        </p:spPr>
        <p:txBody>
          <a:bodyPr wrap="square" anchor="ctr">
            <a:spAutoFit/>
          </a:bodyPr>
          <a:lstStyle/>
          <a:p>
            <a:pPr marL="0" marR="0" lvl="0" indent="0" defTabSz="914400" rtl="0" eaLnBrk="0" fontAlgn="base" latinLnBrk="0" hangingPunct="0">
              <a:lnSpc>
                <a:spcPct val="120000"/>
              </a:lnSpc>
              <a:spcBef>
                <a:spcPct val="0"/>
              </a:spcBef>
              <a:spcAft>
                <a:spcPct val="0"/>
              </a:spcAft>
              <a:buClrTx/>
              <a:buSzTx/>
              <a:tabLst/>
            </a:pPr>
            <a:r>
              <a:rPr kumimoji="0" lang="pt-PT" altLang="pt-PT" sz="1050" b="0" i="0" u="none" strike="noStrike" cap="none" normalizeH="0" baseline="0" dirty="0">
                <a:ln>
                  <a:noFill/>
                </a:ln>
                <a:solidFill>
                  <a:schemeClr val="tx1"/>
                </a:solidFill>
                <a:effectLst/>
                <a:latin typeface="Montserrat" panose="00000500000000000000" pitchFamily="50" charset="0"/>
              </a:rPr>
              <a:t>Estudo </a:t>
            </a:r>
            <a:r>
              <a:rPr kumimoji="0" lang="pt-PT" altLang="pt-PT" sz="1050" b="1" i="0" u="none" strike="noStrike" cap="none" normalizeH="0" baseline="0" dirty="0">
                <a:ln>
                  <a:noFill/>
                </a:ln>
                <a:solidFill>
                  <a:schemeClr val="tx1"/>
                </a:solidFill>
                <a:effectLst/>
                <a:latin typeface="Montserrat" panose="00000500000000000000" pitchFamily="50" charset="0"/>
              </a:rPr>
              <a:t>preliminar e resumido </a:t>
            </a:r>
            <a:r>
              <a:rPr kumimoji="0" lang="pt-PT" altLang="pt-PT" sz="1050" b="0" i="0" u="none" strike="noStrike" cap="none" normalizeH="0" baseline="0" dirty="0">
                <a:ln>
                  <a:noFill/>
                </a:ln>
                <a:solidFill>
                  <a:schemeClr val="tx1"/>
                </a:solidFill>
                <a:effectLst/>
                <a:latin typeface="Montserrat" panose="00000500000000000000" pitchFamily="50" charset="0"/>
              </a:rPr>
              <a:t>de apresentação do Projeto com identificação das principais características da área de estudo, avaliação de impactes ambientais e proposta de medidas de mitigação.</a:t>
            </a:r>
          </a:p>
          <a:p>
            <a:pPr marL="0" marR="0" lvl="0" indent="0" defTabSz="914400" rtl="0" eaLnBrk="0" fontAlgn="base" latinLnBrk="0" hangingPunct="0">
              <a:lnSpc>
                <a:spcPct val="120000"/>
              </a:lnSpc>
              <a:spcBef>
                <a:spcPct val="0"/>
              </a:spcBef>
              <a:spcAft>
                <a:spcPct val="0"/>
              </a:spcAft>
              <a:buClrTx/>
              <a:buSzTx/>
              <a:tabLst/>
            </a:pPr>
            <a:endParaRPr kumimoji="0" lang="pt-PT" altLang="pt-PT" sz="1050" b="0" i="0" u="none" strike="noStrike" cap="none" normalizeH="0" baseline="0" dirty="0">
              <a:ln>
                <a:noFill/>
              </a:ln>
              <a:solidFill>
                <a:schemeClr val="tx1"/>
              </a:solidFill>
              <a:effectLst/>
              <a:latin typeface="Montserrat" panose="00000500000000000000" pitchFamily="50" charset="0"/>
            </a:endParaRPr>
          </a:p>
          <a:p>
            <a:pPr marL="0" marR="0" lvl="0" indent="0" defTabSz="914400" rtl="0" eaLnBrk="0" fontAlgn="base" latinLnBrk="0" hangingPunct="0">
              <a:lnSpc>
                <a:spcPct val="120000"/>
              </a:lnSpc>
              <a:spcBef>
                <a:spcPct val="0"/>
              </a:spcBef>
              <a:spcAft>
                <a:spcPct val="0"/>
              </a:spcAft>
              <a:buClrTx/>
              <a:buSzTx/>
              <a:tabLst/>
            </a:pPr>
            <a:r>
              <a:rPr kumimoji="0" lang="pt-PT" altLang="pt-PT" sz="1050" b="1" i="0" u="none" strike="noStrike" cap="none" normalizeH="0" baseline="0" dirty="0">
                <a:ln>
                  <a:noFill/>
                </a:ln>
                <a:solidFill>
                  <a:schemeClr val="tx1"/>
                </a:solidFill>
                <a:effectLst/>
                <a:latin typeface="Montserrat" panose="00000500000000000000" pitchFamily="50" charset="0"/>
              </a:rPr>
              <a:t>É avaliado pela Autoridade de AIA (área sensível) ou Licenciador (restantes) que decide da necessidade de submeter o Projeto a AIA ou não.</a:t>
            </a:r>
          </a:p>
          <a:p>
            <a:pPr marL="0" marR="0" lvl="0" indent="0" defTabSz="914400" rtl="0" eaLnBrk="0" fontAlgn="base" latinLnBrk="0" hangingPunct="0">
              <a:lnSpc>
                <a:spcPct val="120000"/>
              </a:lnSpc>
              <a:spcBef>
                <a:spcPct val="0"/>
              </a:spcBef>
              <a:spcAft>
                <a:spcPct val="0"/>
              </a:spcAft>
              <a:buClrTx/>
              <a:buSzTx/>
              <a:tabLst/>
            </a:pPr>
            <a:endParaRPr kumimoji="0" lang="pt-PT" altLang="pt-PT" sz="1050" b="0" i="0" u="none" strike="noStrike" cap="none" normalizeH="0" baseline="0" dirty="0">
              <a:ln>
                <a:noFill/>
              </a:ln>
              <a:solidFill>
                <a:schemeClr val="tx1"/>
              </a:solidFill>
              <a:effectLst/>
              <a:latin typeface="Montserrat" panose="00000500000000000000" pitchFamily="50" charset="0"/>
            </a:endParaRPr>
          </a:p>
          <a:p>
            <a:pPr marL="0" marR="0" lvl="0" indent="0" defTabSz="914400" rtl="0" eaLnBrk="0" fontAlgn="base" latinLnBrk="0" hangingPunct="0">
              <a:lnSpc>
                <a:spcPct val="120000"/>
              </a:lnSpc>
              <a:spcBef>
                <a:spcPct val="0"/>
              </a:spcBef>
              <a:spcAft>
                <a:spcPct val="0"/>
              </a:spcAft>
              <a:buClrTx/>
              <a:buSzTx/>
              <a:tabLst/>
            </a:pPr>
            <a:r>
              <a:rPr kumimoji="0" lang="pt-PT" altLang="pt-PT" sz="1050" b="0" i="0" u="none" strike="noStrike" cap="none" normalizeH="0" baseline="0" dirty="0">
                <a:ln>
                  <a:noFill/>
                </a:ln>
                <a:solidFill>
                  <a:schemeClr val="tx1"/>
                </a:solidFill>
                <a:effectLst/>
                <a:latin typeface="Montserrat" panose="00000500000000000000" pitchFamily="50" charset="0"/>
              </a:rPr>
              <a:t>Deve ser elaborado de acordo com o Anexo IV do Decreto-Lei n.º 152-B/2017, de 11 de dezembro, na sua versão atual.</a:t>
            </a:r>
          </a:p>
        </p:txBody>
      </p:sp>
      <p:sp>
        <p:nvSpPr>
          <p:cNvPr id="40" name="Retângulo: Cantos Arredondados 39">
            <a:extLst>
              <a:ext uri="{FF2B5EF4-FFF2-40B4-BE49-F238E27FC236}">
                <a16:creationId xmlns:a16="http://schemas.microsoft.com/office/drawing/2014/main" id="{31C0549A-E084-9D14-06E1-279D8317C10C}"/>
              </a:ext>
            </a:extLst>
          </p:cNvPr>
          <p:cNvSpPr/>
          <p:nvPr/>
        </p:nvSpPr>
        <p:spPr>
          <a:xfrm>
            <a:off x="1437570" y="2534289"/>
            <a:ext cx="3155867" cy="480316"/>
          </a:xfrm>
          <a:prstGeom prst="roundRect">
            <a:avLst/>
          </a:prstGeom>
          <a:solidFill>
            <a:srgbClr val="E5912B">
              <a:alpha val="9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200" b="1" dirty="0">
                <a:latin typeface="Montserrat" panose="00000500000000000000" pitchFamily="50" charset="0"/>
              </a:rPr>
              <a:t>Estudo de Apreciação Prévia de Sujeição a AIA (EAP)</a:t>
            </a:r>
          </a:p>
        </p:txBody>
      </p:sp>
      <p:sp>
        <p:nvSpPr>
          <p:cNvPr id="41" name="Retângulo: Cantos Arredondados 40">
            <a:extLst>
              <a:ext uri="{FF2B5EF4-FFF2-40B4-BE49-F238E27FC236}">
                <a16:creationId xmlns:a16="http://schemas.microsoft.com/office/drawing/2014/main" id="{142040AA-DD9F-CCB5-05B3-50A35213180F}"/>
              </a:ext>
            </a:extLst>
          </p:cNvPr>
          <p:cNvSpPr/>
          <p:nvPr/>
        </p:nvSpPr>
        <p:spPr>
          <a:xfrm>
            <a:off x="722171" y="2542345"/>
            <a:ext cx="595735" cy="480316"/>
          </a:xfrm>
          <a:prstGeom prst="roundRect">
            <a:avLst/>
          </a:prstGeom>
          <a:solidFill>
            <a:srgbClr val="E5912B">
              <a:alpha val="9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200" b="1" dirty="0">
                <a:latin typeface="Montserrat" panose="00000500000000000000" pitchFamily="50" charset="0"/>
              </a:rPr>
              <a:t>1</a:t>
            </a:r>
          </a:p>
        </p:txBody>
      </p:sp>
      <p:sp>
        <p:nvSpPr>
          <p:cNvPr id="42" name="Retângulo: Cantos Arredondados 41">
            <a:extLst>
              <a:ext uri="{FF2B5EF4-FFF2-40B4-BE49-F238E27FC236}">
                <a16:creationId xmlns:a16="http://schemas.microsoft.com/office/drawing/2014/main" id="{C46E46C2-52BC-3263-F794-FF9FD477CA25}"/>
              </a:ext>
            </a:extLst>
          </p:cNvPr>
          <p:cNvSpPr/>
          <p:nvPr/>
        </p:nvSpPr>
        <p:spPr>
          <a:xfrm>
            <a:off x="1097946" y="3752373"/>
            <a:ext cx="219960" cy="82968"/>
          </a:xfrm>
          <a:prstGeom prst="roundRect">
            <a:avLst/>
          </a:prstGeom>
          <a:noFill/>
          <a:ln>
            <a:solidFill>
              <a:srgbClr val="E591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sz="1200" b="1" dirty="0">
              <a:latin typeface="Montserrat" panose="00000500000000000000" pitchFamily="50" charset="0"/>
            </a:endParaRPr>
          </a:p>
        </p:txBody>
      </p:sp>
      <p:sp>
        <p:nvSpPr>
          <p:cNvPr id="43" name="Retângulo: Cantos Arredondados 42">
            <a:extLst>
              <a:ext uri="{FF2B5EF4-FFF2-40B4-BE49-F238E27FC236}">
                <a16:creationId xmlns:a16="http://schemas.microsoft.com/office/drawing/2014/main" id="{FBDF270B-1244-93B4-AAD6-9854493F4E7A}"/>
              </a:ext>
            </a:extLst>
          </p:cNvPr>
          <p:cNvSpPr/>
          <p:nvPr/>
        </p:nvSpPr>
        <p:spPr>
          <a:xfrm>
            <a:off x="1097946" y="4476807"/>
            <a:ext cx="219960" cy="82968"/>
          </a:xfrm>
          <a:prstGeom prst="roundRect">
            <a:avLst/>
          </a:prstGeom>
          <a:noFill/>
          <a:ln>
            <a:solidFill>
              <a:srgbClr val="E591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sz="1200" b="1" dirty="0">
              <a:latin typeface="Montserrat" panose="00000500000000000000" pitchFamily="50" charset="0"/>
            </a:endParaRPr>
          </a:p>
        </p:txBody>
      </p:sp>
      <p:sp>
        <p:nvSpPr>
          <p:cNvPr id="44" name="Retângulo: Cantos Arredondados 43">
            <a:extLst>
              <a:ext uri="{FF2B5EF4-FFF2-40B4-BE49-F238E27FC236}">
                <a16:creationId xmlns:a16="http://schemas.microsoft.com/office/drawing/2014/main" id="{209549D1-604F-078E-748E-BEE0835C3151}"/>
              </a:ext>
            </a:extLst>
          </p:cNvPr>
          <p:cNvSpPr/>
          <p:nvPr/>
        </p:nvSpPr>
        <p:spPr>
          <a:xfrm>
            <a:off x="1097946" y="5202949"/>
            <a:ext cx="219960" cy="82968"/>
          </a:xfrm>
          <a:prstGeom prst="roundRect">
            <a:avLst/>
          </a:prstGeom>
          <a:noFill/>
          <a:ln>
            <a:solidFill>
              <a:srgbClr val="E591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sz="1200" b="1" dirty="0">
              <a:latin typeface="Montserrat" panose="00000500000000000000" pitchFamily="50" charset="0"/>
            </a:endParaRPr>
          </a:p>
        </p:txBody>
      </p:sp>
    </p:spTree>
    <p:extLst>
      <p:ext uri="{BB962C8B-B14F-4D97-AF65-F5344CB8AC3E}">
        <p14:creationId xmlns:p14="http://schemas.microsoft.com/office/powerpoint/2010/main" val="1994455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tângulo 14">
            <a:extLst>
              <a:ext uri="{FF2B5EF4-FFF2-40B4-BE49-F238E27FC236}">
                <a16:creationId xmlns:a16="http://schemas.microsoft.com/office/drawing/2014/main" id="{20C65461-2FFB-3C37-A7FC-4673130F27ED}"/>
              </a:ext>
            </a:extLst>
          </p:cNvPr>
          <p:cNvSpPr/>
          <p:nvPr/>
        </p:nvSpPr>
        <p:spPr>
          <a:xfrm>
            <a:off x="0" y="0"/>
            <a:ext cx="12192000" cy="6858000"/>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4" name="Imagem 3" descr="Uma imagem com planta, planta de interior, vaso de flores, arte&#10;&#10;Descrição gerada automaticamente">
            <a:extLst>
              <a:ext uri="{FF2B5EF4-FFF2-40B4-BE49-F238E27FC236}">
                <a16:creationId xmlns:a16="http://schemas.microsoft.com/office/drawing/2014/main" id="{E1833394-C1E7-A33B-3996-D42D58CD01BE}"/>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t="302"/>
          <a:stretch/>
        </p:blipFill>
        <p:spPr>
          <a:xfrm>
            <a:off x="0" y="-2268747"/>
            <a:ext cx="12188952" cy="12152122"/>
          </a:xfrm>
          <a:prstGeom prst="rect">
            <a:avLst/>
          </a:prstGeom>
        </p:spPr>
      </p:pic>
      <p:sp>
        <p:nvSpPr>
          <p:cNvPr id="13" name="Título 1">
            <a:extLst>
              <a:ext uri="{FF2B5EF4-FFF2-40B4-BE49-F238E27FC236}">
                <a16:creationId xmlns:a16="http://schemas.microsoft.com/office/drawing/2014/main" id="{D2EECD57-B7F0-F82D-E1EE-82F1C670B8C7}"/>
              </a:ext>
            </a:extLst>
          </p:cNvPr>
          <p:cNvSpPr/>
          <p:nvPr>
            <p:ph type="title"/>
          </p:nvPr>
        </p:nvSpPr>
        <p:spPr>
          <a:xfrm>
            <a:off x="838200" y="1866123"/>
            <a:ext cx="10515600" cy="618286"/>
          </a:xfrm>
        </p:spPr>
        <p:txBody>
          <a:bodyPr>
            <a:normAutofit fontScale="90000"/>
          </a:bodyPr>
          <a:lstStyle/>
          <a:p>
            <a:pPr algn="ctr"/>
            <a:r>
              <a:rPr lang="pt-PT" sz="2700" b="1" dirty="0">
                <a:solidFill>
                  <a:schemeClr val="bg1"/>
                </a:solidFill>
                <a:latin typeface="Montserrat Bold" panose="00000800000000000000" pitchFamily="2" charset="0"/>
              </a:rPr>
              <a:t>Curso de Avaliação de Impacte Ambiental</a:t>
            </a:r>
            <a:br>
              <a:rPr lang="pt-PT" sz="2700" b="1" dirty="0">
                <a:solidFill>
                  <a:schemeClr val="bg1"/>
                </a:solidFill>
                <a:latin typeface="Montserrat Bold" panose="00000800000000000000" pitchFamily="2" charset="0"/>
              </a:rPr>
            </a:br>
            <a:r>
              <a:rPr lang="pt-PT" sz="2700" b="1" dirty="0">
                <a:solidFill>
                  <a:schemeClr val="bg1"/>
                </a:solidFill>
                <a:latin typeface="Montserrat" panose="00000500000000000000" pitchFamily="2" charset="0"/>
              </a:rPr>
              <a:t>Módulo: Importância, Conceitos, Fases e “Instrumentos”</a:t>
            </a:r>
            <a:endParaRPr lang="pt-PT" sz="3200" dirty="0">
              <a:solidFill>
                <a:schemeClr val="bg1"/>
              </a:solidFill>
              <a:latin typeface="Montserrat" panose="00000500000000000000" pitchFamily="2" charset="0"/>
            </a:endParaRPr>
          </a:p>
        </p:txBody>
      </p:sp>
      <p:sp>
        <p:nvSpPr>
          <p:cNvPr id="14" name="Marcador de Posição de Conteúdo 2">
            <a:extLst>
              <a:ext uri="{FF2B5EF4-FFF2-40B4-BE49-F238E27FC236}">
                <a16:creationId xmlns:a16="http://schemas.microsoft.com/office/drawing/2014/main" id="{510E03A1-2FB8-EA53-E0A2-930C94493A36}"/>
              </a:ext>
            </a:extLst>
          </p:cNvPr>
          <p:cNvSpPr/>
          <p:nvPr>
            <p:ph idx="1"/>
          </p:nvPr>
        </p:nvSpPr>
        <p:spPr>
          <a:xfrm>
            <a:off x="838200" y="2702704"/>
            <a:ext cx="10515600" cy="2116647"/>
          </a:xfrm>
        </p:spPr>
        <p:txBody>
          <a:bodyPr>
            <a:normAutofit/>
          </a:bodyPr>
          <a:lstStyle/>
          <a:p>
            <a:pPr marL="0" indent="0" algn="ctr">
              <a:buNone/>
            </a:pPr>
            <a:r>
              <a:rPr lang="pt-PT" sz="7200" b="1">
                <a:solidFill>
                  <a:schemeClr val="bg1"/>
                </a:solidFill>
                <a:latin typeface="Montserrat" panose="00000500000000000000" pitchFamily="2" charset="0"/>
              </a:rPr>
              <a:t>Enquadramento formal de AIA</a:t>
            </a:r>
            <a:endParaRPr lang="pt-PT" sz="7200" b="1" dirty="0">
              <a:solidFill>
                <a:schemeClr val="bg1"/>
              </a:solidFill>
              <a:latin typeface="Montserrat" panose="00000500000000000000" pitchFamily="2" charset="0"/>
            </a:endParaRPr>
          </a:p>
        </p:txBody>
      </p:sp>
      <p:pic>
        <p:nvPicPr>
          <p:cNvPr id="16" name="Imagem 15" descr="Uma imagem com Tipo de letra, Gráficos, design gráfico, captura de ecrã&#10;&#10;Descrição gerada automaticamente">
            <a:extLst>
              <a:ext uri="{FF2B5EF4-FFF2-40B4-BE49-F238E27FC236}">
                <a16:creationId xmlns:a16="http://schemas.microsoft.com/office/drawing/2014/main" id="{8B621E55-490A-297F-2AAC-2EB4C9163CB2}"/>
              </a:ext>
            </a:extLst>
          </p:cNvPr>
          <p:cNvPicPr/>
          <p:nvPr/>
        </p:nvPicPr>
        <p:blipFill>
          <a:blip r:embed="rId3">
            <a:alphaModFix amt="70000"/>
            <a:extLst>
              <a:ext uri="{28A0092B-C50C-407E-A947-70E740481C1C}">
                <a14:useLocalDpi xmlns:a14="http://schemas.microsoft.com/office/drawing/2010/main" val="0"/>
              </a:ext>
            </a:extLst>
          </a:blip>
          <a:stretch>
            <a:fillRect/>
          </a:stretch>
        </p:blipFill>
        <p:spPr>
          <a:xfrm>
            <a:off x="11018324" y="6267450"/>
            <a:ext cx="837992" cy="401145"/>
          </a:xfrm>
          <a:prstGeom prst="rect">
            <a:avLst/>
          </a:prstGeom>
        </p:spPr>
      </p:pic>
    </p:spTree>
    <p:extLst>
      <p:ext uri="{BB962C8B-B14F-4D97-AF65-F5344CB8AC3E}">
        <p14:creationId xmlns:p14="http://schemas.microsoft.com/office/powerpoint/2010/main" val="4978849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34FF4E-9B1A-E356-7D4B-9862BC3AC3C8}"/>
              </a:ext>
            </a:extLst>
          </p:cNvPr>
          <p:cNvSpPr>
            <a:spLocks noGrp="1" noRot="1" noMove="1" noResize="1" noEditPoints="1" noAdjustHandles="1" noChangeArrowheads="1" noChangeShapeType="1"/>
          </p:cNvSpPr>
          <p:nvPr>
            <p:ph type="title"/>
          </p:nvPr>
        </p:nvSpPr>
        <p:spPr>
          <a:xfrm>
            <a:off x="838200" y="868781"/>
            <a:ext cx="10515600" cy="620354"/>
          </a:xfrm>
        </p:spPr>
        <p:txBody>
          <a:bodyPr>
            <a:normAutofit/>
          </a:bodyPr>
          <a:lstStyle/>
          <a:p>
            <a:pPr marL="0" indent="0">
              <a:buNone/>
            </a:pPr>
            <a:r>
              <a:rPr lang="pt-PT" sz="2800" b="1" dirty="0">
                <a:solidFill>
                  <a:srgbClr val="002856"/>
                </a:solidFill>
                <a:latin typeface="Montserrat" panose="00000500000000000000" pitchFamily="2" charset="0"/>
              </a:rPr>
              <a:t>“Instrumentos” existentes</a:t>
            </a:r>
          </a:p>
        </p:txBody>
      </p:sp>
      <p:sp>
        <p:nvSpPr>
          <p:cNvPr id="3" name="Marcador de Posição de Conteúdo 2">
            <a:extLst>
              <a:ext uri="{FF2B5EF4-FFF2-40B4-BE49-F238E27FC236}">
                <a16:creationId xmlns:a16="http://schemas.microsoft.com/office/drawing/2014/main" id="{E4D3B4A9-60DC-8861-D47B-990784974ACE}"/>
              </a:ext>
            </a:extLst>
          </p:cNvPr>
          <p:cNvSpPr>
            <a:spLocks noGrp="1"/>
          </p:cNvSpPr>
          <p:nvPr>
            <p:ph idx="1"/>
          </p:nvPr>
        </p:nvSpPr>
        <p:spPr>
          <a:xfrm>
            <a:off x="838200" y="1825625"/>
            <a:ext cx="5572307" cy="620352"/>
          </a:xfrm>
        </p:spPr>
        <p:txBody>
          <a:bodyPr>
            <a:normAutofit/>
          </a:bodyPr>
          <a:lstStyle/>
          <a:p>
            <a:pPr marL="0" indent="0">
              <a:buNone/>
            </a:pPr>
            <a:r>
              <a:rPr lang="pt-PT" sz="2400" b="1" dirty="0">
                <a:solidFill>
                  <a:srgbClr val="002856"/>
                </a:solidFill>
                <a:latin typeface="Montserrat" panose="00000500000000000000" pitchFamily="2" charset="0"/>
              </a:rPr>
              <a:t>QUE “INSTRUMENTOS” EXISTEM?</a:t>
            </a:r>
            <a:r>
              <a:rPr lang="pt-PT" sz="2400" dirty="0">
                <a:solidFill>
                  <a:schemeClr val="bg1"/>
                </a:solidFill>
              </a:rPr>
              <a:t> </a:t>
            </a:r>
            <a:endParaRPr lang="pt-PT" sz="2400" dirty="0"/>
          </a:p>
        </p:txBody>
      </p:sp>
      <p:sp>
        <p:nvSpPr>
          <p:cNvPr id="4" name="Subtítulo 2">
            <a:extLst>
              <a:ext uri="{FF2B5EF4-FFF2-40B4-BE49-F238E27FC236}">
                <a16:creationId xmlns:a16="http://schemas.microsoft.com/office/drawing/2014/main" id="{E9718EC5-C20A-B2E8-7C62-FD38C064E049}"/>
              </a:ext>
            </a:extLst>
          </p:cNvPr>
          <p:cNvSpPr txBox="1">
            <a:spLocks noGrp="1" noRot="1" noMove="1" noResize="1" noEditPoints="1" noAdjustHandles="1" noChangeArrowheads="1" noChangeShapeType="1"/>
          </p:cNvSpPr>
          <p:nvPr/>
        </p:nvSpPr>
        <p:spPr>
          <a:xfrm>
            <a:off x="8126083" y="380970"/>
            <a:ext cx="3227717" cy="3058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pt-PT" sz="1200" i="1" dirty="0">
                <a:solidFill>
                  <a:srgbClr val="002856"/>
                </a:solidFill>
                <a:latin typeface="Montserrat" panose="00000500000000000000" pitchFamily="2" charset="0"/>
              </a:rPr>
              <a:t>29/10/2024</a:t>
            </a:r>
          </a:p>
        </p:txBody>
      </p:sp>
      <p:cxnSp>
        <p:nvCxnSpPr>
          <p:cNvPr id="8" name="Conexão reta 7">
            <a:extLst>
              <a:ext uri="{FF2B5EF4-FFF2-40B4-BE49-F238E27FC236}">
                <a16:creationId xmlns:a16="http://schemas.microsoft.com/office/drawing/2014/main" id="{5CDDA346-C506-95C0-D742-E2D8DA6C225F}"/>
              </a:ext>
            </a:extLst>
          </p:cNvPr>
          <p:cNvCxnSpPr>
            <a:cxnSpLocks noGrp="1" noRot="1" noMove="1" noResize="1" noEditPoints="1" noAdjustHandles="1" noChangeArrowheads="1" noChangeShapeType="1"/>
          </p:cNvCxnSpPr>
          <p:nvPr/>
        </p:nvCxnSpPr>
        <p:spPr>
          <a:xfrm>
            <a:off x="0" y="1489135"/>
            <a:ext cx="451485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1" name="Imagem 10" descr="Uma imagem com Tipo de letra, Gráficos, design gráfico, captura de ecrã&#10;&#10;Descrição gerada automaticamente">
            <a:extLst>
              <a:ext uri="{FF2B5EF4-FFF2-40B4-BE49-F238E27FC236}">
                <a16:creationId xmlns:a16="http://schemas.microsoft.com/office/drawing/2014/main" id="{2062510F-D646-9B7A-28DB-D8203C8DA9FE}"/>
              </a:ext>
            </a:extLst>
          </p:cNvPr>
          <p:cNvPicPr>
            <a:picLocks noGrp="1" noRot="1" noChangeAspect="1" noMove="1" noResize="1" noEditPoints="1" noAdjustHandles="1" noChangeArrowheads="1" noChangeShapeType="1" noCrop="1"/>
          </p:cNvPicPr>
          <p:nvPr/>
        </p:nvPicPr>
        <p:blipFill>
          <a:blip r:embed="rId2">
            <a:alphaModFix amt="70000"/>
            <a:extLst>
              <a:ext uri="{28A0092B-C50C-407E-A947-70E740481C1C}">
                <a14:useLocalDpi xmlns:a14="http://schemas.microsoft.com/office/drawing/2010/main" val="0"/>
              </a:ext>
            </a:extLst>
          </a:blip>
          <a:stretch>
            <a:fillRect/>
          </a:stretch>
        </p:blipFill>
        <p:spPr>
          <a:xfrm>
            <a:off x="11018324" y="6267450"/>
            <a:ext cx="837992" cy="401145"/>
          </a:xfrm>
          <a:prstGeom prst="rect">
            <a:avLst/>
          </a:prstGeom>
        </p:spPr>
      </p:pic>
      <p:sp>
        <p:nvSpPr>
          <p:cNvPr id="23" name="Rectângulo 2">
            <a:extLst>
              <a:ext uri="{FF2B5EF4-FFF2-40B4-BE49-F238E27FC236}">
                <a16:creationId xmlns:a16="http://schemas.microsoft.com/office/drawing/2014/main" id="{7C486999-AD65-A32A-29E6-6E37CABC900C}"/>
              </a:ext>
            </a:extLst>
          </p:cNvPr>
          <p:cNvSpPr/>
          <p:nvPr/>
        </p:nvSpPr>
        <p:spPr>
          <a:xfrm>
            <a:off x="529146" y="2782466"/>
            <a:ext cx="6034615" cy="369332"/>
          </a:xfrm>
          <a:prstGeom prst="rect">
            <a:avLst/>
          </a:prstGeom>
          <a:ln/>
        </p:spPr>
        <p:style>
          <a:lnRef idx="0">
            <a:schemeClr val="accent4"/>
          </a:lnRef>
          <a:fillRef idx="3">
            <a:schemeClr val="accent4"/>
          </a:fillRef>
          <a:effectRef idx="3">
            <a:schemeClr val="accent4"/>
          </a:effectRef>
          <a:fontRef idx="minor">
            <a:schemeClr val="lt1"/>
          </a:fontRef>
        </p:style>
        <p:txBody>
          <a:bodyPr wrap="square">
            <a:spAutoFit/>
          </a:bodyPr>
          <a:lstStyle/>
          <a:p>
            <a:r>
              <a:rPr lang="pt-PT" sz="1800" b="1" i="0" u="none" strike="noStrike" baseline="0" dirty="0">
                <a:solidFill>
                  <a:schemeClr val="tx1"/>
                </a:solidFill>
                <a:latin typeface="Arial-BoldMT"/>
              </a:rPr>
              <a:t>Apreciação prévia e decisão de sujeição a AIA (EAP)</a:t>
            </a:r>
            <a:endParaRPr lang="pt-PT" sz="1800" dirty="0">
              <a:solidFill>
                <a:schemeClr val="tx1"/>
              </a:solidFill>
            </a:endParaRPr>
          </a:p>
        </p:txBody>
      </p:sp>
      <p:grpSp>
        <p:nvGrpSpPr>
          <p:cNvPr id="13" name="Agrupar 12">
            <a:extLst>
              <a:ext uri="{FF2B5EF4-FFF2-40B4-BE49-F238E27FC236}">
                <a16:creationId xmlns:a16="http://schemas.microsoft.com/office/drawing/2014/main" id="{686A71B7-15B8-9C24-1AE7-A81151045281}"/>
              </a:ext>
            </a:extLst>
          </p:cNvPr>
          <p:cNvGrpSpPr/>
          <p:nvPr/>
        </p:nvGrpSpPr>
        <p:grpSpPr>
          <a:xfrm>
            <a:off x="7526952" y="2605216"/>
            <a:ext cx="3910368" cy="879840"/>
            <a:chOff x="0" y="0"/>
            <a:chExt cx="3910368" cy="879840"/>
          </a:xfrm>
        </p:grpSpPr>
        <p:sp>
          <p:nvSpPr>
            <p:cNvPr id="21" name="Retângulo: Cantos Arredondados 20">
              <a:extLst>
                <a:ext uri="{FF2B5EF4-FFF2-40B4-BE49-F238E27FC236}">
                  <a16:creationId xmlns:a16="http://schemas.microsoft.com/office/drawing/2014/main" id="{08F14BE9-E10A-2B29-19F5-A6C2A4D45F14}"/>
                </a:ext>
              </a:extLst>
            </p:cNvPr>
            <p:cNvSpPr/>
            <p:nvPr/>
          </p:nvSpPr>
          <p:spPr>
            <a:xfrm>
              <a:off x="0" y="0"/>
              <a:ext cx="3910368" cy="87984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pt-PT"/>
            </a:p>
          </p:txBody>
        </p:sp>
        <p:sp>
          <p:nvSpPr>
            <p:cNvPr id="22" name="Retângulo: Cantos Arredondados 4">
              <a:extLst>
                <a:ext uri="{FF2B5EF4-FFF2-40B4-BE49-F238E27FC236}">
                  <a16:creationId xmlns:a16="http://schemas.microsoft.com/office/drawing/2014/main" id="{0A15AE39-80FB-CD87-D477-A89E1ED3508D}"/>
                </a:ext>
              </a:extLst>
            </p:cNvPr>
            <p:cNvSpPr txBox="1"/>
            <p:nvPr/>
          </p:nvSpPr>
          <p:spPr>
            <a:xfrm>
              <a:off x="42950" y="42950"/>
              <a:ext cx="3824468" cy="7939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pt-PT" sz="1600" kern="1200" dirty="0"/>
                <a:t>Artigo 3.º do Decreto-Lei n.º 151 -B/2013, de 31 de outubro republicado pelo Decreto-Lei n.º 11/2023, de 10 de fevereiro</a:t>
              </a:r>
            </a:p>
          </p:txBody>
        </p:sp>
      </p:grpSp>
      <p:pic>
        <p:nvPicPr>
          <p:cNvPr id="19" name="Imagem 18" descr="Uma imagem com texto, captura de ecrã, Tipo de letra, file&#10;&#10;Descrição gerada automaticamente">
            <a:extLst>
              <a:ext uri="{FF2B5EF4-FFF2-40B4-BE49-F238E27FC236}">
                <a16:creationId xmlns:a16="http://schemas.microsoft.com/office/drawing/2014/main" id="{21944582-B862-DE7C-128A-0821DFF88E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003" y="1323385"/>
            <a:ext cx="11017586" cy="5534615"/>
          </a:xfrm>
          <a:prstGeom prst="rect">
            <a:avLst/>
          </a:prstGeom>
        </p:spPr>
      </p:pic>
      <mc:AlternateContent xmlns:mc="http://schemas.openxmlformats.org/markup-compatibility/2006">
        <mc:Choice xmlns:p14="http://schemas.microsoft.com/office/powerpoint/2010/main" Requires="p14">
          <p:contentPart p14:bwMode="auto" r:id="rId4">
            <p14:nvContentPartPr>
              <p14:cNvPr id="26" name="Tinta 25">
                <a:extLst>
                  <a:ext uri="{FF2B5EF4-FFF2-40B4-BE49-F238E27FC236}">
                    <a16:creationId xmlns:a16="http://schemas.microsoft.com/office/drawing/2014/main" id="{AB8AA670-5760-744E-347F-38734D91299B}"/>
                  </a:ext>
                </a:extLst>
              </p14:cNvPr>
              <p14:cNvContentPartPr/>
              <p14:nvPr/>
            </p14:nvContentPartPr>
            <p14:xfrm>
              <a:off x="6210570" y="6435702"/>
              <a:ext cx="1918440" cy="112680"/>
            </p14:xfrm>
          </p:contentPart>
        </mc:Choice>
        <mc:Fallback>
          <p:pic>
            <p:nvPicPr>
              <p:cNvPr id="26" name="Tinta 25">
                <a:extLst>
                  <a:ext uri="{FF2B5EF4-FFF2-40B4-BE49-F238E27FC236}">
                    <a16:creationId xmlns:a16="http://schemas.microsoft.com/office/drawing/2014/main" id="{AB8AA670-5760-744E-347F-38734D91299B}"/>
                  </a:ext>
                </a:extLst>
              </p:cNvPr>
              <p:cNvPicPr/>
              <p:nvPr/>
            </p:nvPicPr>
            <p:blipFill>
              <a:blip r:embed="rId5"/>
              <a:stretch>
                <a:fillRect/>
              </a:stretch>
            </p:blipFill>
            <p:spPr>
              <a:xfrm>
                <a:off x="6138584" y="6292161"/>
                <a:ext cx="2062053" cy="399404"/>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28" name="Tinta 27">
                <a:extLst>
                  <a:ext uri="{FF2B5EF4-FFF2-40B4-BE49-F238E27FC236}">
                    <a16:creationId xmlns:a16="http://schemas.microsoft.com/office/drawing/2014/main" id="{8477C50F-BC84-6B0D-57D9-07BB357D6485}"/>
                  </a:ext>
                </a:extLst>
              </p14:cNvPr>
              <p14:cNvContentPartPr/>
              <p14:nvPr/>
            </p14:nvContentPartPr>
            <p14:xfrm>
              <a:off x="6372570" y="6553782"/>
              <a:ext cx="1748880" cy="147960"/>
            </p14:xfrm>
          </p:contentPart>
        </mc:Choice>
        <mc:Fallback>
          <p:pic>
            <p:nvPicPr>
              <p:cNvPr id="28" name="Tinta 27">
                <a:extLst>
                  <a:ext uri="{FF2B5EF4-FFF2-40B4-BE49-F238E27FC236}">
                    <a16:creationId xmlns:a16="http://schemas.microsoft.com/office/drawing/2014/main" id="{8477C50F-BC84-6B0D-57D9-07BB357D6485}"/>
                  </a:ext>
                </a:extLst>
              </p:cNvPr>
              <p:cNvPicPr/>
              <p:nvPr/>
            </p:nvPicPr>
            <p:blipFill>
              <a:blip r:embed="rId7"/>
              <a:stretch>
                <a:fillRect/>
              </a:stretch>
            </p:blipFill>
            <p:spPr>
              <a:xfrm>
                <a:off x="6300555" y="6409782"/>
                <a:ext cx="1892550" cy="435600"/>
              </a:xfrm>
              <a:prstGeom prst="rect">
                <a:avLst/>
              </a:prstGeom>
            </p:spPr>
          </p:pic>
        </mc:Fallback>
      </mc:AlternateContent>
      <p:sp>
        <p:nvSpPr>
          <p:cNvPr id="7" name="Subtítulo 2">
            <a:extLst>
              <a:ext uri="{FF2B5EF4-FFF2-40B4-BE49-F238E27FC236}">
                <a16:creationId xmlns:a16="http://schemas.microsoft.com/office/drawing/2014/main" id="{CF50779F-42BC-34F4-2A6F-A92228CEB771}"/>
              </a:ext>
            </a:extLst>
          </p:cNvPr>
          <p:cNvSpPr txBox="1">
            <a:spLocks/>
          </p:cNvSpPr>
          <p:nvPr/>
        </p:nvSpPr>
        <p:spPr>
          <a:xfrm>
            <a:off x="838200" y="350358"/>
            <a:ext cx="5572307" cy="3058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t-PT" sz="900" b="1" dirty="0">
                <a:solidFill>
                  <a:srgbClr val="002856"/>
                </a:solidFill>
                <a:latin typeface="Montserrat Bold" panose="00000800000000000000" pitchFamily="2" charset="0"/>
              </a:rPr>
              <a:t>CURSO DE AVALIAÇÃO DE IMPACTE AMBIENTAL</a:t>
            </a:r>
            <a:br>
              <a:rPr lang="pt-PT" sz="900" b="1" dirty="0">
                <a:solidFill>
                  <a:srgbClr val="002856"/>
                </a:solidFill>
                <a:latin typeface="Montserrat Bold" panose="00000800000000000000" pitchFamily="2" charset="0"/>
              </a:rPr>
            </a:br>
            <a:r>
              <a:rPr lang="pt-PT" sz="900" b="1" dirty="0">
                <a:solidFill>
                  <a:srgbClr val="E5912B"/>
                </a:solidFill>
                <a:latin typeface="Montserrat" panose="00000500000000000000" pitchFamily="2" charset="0"/>
              </a:rPr>
              <a:t>Módulo 1: Importância, Conceitos, Fases e “Instrumentos”</a:t>
            </a:r>
            <a:endParaRPr lang="pt-PT" sz="900" b="1" dirty="0">
              <a:solidFill>
                <a:srgbClr val="002856"/>
              </a:solidFill>
              <a:latin typeface="Montserrat" panose="00000500000000000000" pitchFamily="2" charset="0"/>
            </a:endParaRPr>
          </a:p>
        </p:txBody>
      </p:sp>
      <p:sp>
        <p:nvSpPr>
          <p:cNvPr id="10" name="Retângulo: Cantos Arredondados 9">
            <a:extLst>
              <a:ext uri="{FF2B5EF4-FFF2-40B4-BE49-F238E27FC236}">
                <a16:creationId xmlns:a16="http://schemas.microsoft.com/office/drawing/2014/main" id="{D9C91040-C4A5-C3E2-7081-95C49DB8A2F7}"/>
              </a:ext>
            </a:extLst>
          </p:cNvPr>
          <p:cNvSpPr/>
          <p:nvPr/>
        </p:nvSpPr>
        <p:spPr>
          <a:xfrm>
            <a:off x="923261" y="183390"/>
            <a:ext cx="756612" cy="98577"/>
          </a:xfrm>
          <a:prstGeom prst="roundRect">
            <a:avLst/>
          </a:prstGeom>
          <a:solidFill>
            <a:srgbClr val="E59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0" name="Retângulo: Cantos Arredondados 19">
            <a:extLst>
              <a:ext uri="{FF2B5EF4-FFF2-40B4-BE49-F238E27FC236}">
                <a16:creationId xmlns:a16="http://schemas.microsoft.com/office/drawing/2014/main" id="{E81AB984-4611-6E63-3C77-30DE39830387}"/>
              </a:ext>
            </a:extLst>
          </p:cNvPr>
          <p:cNvSpPr/>
          <p:nvPr/>
        </p:nvSpPr>
        <p:spPr>
          <a:xfrm>
            <a:off x="2500139" y="184191"/>
            <a:ext cx="756612" cy="98577"/>
          </a:xfrm>
          <a:prstGeom prst="roundRect">
            <a:avLst/>
          </a:prstGeom>
          <a:solidFill>
            <a:srgbClr val="E59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4" name="Retângulo: Cantos Arredondados 23">
            <a:extLst>
              <a:ext uri="{FF2B5EF4-FFF2-40B4-BE49-F238E27FC236}">
                <a16:creationId xmlns:a16="http://schemas.microsoft.com/office/drawing/2014/main" id="{EB0D24E8-B9C9-84A6-717A-95EB084140A6}"/>
              </a:ext>
            </a:extLst>
          </p:cNvPr>
          <p:cNvSpPr/>
          <p:nvPr/>
        </p:nvSpPr>
        <p:spPr>
          <a:xfrm>
            <a:off x="3288578" y="179136"/>
            <a:ext cx="756612" cy="98577"/>
          </a:xfrm>
          <a:prstGeom prst="round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5" name="Retângulo: Cantos Arredondados 24">
            <a:extLst>
              <a:ext uri="{FF2B5EF4-FFF2-40B4-BE49-F238E27FC236}">
                <a16:creationId xmlns:a16="http://schemas.microsoft.com/office/drawing/2014/main" id="{524935DE-90E3-F58D-1523-5CACA867B1C7}"/>
              </a:ext>
            </a:extLst>
          </p:cNvPr>
          <p:cNvSpPr/>
          <p:nvPr/>
        </p:nvSpPr>
        <p:spPr>
          <a:xfrm>
            <a:off x="4077017" y="179136"/>
            <a:ext cx="756612" cy="98577"/>
          </a:xfrm>
          <a:prstGeom prst="round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7" name="Retângulo: Cantos Arredondados 26">
            <a:extLst>
              <a:ext uri="{FF2B5EF4-FFF2-40B4-BE49-F238E27FC236}">
                <a16:creationId xmlns:a16="http://schemas.microsoft.com/office/drawing/2014/main" id="{45021CC0-BF9F-7B51-1722-973D36FC33F8}"/>
              </a:ext>
            </a:extLst>
          </p:cNvPr>
          <p:cNvSpPr/>
          <p:nvPr/>
        </p:nvSpPr>
        <p:spPr>
          <a:xfrm>
            <a:off x="1711700" y="179244"/>
            <a:ext cx="756612" cy="98577"/>
          </a:xfrm>
          <a:prstGeom prst="roundRect">
            <a:avLst/>
          </a:prstGeom>
          <a:solidFill>
            <a:srgbClr val="E59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9" name="Retângulo: Cantos Arredondados 28">
            <a:extLst>
              <a:ext uri="{FF2B5EF4-FFF2-40B4-BE49-F238E27FC236}">
                <a16:creationId xmlns:a16="http://schemas.microsoft.com/office/drawing/2014/main" id="{CB000867-6EE4-93BB-26EF-15D896AC788C}"/>
              </a:ext>
            </a:extLst>
          </p:cNvPr>
          <p:cNvSpPr/>
          <p:nvPr/>
        </p:nvSpPr>
        <p:spPr>
          <a:xfrm>
            <a:off x="3288578" y="177222"/>
            <a:ext cx="756612" cy="98577"/>
          </a:xfrm>
          <a:prstGeom prst="roundRect">
            <a:avLst/>
          </a:prstGeom>
          <a:solidFill>
            <a:srgbClr val="E59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Tree>
    <p:extLst>
      <p:ext uri="{BB962C8B-B14F-4D97-AF65-F5344CB8AC3E}">
        <p14:creationId xmlns:p14="http://schemas.microsoft.com/office/powerpoint/2010/main" val="24536083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34FF4E-9B1A-E356-7D4B-9862BC3AC3C8}"/>
              </a:ext>
            </a:extLst>
          </p:cNvPr>
          <p:cNvSpPr>
            <a:spLocks noGrp="1" noRot="1" noMove="1" noResize="1" noEditPoints="1" noAdjustHandles="1" noChangeArrowheads="1" noChangeShapeType="1"/>
          </p:cNvSpPr>
          <p:nvPr>
            <p:ph type="title"/>
          </p:nvPr>
        </p:nvSpPr>
        <p:spPr>
          <a:xfrm>
            <a:off x="838200" y="868781"/>
            <a:ext cx="10515600" cy="620354"/>
          </a:xfrm>
        </p:spPr>
        <p:txBody>
          <a:bodyPr>
            <a:normAutofit/>
          </a:bodyPr>
          <a:lstStyle/>
          <a:p>
            <a:pPr marL="0" indent="0">
              <a:buNone/>
            </a:pPr>
            <a:r>
              <a:rPr lang="pt-PT" sz="2800" b="1" dirty="0">
                <a:solidFill>
                  <a:srgbClr val="002856"/>
                </a:solidFill>
                <a:latin typeface="Montserrat" panose="00000500000000000000" pitchFamily="2" charset="0"/>
              </a:rPr>
              <a:t>“Instrumentos” existentes</a:t>
            </a:r>
          </a:p>
        </p:txBody>
      </p:sp>
      <p:sp>
        <p:nvSpPr>
          <p:cNvPr id="4" name="Subtítulo 2">
            <a:extLst>
              <a:ext uri="{FF2B5EF4-FFF2-40B4-BE49-F238E27FC236}">
                <a16:creationId xmlns:a16="http://schemas.microsoft.com/office/drawing/2014/main" id="{E9718EC5-C20A-B2E8-7C62-FD38C064E049}"/>
              </a:ext>
            </a:extLst>
          </p:cNvPr>
          <p:cNvSpPr txBox="1">
            <a:spLocks noGrp="1" noRot="1" noMove="1" noResize="1" noEditPoints="1" noAdjustHandles="1" noChangeArrowheads="1" noChangeShapeType="1"/>
          </p:cNvSpPr>
          <p:nvPr/>
        </p:nvSpPr>
        <p:spPr>
          <a:xfrm>
            <a:off x="8126083" y="380970"/>
            <a:ext cx="3227717" cy="3058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pt-PT" sz="1200" i="1" dirty="0">
                <a:solidFill>
                  <a:srgbClr val="002856"/>
                </a:solidFill>
                <a:latin typeface="Montserrat" panose="00000500000000000000" pitchFamily="2" charset="0"/>
              </a:rPr>
              <a:t>29/10/2024</a:t>
            </a:r>
          </a:p>
        </p:txBody>
      </p:sp>
      <p:cxnSp>
        <p:nvCxnSpPr>
          <p:cNvPr id="8" name="Conexão reta 7">
            <a:extLst>
              <a:ext uri="{FF2B5EF4-FFF2-40B4-BE49-F238E27FC236}">
                <a16:creationId xmlns:a16="http://schemas.microsoft.com/office/drawing/2014/main" id="{5CDDA346-C506-95C0-D742-E2D8DA6C225F}"/>
              </a:ext>
            </a:extLst>
          </p:cNvPr>
          <p:cNvCxnSpPr>
            <a:cxnSpLocks noGrp="1" noRot="1" noMove="1" noResize="1" noEditPoints="1" noAdjustHandles="1" noChangeArrowheads="1" noChangeShapeType="1"/>
          </p:cNvCxnSpPr>
          <p:nvPr/>
        </p:nvCxnSpPr>
        <p:spPr>
          <a:xfrm>
            <a:off x="0" y="1489135"/>
            <a:ext cx="451485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7" name="Imagem 6">
            <a:extLst>
              <a:ext uri="{FF2B5EF4-FFF2-40B4-BE49-F238E27FC236}">
                <a16:creationId xmlns:a16="http://schemas.microsoft.com/office/drawing/2014/main" id="{0F39BB70-222E-ABCF-D9EB-D088DD855147}"/>
              </a:ext>
            </a:extLst>
          </p:cNvPr>
          <p:cNvPicPr>
            <a:picLocks noChangeAspect="1"/>
          </p:cNvPicPr>
          <p:nvPr/>
        </p:nvPicPr>
        <p:blipFill>
          <a:blip r:embed="rId2"/>
          <a:stretch>
            <a:fillRect/>
          </a:stretch>
        </p:blipFill>
        <p:spPr>
          <a:xfrm>
            <a:off x="715994" y="2362465"/>
            <a:ext cx="5483024" cy="4554758"/>
          </a:xfrm>
          <a:prstGeom prst="rect">
            <a:avLst/>
          </a:prstGeom>
        </p:spPr>
      </p:pic>
      <p:sp>
        <p:nvSpPr>
          <p:cNvPr id="19" name="Subtítulo 2">
            <a:extLst>
              <a:ext uri="{FF2B5EF4-FFF2-40B4-BE49-F238E27FC236}">
                <a16:creationId xmlns:a16="http://schemas.microsoft.com/office/drawing/2014/main" id="{1B7A188C-C1B0-2E37-A7A5-FE580805587F}"/>
              </a:ext>
            </a:extLst>
          </p:cNvPr>
          <p:cNvSpPr txBox="1">
            <a:spLocks/>
          </p:cNvSpPr>
          <p:nvPr/>
        </p:nvSpPr>
        <p:spPr>
          <a:xfrm>
            <a:off x="838200" y="350358"/>
            <a:ext cx="5572307" cy="3058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t-PT" sz="900" b="1" dirty="0">
                <a:solidFill>
                  <a:srgbClr val="002856"/>
                </a:solidFill>
                <a:latin typeface="Montserrat Bold" panose="00000800000000000000" pitchFamily="2" charset="0"/>
              </a:rPr>
              <a:t>CURSO DE AVALIAÇÃO DE IMPACTE AMBIENTAL</a:t>
            </a:r>
            <a:br>
              <a:rPr lang="pt-PT" sz="900" b="1" dirty="0">
                <a:solidFill>
                  <a:srgbClr val="002856"/>
                </a:solidFill>
                <a:latin typeface="Montserrat Bold" panose="00000800000000000000" pitchFamily="2" charset="0"/>
              </a:rPr>
            </a:br>
            <a:r>
              <a:rPr lang="pt-PT" sz="900" b="1" dirty="0">
                <a:solidFill>
                  <a:srgbClr val="E5912B"/>
                </a:solidFill>
                <a:latin typeface="Montserrat" panose="00000500000000000000" pitchFamily="2" charset="0"/>
              </a:rPr>
              <a:t>Módulo 1: Importância, Conceitos, Fases e “Instrumentos”</a:t>
            </a:r>
            <a:endParaRPr lang="pt-PT" sz="900" b="1" dirty="0">
              <a:solidFill>
                <a:srgbClr val="002856"/>
              </a:solidFill>
              <a:latin typeface="Montserrat" panose="00000500000000000000" pitchFamily="2" charset="0"/>
            </a:endParaRPr>
          </a:p>
        </p:txBody>
      </p:sp>
      <p:sp>
        <p:nvSpPr>
          <p:cNvPr id="23" name="Retângulo: Cantos Arredondados 22">
            <a:extLst>
              <a:ext uri="{FF2B5EF4-FFF2-40B4-BE49-F238E27FC236}">
                <a16:creationId xmlns:a16="http://schemas.microsoft.com/office/drawing/2014/main" id="{9608E63F-C713-BA1F-585E-C82A1241E446}"/>
              </a:ext>
            </a:extLst>
          </p:cNvPr>
          <p:cNvSpPr/>
          <p:nvPr/>
        </p:nvSpPr>
        <p:spPr>
          <a:xfrm>
            <a:off x="923261" y="183390"/>
            <a:ext cx="756612" cy="98577"/>
          </a:xfrm>
          <a:prstGeom prst="roundRect">
            <a:avLst/>
          </a:prstGeom>
          <a:solidFill>
            <a:srgbClr val="E59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4" name="Retângulo: Cantos Arredondados 23">
            <a:extLst>
              <a:ext uri="{FF2B5EF4-FFF2-40B4-BE49-F238E27FC236}">
                <a16:creationId xmlns:a16="http://schemas.microsoft.com/office/drawing/2014/main" id="{BE8869BF-C3A6-7252-6021-13EA6F10330F}"/>
              </a:ext>
            </a:extLst>
          </p:cNvPr>
          <p:cNvSpPr/>
          <p:nvPr/>
        </p:nvSpPr>
        <p:spPr>
          <a:xfrm>
            <a:off x="2500139" y="184191"/>
            <a:ext cx="756612" cy="98577"/>
          </a:xfrm>
          <a:prstGeom prst="roundRect">
            <a:avLst/>
          </a:prstGeom>
          <a:solidFill>
            <a:srgbClr val="E59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5" name="Retângulo: Cantos Arredondados 24">
            <a:extLst>
              <a:ext uri="{FF2B5EF4-FFF2-40B4-BE49-F238E27FC236}">
                <a16:creationId xmlns:a16="http://schemas.microsoft.com/office/drawing/2014/main" id="{9D2F09D1-883E-CD1C-CC13-174DB50073ED}"/>
              </a:ext>
            </a:extLst>
          </p:cNvPr>
          <p:cNvSpPr/>
          <p:nvPr/>
        </p:nvSpPr>
        <p:spPr>
          <a:xfrm>
            <a:off x="3288578" y="179136"/>
            <a:ext cx="756612" cy="98577"/>
          </a:xfrm>
          <a:prstGeom prst="round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6" name="Retângulo: Cantos Arredondados 25">
            <a:extLst>
              <a:ext uri="{FF2B5EF4-FFF2-40B4-BE49-F238E27FC236}">
                <a16:creationId xmlns:a16="http://schemas.microsoft.com/office/drawing/2014/main" id="{7686E46C-8069-890C-A7C6-9D0F735D09FA}"/>
              </a:ext>
            </a:extLst>
          </p:cNvPr>
          <p:cNvSpPr/>
          <p:nvPr/>
        </p:nvSpPr>
        <p:spPr>
          <a:xfrm>
            <a:off x="4077017" y="179136"/>
            <a:ext cx="756612" cy="98577"/>
          </a:xfrm>
          <a:prstGeom prst="round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7" name="Retângulo: Cantos Arredondados 26">
            <a:extLst>
              <a:ext uri="{FF2B5EF4-FFF2-40B4-BE49-F238E27FC236}">
                <a16:creationId xmlns:a16="http://schemas.microsoft.com/office/drawing/2014/main" id="{8FB09CEA-31EA-27D2-71D2-FF8EC475E3E3}"/>
              </a:ext>
            </a:extLst>
          </p:cNvPr>
          <p:cNvSpPr/>
          <p:nvPr/>
        </p:nvSpPr>
        <p:spPr>
          <a:xfrm>
            <a:off x="1711700" y="179244"/>
            <a:ext cx="756612" cy="98577"/>
          </a:xfrm>
          <a:prstGeom prst="roundRect">
            <a:avLst/>
          </a:prstGeom>
          <a:solidFill>
            <a:srgbClr val="E59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8" name="Retângulo: Cantos Arredondados 27">
            <a:extLst>
              <a:ext uri="{FF2B5EF4-FFF2-40B4-BE49-F238E27FC236}">
                <a16:creationId xmlns:a16="http://schemas.microsoft.com/office/drawing/2014/main" id="{802EE37C-6047-C029-3CA0-57842D544070}"/>
              </a:ext>
            </a:extLst>
          </p:cNvPr>
          <p:cNvSpPr/>
          <p:nvPr/>
        </p:nvSpPr>
        <p:spPr>
          <a:xfrm>
            <a:off x="3288578" y="177222"/>
            <a:ext cx="756612" cy="98577"/>
          </a:xfrm>
          <a:prstGeom prst="roundRect">
            <a:avLst/>
          </a:prstGeom>
          <a:solidFill>
            <a:srgbClr val="E59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29" name="Imagem 28" descr="Uma imagem com texto, captura de ecrã, software, ecrã&#10;&#10;Descrição gerada automaticamente">
            <a:extLst>
              <a:ext uri="{FF2B5EF4-FFF2-40B4-BE49-F238E27FC236}">
                <a16:creationId xmlns:a16="http://schemas.microsoft.com/office/drawing/2014/main" id="{2ED7F7A9-A567-0417-292E-F1F6220F5D50}"/>
              </a:ext>
            </a:extLst>
          </p:cNvPr>
          <p:cNvPicPr>
            <a:picLocks noChangeAspect="1"/>
          </p:cNvPicPr>
          <p:nvPr/>
        </p:nvPicPr>
        <p:blipFill rotWithShape="1">
          <a:blip r:embed="rId3"/>
          <a:srcRect l="18238" t="28074" r="38656" b="10321"/>
          <a:stretch/>
        </p:blipFill>
        <p:spPr bwMode="auto">
          <a:xfrm>
            <a:off x="7729995" y="2701254"/>
            <a:ext cx="4126321" cy="3317724"/>
          </a:xfrm>
          <a:prstGeom prst="rect">
            <a:avLst/>
          </a:prstGeom>
          <a:ln>
            <a:noFill/>
          </a:ln>
          <a:extLst>
            <a:ext uri="{53640926-AAD7-44D8-BBD7-CCE9431645EC}">
              <a14:shadowObscured xmlns:a14="http://schemas.microsoft.com/office/drawing/2010/main"/>
            </a:ext>
          </a:extLst>
        </p:spPr>
      </p:pic>
      <mc:AlternateContent xmlns:mc="http://schemas.openxmlformats.org/markup-compatibility/2006">
        <mc:Choice xmlns:p14="http://schemas.microsoft.com/office/powerpoint/2010/main" Requires="p14">
          <p:contentPart p14:bwMode="auto" r:id="rId4">
            <p14:nvContentPartPr>
              <p14:cNvPr id="30" name="Tinta 29">
                <a:extLst>
                  <a:ext uri="{FF2B5EF4-FFF2-40B4-BE49-F238E27FC236}">
                    <a16:creationId xmlns:a16="http://schemas.microsoft.com/office/drawing/2014/main" id="{591352AE-063A-62BC-39EE-F80F44C152F1}"/>
                  </a:ext>
                </a:extLst>
              </p14:cNvPr>
              <p14:cNvContentPartPr/>
              <p14:nvPr/>
            </p14:nvContentPartPr>
            <p14:xfrm>
              <a:off x="7905093" y="3528053"/>
              <a:ext cx="1362240" cy="1180800"/>
            </p14:xfrm>
          </p:contentPart>
        </mc:Choice>
        <mc:Fallback>
          <p:pic>
            <p:nvPicPr>
              <p:cNvPr id="30" name="Tinta 29">
                <a:extLst>
                  <a:ext uri="{FF2B5EF4-FFF2-40B4-BE49-F238E27FC236}">
                    <a16:creationId xmlns:a16="http://schemas.microsoft.com/office/drawing/2014/main" id="{591352AE-063A-62BC-39EE-F80F44C152F1}"/>
                  </a:ext>
                </a:extLst>
              </p:cNvPr>
              <p:cNvPicPr/>
              <p:nvPr/>
            </p:nvPicPr>
            <p:blipFill>
              <a:blip r:embed="rId5"/>
              <a:stretch>
                <a:fillRect/>
              </a:stretch>
            </p:blipFill>
            <p:spPr>
              <a:xfrm>
                <a:off x="7833074" y="3384053"/>
                <a:ext cx="1505918" cy="1468440"/>
              </a:xfrm>
              <a:prstGeom prst="rect">
                <a:avLst/>
              </a:prstGeom>
            </p:spPr>
          </p:pic>
        </mc:Fallback>
      </mc:AlternateContent>
      <p:sp>
        <p:nvSpPr>
          <p:cNvPr id="31" name="Retângulo: Cantos Arredondados 30">
            <a:extLst>
              <a:ext uri="{FF2B5EF4-FFF2-40B4-BE49-F238E27FC236}">
                <a16:creationId xmlns:a16="http://schemas.microsoft.com/office/drawing/2014/main" id="{1E437924-12B6-262C-355C-2D2AA7A15C6E}"/>
              </a:ext>
            </a:extLst>
          </p:cNvPr>
          <p:cNvSpPr/>
          <p:nvPr/>
        </p:nvSpPr>
        <p:spPr>
          <a:xfrm>
            <a:off x="7972277" y="1662349"/>
            <a:ext cx="3855669" cy="790433"/>
          </a:xfrm>
          <a:prstGeom prst="roundRect">
            <a:avLst/>
          </a:prstGeom>
          <a:solidFill>
            <a:srgbClr val="E591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200" b="1" dirty="0">
                <a:latin typeface="Montserrat" panose="00000500000000000000" pitchFamily="50" charset="0"/>
              </a:rPr>
              <a:t>Artigo 3.º do Decreto-Lei n.º 151 -B/2013, de 31 de outubro republicado pelo Decreto-Lei n.º 11/2023, de 10 de fevereiro</a:t>
            </a:r>
          </a:p>
        </p:txBody>
      </p:sp>
      <p:pic>
        <p:nvPicPr>
          <p:cNvPr id="32" name="Imagem 31" descr="Uma imagem com Tipo de letra, Gráficos, design gráfico, captura de ecrã&#10;&#10;Descrição gerada automaticamente">
            <a:extLst>
              <a:ext uri="{FF2B5EF4-FFF2-40B4-BE49-F238E27FC236}">
                <a16:creationId xmlns:a16="http://schemas.microsoft.com/office/drawing/2014/main" id="{EAFACCD8-67C2-0266-13C2-0A7186444F71}"/>
              </a:ext>
            </a:extLst>
          </p:cNvPr>
          <p:cNvPicPr/>
          <p:nvPr/>
        </p:nvPicPr>
        <p:blipFill>
          <a:blip r:embed="rId6">
            <a:alphaModFix amt="70000"/>
            <a:extLst>
              <a:ext uri="{28A0092B-C50C-407E-A947-70E740481C1C}">
                <a14:useLocalDpi xmlns:a14="http://schemas.microsoft.com/office/drawing/2010/main" val="0"/>
              </a:ext>
            </a:extLst>
          </a:blip>
          <a:stretch>
            <a:fillRect/>
          </a:stretch>
        </p:blipFill>
        <p:spPr>
          <a:xfrm>
            <a:off x="11018324" y="6267450"/>
            <a:ext cx="837992" cy="401145"/>
          </a:xfrm>
          <a:prstGeom prst="rect">
            <a:avLst/>
          </a:prstGeom>
        </p:spPr>
      </p:pic>
      <p:sp>
        <p:nvSpPr>
          <p:cNvPr id="35" name="Marcador de Posição de Conteúdo 2">
            <a:extLst>
              <a:ext uri="{FF2B5EF4-FFF2-40B4-BE49-F238E27FC236}">
                <a16:creationId xmlns:a16="http://schemas.microsoft.com/office/drawing/2014/main" id="{3D96D803-88D3-8E33-D6E2-BD683B34D004}"/>
              </a:ext>
            </a:extLst>
          </p:cNvPr>
          <p:cNvSpPr txBox="1">
            <a:spLocks/>
          </p:cNvSpPr>
          <p:nvPr/>
        </p:nvSpPr>
        <p:spPr>
          <a:xfrm>
            <a:off x="626006" y="1671068"/>
            <a:ext cx="5121680" cy="62715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pt-PT" sz="1800" b="1" dirty="0">
                <a:solidFill>
                  <a:srgbClr val="E5912B"/>
                </a:solidFill>
                <a:latin typeface="Montserrat" panose="00000500000000000000" pitchFamily="50" charset="0"/>
              </a:rPr>
              <a:t>QUE “INSTRUMENTOS” EXISTEM? </a:t>
            </a:r>
          </a:p>
        </p:txBody>
      </p:sp>
      <p:cxnSp>
        <p:nvCxnSpPr>
          <p:cNvPr id="36" name="Conexão reta 35">
            <a:extLst>
              <a:ext uri="{FF2B5EF4-FFF2-40B4-BE49-F238E27FC236}">
                <a16:creationId xmlns:a16="http://schemas.microsoft.com/office/drawing/2014/main" id="{66D81861-7582-DBA2-981F-C41CC097E444}"/>
              </a:ext>
            </a:extLst>
          </p:cNvPr>
          <p:cNvCxnSpPr>
            <a:cxnSpLocks/>
          </p:cNvCxnSpPr>
          <p:nvPr/>
        </p:nvCxnSpPr>
        <p:spPr>
          <a:xfrm>
            <a:off x="715994" y="2283852"/>
            <a:ext cx="4433976" cy="0"/>
          </a:xfrm>
          <a:prstGeom prst="line">
            <a:avLst/>
          </a:prstGeom>
          <a:ln>
            <a:solidFill>
              <a:srgbClr val="E5912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81415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34FF4E-9B1A-E356-7D4B-9862BC3AC3C8}"/>
              </a:ext>
            </a:extLst>
          </p:cNvPr>
          <p:cNvSpPr>
            <a:spLocks noGrp="1" noRot="1" noMove="1" noResize="1" noEditPoints="1" noAdjustHandles="1" noChangeArrowheads="1" noChangeShapeType="1"/>
          </p:cNvSpPr>
          <p:nvPr>
            <p:ph type="title"/>
          </p:nvPr>
        </p:nvSpPr>
        <p:spPr>
          <a:xfrm>
            <a:off x="838200" y="868781"/>
            <a:ext cx="10515600" cy="620354"/>
          </a:xfrm>
        </p:spPr>
        <p:txBody>
          <a:bodyPr>
            <a:normAutofit/>
          </a:bodyPr>
          <a:lstStyle/>
          <a:p>
            <a:pPr marL="0" indent="0">
              <a:buNone/>
            </a:pPr>
            <a:r>
              <a:rPr lang="pt-PT" sz="2800" b="1" dirty="0">
                <a:solidFill>
                  <a:srgbClr val="002856"/>
                </a:solidFill>
                <a:latin typeface="Montserrat" panose="00000500000000000000" pitchFamily="2" charset="0"/>
              </a:rPr>
              <a:t>“Instrumentos” existentes</a:t>
            </a:r>
          </a:p>
        </p:txBody>
      </p:sp>
      <p:sp>
        <p:nvSpPr>
          <p:cNvPr id="4" name="Subtítulo 2">
            <a:extLst>
              <a:ext uri="{FF2B5EF4-FFF2-40B4-BE49-F238E27FC236}">
                <a16:creationId xmlns:a16="http://schemas.microsoft.com/office/drawing/2014/main" id="{E9718EC5-C20A-B2E8-7C62-FD38C064E049}"/>
              </a:ext>
            </a:extLst>
          </p:cNvPr>
          <p:cNvSpPr txBox="1">
            <a:spLocks noGrp="1" noRot="1" noMove="1" noResize="1" noEditPoints="1" noAdjustHandles="1" noChangeArrowheads="1" noChangeShapeType="1"/>
          </p:cNvSpPr>
          <p:nvPr/>
        </p:nvSpPr>
        <p:spPr>
          <a:xfrm>
            <a:off x="8126083" y="380970"/>
            <a:ext cx="3227717" cy="3058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pt-PT" sz="1200" i="1" dirty="0">
                <a:solidFill>
                  <a:srgbClr val="002856"/>
                </a:solidFill>
                <a:latin typeface="Montserrat" panose="00000500000000000000" pitchFamily="2" charset="0"/>
              </a:rPr>
              <a:t>29/10/2024</a:t>
            </a:r>
          </a:p>
        </p:txBody>
      </p:sp>
      <p:cxnSp>
        <p:nvCxnSpPr>
          <p:cNvPr id="8" name="Conexão reta 7">
            <a:extLst>
              <a:ext uri="{FF2B5EF4-FFF2-40B4-BE49-F238E27FC236}">
                <a16:creationId xmlns:a16="http://schemas.microsoft.com/office/drawing/2014/main" id="{5CDDA346-C506-95C0-D742-E2D8DA6C225F}"/>
              </a:ext>
            </a:extLst>
          </p:cNvPr>
          <p:cNvCxnSpPr>
            <a:cxnSpLocks noGrp="1" noRot="1" noMove="1" noResize="1" noEditPoints="1" noAdjustHandles="1" noChangeArrowheads="1" noChangeShapeType="1"/>
          </p:cNvCxnSpPr>
          <p:nvPr/>
        </p:nvCxnSpPr>
        <p:spPr>
          <a:xfrm>
            <a:off x="0" y="1489135"/>
            <a:ext cx="451485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1" name="Imagem 10" descr="Uma imagem com Tipo de letra, Gráficos, design gráfico, captura de ecrã&#10;&#10;Descrição gerada automaticamente">
            <a:extLst>
              <a:ext uri="{FF2B5EF4-FFF2-40B4-BE49-F238E27FC236}">
                <a16:creationId xmlns:a16="http://schemas.microsoft.com/office/drawing/2014/main" id="{2062510F-D646-9B7A-28DB-D8203C8DA9FE}"/>
              </a:ext>
            </a:extLst>
          </p:cNvPr>
          <p:cNvPicPr>
            <a:picLocks noGrp="1" noRot="1" noChangeAspect="1" noMove="1" noResize="1" noEditPoints="1" noAdjustHandles="1" noChangeArrowheads="1" noChangeShapeType="1" noCrop="1"/>
          </p:cNvPicPr>
          <p:nvPr/>
        </p:nvPicPr>
        <p:blipFill>
          <a:blip r:embed="rId2">
            <a:alphaModFix amt="70000"/>
            <a:extLst>
              <a:ext uri="{28A0092B-C50C-407E-A947-70E740481C1C}">
                <a14:useLocalDpi xmlns:a14="http://schemas.microsoft.com/office/drawing/2010/main" val="0"/>
              </a:ext>
            </a:extLst>
          </a:blip>
          <a:stretch>
            <a:fillRect/>
          </a:stretch>
        </p:blipFill>
        <p:spPr>
          <a:xfrm>
            <a:off x="11018324" y="6267450"/>
            <a:ext cx="837992" cy="401145"/>
          </a:xfrm>
          <a:prstGeom prst="rect">
            <a:avLst/>
          </a:prstGeom>
        </p:spPr>
      </p:pic>
      <p:sp>
        <p:nvSpPr>
          <p:cNvPr id="7" name="Subtítulo 2">
            <a:extLst>
              <a:ext uri="{FF2B5EF4-FFF2-40B4-BE49-F238E27FC236}">
                <a16:creationId xmlns:a16="http://schemas.microsoft.com/office/drawing/2014/main" id="{A2B7708B-CD87-E920-C749-FAFCB9E9F4D2}"/>
              </a:ext>
            </a:extLst>
          </p:cNvPr>
          <p:cNvSpPr txBox="1">
            <a:spLocks/>
          </p:cNvSpPr>
          <p:nvPr/>
        </p:nvSpPr>
        <p:spPr>
          <a:xfrm>
            <a:off x="838200" y="350358"/>
            <a:ext cx="5572307" cy="3058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t-PT" sz="900" b="1" dirty="0">
                <a:solidFill>
                  <a:srgbClr val="002856"/>
                </a:solidFill>
                <a:latin typeface="Montserrat Bold" panose="00000800000000000000" pitchFamily="2" charset="0"/>
              </a:rPr>
              <a:t>CURSO DE AVALIAÇÃO DE IMPACTE AMBIENTAL</a:t>
            </a:r>
            <a:br>
              <a:rPr lang="pt-PT" sz="900" b="1" dirty="0">
                <a:solidFill>
                  <a:srgbClr val="002856"/>
                </a:solidFill>
                <a:latin typeface="Montserrat Bold" panose="00000800000000000000" pitchFamily="2" charset="0"/>
              </a:rPr>
            </a:br>
            <a:r>
              <a:rPr lang="pt-PT" sz="900" b="1" dirty="0">
                <a:solidFill>
                  <a:srgbClr val="E5912B"/>
                </a:solidFill>
                <a:latin typeface="Montserrat" panose="00000500000000000000" pitchFamily="2" charset="0"/>
              </a:rPr>
              <a:t>Módulo 1: Importância, Conceitos, Fases e “Instrumentos”</a:t>
            </a:r>
            <a:endParaRPr lang="pt-PT" sz="900" b="1" dirty="0">
              <a:solidFill>
                <a:srgbClr val="002856"/>
              </a:solidFill>
              <a:latin typeface="Montserrat" panose="00000500000000000000" pitchFamily="2" charset="0"/>
            </a:endParaRPr>
          </a:p>
        </p:txBody>
      </p:sp>
      <p:sp>
        <p:nvSpPr>
          <p:cNvPr id="19" name="Retângulo: Cantos Arredondados 18">
            <a:extLst>
              <a:ext uri="{FF2B5EF4-FFF2-40B4-BE49-F238E27FC236}">
                <a16:creationId xmlns:a16="http://schemas.microsoft.com/office/drawing/2014/main" id="{232CA8D2-F313-FB25-CC85-C579B8B1C551}"/>
              </a:ext>
            </a:extLst>
          </p:cNvPr>
          <p:cNvSpPr/>
          <p:nvPr/>
        </p:nvSpPr>
        <p:spPr>
          <a:xfrm>
            <a:off x="923261" y="183390"/>
            <a:ext cx="756612" cy="98577"/>
          </a:xfrm>
          <a:prstGeom prst="roundRect">
            <a:avLst/>
          </a:prstGeom>
          <a:solidFill>
            <a:srgbClr val="E59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0" name="Retângulo: Cantos Arredondados 19">
            <a:extLst>
              <a:ext uri="{FF2B5EF4-FFF2-40B4-BE49-F238E27FC236}">
                <a16:creationId xmlns:a16="http://schemas.microsoft.com/office/drawing/2014/main" id="{DD68CD81-EF96-DEA8-1FDF-28253168D255}"/>
              </a:ext>
            </a:extLst>
          </p:cNvPr>
          <p:cNvSpPr/>
          <p:nvPr/>
        </p:nvSpPr>
        <p:spPr>
          <a:xfrm>
            <a:off x="2500139" y="184191"/>
            <a:ext cx="756612" cy="98577"/>
          </a:xfrm>
          <a:prstGeom prst="roundRect">
            <a:avLst/>
          </a:prstGeom>
          <a:solidFill>
            <a:srgbClr val="E59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4" name="Retângulo: Cantos Arredondados 23">
            <a:extLst>
              <a:ext uri="{FF2B5EF4-FFF2-40B4-BE49-F238E27FC236}">
                <a16:creationId xmlns:a16="http://schemas.microsoft.com/office/drawing/2014/main" id="{00C3A730-F9D9-22CA-2689-23DC9A46E92F}"/>
              </a:ext>
            </a:extLst>
          </p:cNvPr>
          <p:cNvSpPr/>
          <p:nvPr/>
        </p:nvSpPr>
        <p:spPr>
          <a:xfrm>
            <a:off x="3288578" y="179136"/>
            <a:ext cx="756612" cy="98577"/>
          </a:xfrm>
          <a:prstGeom prst="round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6" name="Retângulo: Cantos Arredondados 25">
            <a:extLst>
              <a:ext uri="{FF2B5EF4-FFF2-40B4-BE49-F238E27FC236}">
                <a16:creationId xmlns:a16="http://schemas.microsoft.com/office/drawing/2014/main" id="{051CD42C-EA73-ECB3-50D6-FDBA8D915573}"/>
              </a:ext>
            </a:extLst>
          </p:cNvPr>
          <p:cNvSpPr/>
          <p:nvPr/>
        </p:nvSpPr>
        <p:spPr>
          <a:xfrm>
            <a:off x="4077017" y="179136"/>
            <a:ext cx="756612" cy="98577"/>
          </a:xfrm>
          <a:prstGeom prst="round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8" name="Retângulo: Cantos Arredondados 27">
            <a:extLst>
              <a:ext uri="{FF2B5EF4-FFF2-40B4-BE49-F238E27FC236}">
                <a16:creationId xmlns:a16="http://schemas.microsoft.com/office/drawing/2014/main" id="{DFA93B04-210A-5A17-EE27-80AECF7FBB63}"/>
              </a:ext>
            </a:extLst>
          </p:cNvPr>
          <p:cNvSpPr/>
          <p:nvPr/>
        </p:nvSpPr>
        <p:spPr>
          <a:xfrm>
            <a:off x="1711700" y="179244"/>
            <a:ext cx="756612" cy="98577"/>
          </a:xfrm>
          <a:prstGeom prst="roundRect">
            <a:avLst/>
          </a:prstGeom>
          <a:solidFill>
            <a:srgbClr val="E59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9" name="Retângulo: Cantos Arredondados 28">
            <a:extLst>
              <a:ext uri="{FF2B5EF4-FFF2-40B4-BE49-F238E27FC236}">
                <a16:creationId xmlns:a16="http://schemas.microsoft.com/office/drawing/2014/main" id="{12F187EA-5B26-6889-81F4-7CF6AF53C948}"/>
              </a:ext>
            </a:extLst>
          </p:cNvPr>
          <p:cNvSpPr/>
          <p:nvPr/>
        </p:nvSpPr>
        <p:spPr>
          <a:xfrm>
            <a:off x="3288578" y="177222"/>
            <a:ext cx="756612" cy="98577"/>
          </a:xfrm>
          <a:prstGeom prst="roundRect">
            <a:avLst/>
          </a:prstGeom>
          <a:solidFill>
            <a:srgbClr val="E59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30" name="Imagem 29" descr="Uma imagem com texto, captura de ecrã, software, ecrã&#10;&#10;Descrição gerada automaticamente">
            <a:extLst>
              <a:ext uri="{FF2B5EF4-FFF2-40B4-BE49-F238E27FC236}">
                <a16:creationId xmlns:a16="http://schemas.microsoft.com/office/drawing/2014/main" id="{F5E8DEC6-5883-2CFB-5331-29FE02F5985A}"/>
              </a:ext>
            </a:extLst>
          </p:cNvPr>
          <p:cNvPicPr>
            <a:picLocks noChangeAspect="1"/>
          </p:cNvPicPr>
          <p:nvPr/>
        </p:nvPicPr>
        <p:blipFill rotWithShape="1">
          <a:blip r:embed="rId3"/>
          <a:srcRect l="18238" t="28074" r="38656" b="10321"/>
          <a:stretch/>
        </p:blipFill>
        <p:spPr bwMode="auto">
          <a:xfrm>
            <a:off x="7729995" y="2701254"/>
            <a:ext cx="4126321" cy="3317724"/>
          </a:xfrm>
          <a:prstGeom prst="rect">
            <a:avLst/>
          </a:prstGeom>
          <a:ln>
            <a:noFill/>
          </a:ln>
          <a:extLst>
            <a:ext uri="{53640926-AAD7-44D8-BBD7-CCE9431645EC}">
              <a14:shadowObscured xmlns:a14="http://schemas.microsoft.com/office/drawing/2010/main"/>
            </a:ext>
          </a:extLst>
        </p:spPr>
      </p:pic>
      <mc:AlternateContent xmlns:mc="http://schemas.openxmlformats.org/markup-compatibility/2006">
        <mc:Choice xmlns:p14="http://schemas.microsoft.com/office/powerpoint/2010/main" Requires="p14">
          <p:contentPart p14:bwMode="auto" r:id="rId4">
            <p14:nvContentPartPr>
              <p14:cNvPr id="31" name="Tinta 30">
                <a:extLst>
                  <a:ext uri="{FF2B5EF4-FFF2-40B4-BE49-F238E27FC236}">
                    <a16:creationId xmlns:a16="http://schemas.microsoft.com/office/drawing/2014/main" id="{EA79D994-229C-7073-6998-DC57A416B726}"/>
                  </a:ext>
                </a:extLst>
              </p14:cNvPr>
              <p14:cNvContentPartPr/>
              <p14:nvPr/>
            </p14:nvContentPartPr>
            <p14:xfrm>
              <a:off x="7905093" y="3528053"/>
              <a:ext cx="1362240" cy="1180800"/>
            </p14:xfrm>
          </p:contentPart>
        </mc:Choice>
        <mc:Fallback>
          <p:pic>
            <p:nvPicPr>
              <p:cNvPr id="31" name="Tinta 30">
                <a:extLst>
                  <a:ext uri="{FF2B5EF4-FFF2-40B4-BE49-F238E27FC236}">
                    <a16:creationId xmlns:a16="http://schemas.microsoft.com/office/drawing/2014/main" id="{EA79D994-229C-7073-6998-DC57A416B726}"/>
                  </a:ext>
                </a:extLst>
              </p:cNvPr>
              <p:cNvPicPr/>
              <p:nvPr/>
            </p:nvPicPr>
            <p:blipFill>
              <a:blip r:embed="rId5"/>
              <a:stretch>
                <a:fillRect/>
              </a:stretch>
            </p:blipFill>
            <p:spPr>
              <a:xfrm>
                <a:off x="7833074" y="3384053"/>
                <a:ext cx="1505918" cy="1468440"/>
              </a:xfrm>
              <a:prstGeom prst="rect">
                <a:avLst/>
              </a:prstGeom>
            </p:spPr>
          </p:pic>
        </mc:Fallback>
      </mc:AlternateContent>
      <p:sp>
        <p:nvSpPr>
          <p:cNvPr id="32" name="Retângulo: Cantos Arredondados 31">
            <a:extLst>
              <a:ext uri="{FF2B5EF4-FFF2-40B4-BE49-F238E27FC236}">
                <a16:creationId xmlns:a16="http://schemas.microsoft.com/office/drawing/2014/main" id="{A7972545-519B-823A-481C-D0FC98055BE7}"/>
              </a:ext>
            </a:extLst>
          </p:cNvPr>
          <p:cNvSpPr/>
          <p:nvPr/>
        </p:nvSpPr>
        <p:spPr>
          <a:xfrm>
            <a:off x="7972277" y="1662349"/>
            <a:ext cx="3855669" cy="790433"/>
          </a:xfrm>
          <a:prstGeom prst="roundRect">
            <a:avLst/>
          </a:prstGeom>
          <a:solidFill>
            <a:srgbClr val="E591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200" b="1" dirty="0">
                <a:latin typeface="Montserrat" panose="00000500000000000000" pitchFamily="50" charset="0"/>
              </a:rPr>
              <a:t>Artigo 3.º do Decreto-Lei n.º 151 -B/2013, de 31 de outubro republicado pelo Decreto-Lei n.º 11/2023, de 10 de fevereiro</a:t>
            </a:r>
          </a:p>
        </p:txBody>
      </p:sp>
      <p:sp>
        <p:nvSpPr>
          <p:cNvPr id="33" name="CaixaDeTexto 32">
            <a:extLst>
              <a:ext uri="{FF2B5EF4-FFF2-40B4-BE49-F238E27FC236}">
                <a16:creationId xmlns:a16="http://schemas.microsoft.com/office/drawing/2014/main" id="{69D9946E-0DF4-FCFA-1F3A-5AEDA2CF87F5}"/>
              </a:ext>
            </a:extLst>
          </p:cNvPr>
          <p:cNvSpPr txBox="1"/>
          <p:nvPr/>
        </p:nvSpPr>
        <p:spPr>
          <a:xfrm>
            <a:off x="1437569" y="3532943"/>
            <a:ext cx="5230649" cy="1626664"/>
          </a:xfrm>
          <a:prstGeom prst="rect">
            <a:avLst/>
          </a:prstGeom>
          <a:noFill/>
        </p:spPr>
        <p:txBody>
          <a:bodyPr wrap="square" anchor="ctr">
            <a:spAutoFit/>
          </a:bodyPr>
          <a:lstStyle/>
          <a:p>
            <a:pPr marL="0" marR="0" lvl="0" indent="0" defTabSz="914400" rtl="0" eaLnBrk="0" fontAlgn="base" latinLnBrk="0" hangingPunct="0">
              <a:lnSpc>
                <a:spcPct val="120000"/>
              </a:lnSpc>
              <a:spcBef>
                <a:spcPct val="0"/>
              </a:spcBef>
              <a:spcAft>
                <a:spcPct val="0"/>
              </a:spcAft>
              <a:buClrTx/>
              <a:buSzTx/>
              <a:tabLst/>
            </a:pPr>
            <a:r>
              <a:rPr kumimoji="0" lang="pt-PT" altLang="pt-PT" sz="1050" i="0" u="sng" strike="noStrike" cap="none" normalizeH="0" baseline="0" dirty="0">
                <a:ln>
                  <a:noFill/>
                </a:ln>
                <a:solidFill>
                  <a:schemeClr val="tx1"/>
                </a:solidFill>
                <a:effectLst/>
                <a:latin typeface="Montserrat" panose="00000500000000000000" pitchFamily="50" charset="0"/>
              </a:rPr>
              <a:t>Prazos importantes:</a:t>
            </a:r>
          </a:p>
          <a:p>
            <a:pPr marL="0" marR="0" lvl="0" indent="0" defTabSz="914400" rtl="0" eaLnBrk="0" fontAlgn="base" latinLnBrk="0" hangingPunct="0">
              <a:lnSpc>
                <a:spcPct val="120000"/>
              </a:lnSpc>
              <a:spcBef>
                <a:spcPct val="0"/>
              </a:spcBef>
              <a:spcAft>
                <a:spcPct val="0"/>
              </a:spcAft>
              <a:buClrTx/>
              <a:buSzTx/>
              <a:tabLst/>
            </a:pPr>
            <a:endParaRPr kumimoji="0" lang="pt-PT" altLang="pt-PT" sz="1050" i="0" u="none" strike="noStrike" cap="none" normalizeH="0" baseline="0" dirty="0">
              <a:ln>
                <a:noFill/>
              </a:ln>
              <a:solidFill>
                <a:schemeClr val="tx1"/>
              </a:solidFill>
              <a:effectLst/>
              <a:latin typeface="Montserrat" panose="00000500000000000000" pitchFamily="50" charset="0"/>
            </a:endParaRPr>
          </a:p>
          <a:p>
            <a:pPr marL="0" marR="0" lvl="0" indent="0" defTabSz="914400" rtl="0" eaLnBrk="0" fontAlgn="base" latinLnBrk="0" hangingPunct="0">
              <a:lnSpc>
                <a:spcPct val="120000"/>
              </a:lnSpc>
              <a:spcBef>
                <a:spcPct val="0"/>
              </a:spcBef>
              <a:spcAft>
                <a:spcPct val="0"/>
              </a:spcAft>
              <a:buClrTx/>
              <a:buSzTx/>
              <a:tabLst/>
            </a:pPr>
            <a:r>
              <a:rPr kumimoji="0" lang="pt-PT" altLang="pt-PT" sz="1050" i="0" u="none" strike="noStrike" cap="none" normalizeH="0" baseline="0" dirty="0">
                <a:ln>
                  <a:noFill/>
                </a:ln>
                <a:solidFill>
                  <a:schemeClr val="tx1"/>
                </a:solidFill>
                <a:effectLst/>
                <a:latin typeface="Montserrat" panose="00000500000000000000" pitchFamily="50" charset="0"/>
              </a:rPr>
              <a:t>A entidade licenciadora ou competente para a autorização de projeto ou a autoridade de AIA emite decisão sobre a necessidade de sujeição a AIA, no prazo de </a:t>
            </a:r>
            <a:r>
              <a:rPr kumimoji="0" lang="pt-PT" altLang="pt-PT" sz="1050" b="1" i="0" u="none" strike="noStrike" cap="none" normalizeH="0" baseline="0" dirty="0">
                <a:ln>
                  <a:noFill/>
                </a:ln>
                <a:solidFill>
                  <a:schemeClr val="tx1"/>
                </a:solidFill>
                <a:effectLst/>
                <a:latin typeface="Montserrat" panose="00000500000000000000" pitchFamily="50" charset="0"/>
              </a:rPr>
              <a:t>25 dias a contar da receção do pedido.</a:t>
            </a:r>
          </a:p>
          <a:p>
            <a:pPr marL="0" marR="0" lvl="0" indent="0" defTabSz="914400" rtl="0" eaLnBrk="0" fontAlgn="base" latinLnBrk="0" hangingPunct="0">
              <a:lnSpc>
                <a:spcPct val="120000"/>
              </a:lnSpc>
              <a:spcBef>
                <a:spcPct val="0"/>
              </a:spcBef>
              <a:spcAft>
                <a:spcPct val="0"/>
              </a:spcAft>
              <a:buClrTx/>
              <a:buSzTx/>
              <a:tabLst/>
            </a:pPr>
            <a:endParaRPr kumimoji="0" lang="pt-PT" altLang="pt-PT" sz="1050" i="0" u="none" strike="noStrike" cap="none" normalizeH="0" baseline="0" dirty="0">
              <a:ln>
                <a:noFill/>
              </a:ln>
              <a:solidFill>
                <a:schemeClr val="tx1"/>
              </a:solidFill>
              <a:effectLst/>
              <a:latin typeface="Montserrat" panose="00000500000000000000" pitchFamily="50" charset="0"/>
            </a:endParaRPr>
          </a:p>
          <a:p>
            <a:pPr marL="0" marR="0" lvl="0" indent="0" defTabSz="914400" rtl="0" eaLnBrk="0" fontAlgn="base" latinLnBrk="0" hangingPunct="0">
              <a:lnSpc>
                <a:spcPct val="120000"/>
              </a:lnSpc>
              <a:spcBef>
                <a:spcPct val="0"/>
              </a:spcBef>
              <a:spcAft>
                <a:spcPct val="0"/>
              </a:spcAft>
              <a:buClrTx/>
              <a:buSzTx/>
              <a:tabLst/>
            </a:pPr>
            <a:r>
              <a:rPr kumimoji="0" lang="pt-PT" altLang="pt-PT" sz="1050" b="1" i="0" u="none" strike="noStrike" cap="none" normalizeH="0" baseline="0" dirty="0">
                <a:ln>
                  <a:noFill/>
                </a:ln>
                <a:solidFill>
                  <a:schemeClr val="tx1"/>
                </a:solidFill>
                <a:effectLst/>
                <a:latin typeface="Montserrat" panose="00000500000000000000" pitchFamily="50" charset="0"/>
              </a:rPr>
              <a:t>Nada é referido relativamente ao que acontece se o prazo for ultrapassado.</a:t>
            </a:r>
          </a:p>
        </p:txBody>
      </p:sp>
      <p:sp>
        <p:nvSpPr>
          <p:cNvPr id="34" name="Retângulo: Cantos Arredondados 33">
            <a:extLst>
              <a:ext uri="{FF2B5EF4-FFF2-40B4-BE49-F238E27FC236}">
                <a16:creationId xmlns:a16="http://schemas.microsoft.com/office/drawing/2014/main" id="{C89A6A47-5BF2-1AE2-D452-B374EE04C946}"/>
              </a:ext>
            </a:extLst>
          </p:cNvPr>
          <p:cNvSpPr/>
          <p:nvPr/>
        </p:nvSpPr>
        <p:spPr>
          <a:xfrm>
            <a:off x="1437570" y="2534289"/>
            <a:ext cx="3155867" cy="480316"/>
          </a:xfrm>
          <a:prstGeom prst="roundRect">
            <a:avLst/>
          </a:prstGeom>
          <a:solidFill>
            <a:srgbClr val="E5912B">
              <a:alpha val="9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200" b="1" dirty="0">
                <a:latin typeface="Montserrat" panose="00000500000000000000" pitchFamily="50" charset="0"/>
              </a:rPr>
              <a:t>Estudo de Apreciação Prévia de Sujeição a AIA (EAP)</a:t>
            </a:r>
          </a:p>
        </p:txBody>
      </p:sp>
      <p:sp>
        <p:nvSpPr>
          <p:cNvPr id="35" name="Retângulo: Cantos Arredondados 34">
            <a:extLst>
              <a:ext uri="{FF2B5EF4-FFF2-40B4-BE49-F238E27FC236}">
                <a16:creationId xmlns:a16="http://schemas.microsoft.com/office/drawing/2014/main" id="{84F1D863-73A0-B9ED-3F5D-B37E0086E95D}"/>
              </a:ext>
            </a:extLst>
          </p:cNvPr>
          <p:cNvSpPr/>
          <p:nvPr/>
        </p:nvSpPr>
        <p:spPr>
          <a:xfrm>
            <a:off x="722171" y="2542345"/>
            <a:ext cx="595735" cy="480316"/>
          </a:xfrm>
          <a:prstGeom prst="roundRect">
            <a:avLst/>
          </a:prstGeom>
          <a:solidFill>
            <a:srgbClr val="E5912B">
              <a:alpha val="9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200" b="1" dirty="0">
                <a:latin typeface="Montserrat" panose="00000500000000000000" pitchFamily="50" charset="0"/>
              </a:rPr>
              <a:t>1</a:t>
            </a:r>
          </a:p>
        </p:txBody>
      </p:sp>
      <p:sp>
        <p:nvSpPr>
          <p:cNvPr id="36" name="Retângulo: Cantos Arredondados 35">
            <a:extLst>
              <a:ext uri="{FF2B5EF4-FFF2-40B4-BE49-F238E27FC236}">
                <a16:creationId xmlns:a16="http://schemas.microsoft.com/office/drawing/2014/main" id="{2E806700-C78C-C69C-73F8-B01EE7323C37}"/>
              </a:ext>
            </a:extLst>
          </p:cNvPr>
          <p:cNvSpPr/>
          <p:nvPr/>
        </p:nvSpPr>
        <p:spPr>
          <a:xfrm>
            <a:off x="1097946" y="3675720"/>
            <a:ext cx="219960" cy="82968"/>
          </a:xfrm>
          <a:prstGeom prst="roundRect">
            <a:avLst/>
          </a:prstGeom>
          <a:noFill/>
          <a:ln>
            <a:solidFill>
              <a:srgbClr val="E591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sz="1200" b="1" dirty="0">
              <a:latin typeface="Montserrat" panose="00000500000000000000" pitchFamily="50" charset="0"/>
            </a:endParaRPr>
          </a:p>
        </p:txBody>
      </p:sp>
      <p:sp>
        <p:nvSpPr>
          <p:cNvPr id="38" name="Retângulo: Cantos Arredondados 37">
            <a:extLst>
              <a:ext uri="{FF2B5EF4-FFF2-40B4-BE49-F238E27FC236}">
                <a16:creationId xmlns:a16="http://schemas.microsoft.com/office/drawing/2014/main" id="{D6515777-2EB6-9516-9C47-6C24163C605B}"/>
              </a:ext>
            </a:extLst>
          </p:cNvPr>
          <p:cNvSpPr/>
          <p:nvPr/>
        </p:nvSpPr>
        <p:spPr>
          <a:xfrm>
            <a:off x="1097946" y="4806135"/>
            <a:ext cx="219960" cy="82968"/>
          </a:xfrm>
          <a:prstGeom prst="roundRect">
            <a:avLst/>
          </a:prstGeom>
          <a:noFill/>
          <a:ln>
            <a:solidFill>
              <a:srgbClr val="E591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sz="1200" b="1" dirty="0">
              <a:latin typeface="Montserrat" panose="00000500000000000000" pitchFamily="50" charset="0"/>
            </a:endParaRPr>
          </a:p>
        </p:txBody>
      </p:sp>
      <p:sp>
        <p:nvSpPr>
          <p:cNvPr id="47" name="Marcador de Posição de Conteúdo 2">
            <a:extLst>
              <a:ext uri="{FF2B5EF4-FFF2-40B4-BE49-F238E27FC236}">
                <a16:creationId xmlns:a16="http://schemas.microsoft.com/office/drawing/2014/main" id="{CDF4AA22-5147-F186-1735-F5515B332F9C}"/>
              </a:ext>
            </a:extLst>
          </p:cNvPr>
          <p:cNvSpPr txBox="1">
            <a:spLocks/>
          </p:cNvSpPr>
          <p:nvPr/>
        </p:nvSpPr>
        <p:spPr>
          <a:xfrm>
            <a:off x="626006" y="1671068"/>
            <a:ext cx="5121680" cy="62715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pt-PT" sz="1800" b="1" dirty="0">
                <a:solidFill>
                  <a:srgbClr val="E5912B"/>
                </a:solidFill>
                <a:latin typeface="Montserrat" panose="00000500000000000000" pitchFamily="50" charset="0"/>
              </a:rPr>
              <a:t>QUE “INSTRUMENTOS” EXISTEM? </a:t>
            </a:r>
          </a:p>
        </p:txBody>
      </p:sp>
      <p:cxnSp>
        <p:nvCxnSpPr>
          <p:cNvPr id="48" name="Conexão reta 47">
            <a:extLst>
              <a:ext uri="{FF2B5EF4-FFF2-40B4-BE49-F238E27FC236}">
                <a16:creationId xmlns:a16="http://schemas.microsoft.com/office/drawing/2014/main" id="{CFDA05F1-BBFA-56B1-4137-D906DE355D3B}"/>
              </a:ext>
            </a:extLst>
          </p:cNvPr>
          <p:cNvCxnSpPr>
            <a:cxnSpLocks/>
          </p:cNvCxnSpPr>
          <p:nvPr/>
        </p:nvCxnSpPr>
        <p:spPr>
          <a:xfrm>
            <a:off x="715994" y="2283852"/>
            <a:ext cx="4433976" cy="0"/>
          </a:xfrm>
          <a:prstGeom prst="line">
            <a:avLst/>
          </a:prstGeom>
          <a:ln>
            <a:solidFill>
              <a:srgbClr val="E5912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03903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Imagem 31" descr="Uma imagem com texto, captura de ecrã, software, ecrã&#10;&#10;Descrição gerada automaticamente">
            <a:extLst>
              <a:ext uri="{FF2B5EF4-FFF2-40B4-BE49-F238E27FC236}">
                <a16:creationId xmlns:a16="http://schemas.microsoft.com/office/drawing/2014/main" id="{6C128E97-5C38-4329-CD92-5E42656DD02F}"/>
              </a:ext>
            </a:extLst>
          </p:cNvPr>
          <p:cNvPicPr>
            <a:picLocks noChangeAspect="1"/>
          </p:cNvPicPr>
          <p:nvPr/>
        </p:nvPicPr>
        <p:blipFill rotWithShape="1">
          <a:blip r:embed="rId2"/>
          <a:srcRect l="18238" t="28074" r="38656" b="10321"/>
          <a:stretch/>
        </p:blipFill>
        <p:spPr bwMode="auto">
          <a:xfrm>
            <a:off x="7729995" y="2701254"/>
            <a:ext cx="4126321" cy="3317724"/>
          </a:xfrm>
          <a:prstGeom prst="rect">
            <a:avLst/>
          </a:prstGeom>
          <a:ln>
            <a:noFill/>
          </a:ln>
          <a:extLst>
            <a:ext uri="{53640926-AAD7-44D8-BBD7-CCE9431645EC}">
              <a14:shadowObscured xmlns:a14="http://schemas.microsoft.com/office/drawing/2010/main"/>
            </a:ext>
          </a:extLst>
        </p:spPr>
      </p:pic>
      <p:sp>
        <p:nvSpPr>
          <p:cNvPr id="2" name="Título 1">
            <a:extLst>
              <a:ext uri="{FF2B5EF4-FFF2-40B4-BE49-F238E27FC236}">
                <a16:creationId xmlns:a16="http://schemas.microsoft.com/office/drawing/2014/main" id="{3234FF4E-9B1A-E356-7D4B-9862BC3AC3C8}"/>
              </a:ext>
            </a:extLst>
          </p:cNvPr>
          <p:cNvSpPr>
            <a:spLocks noGrp="1" noRot="1" noMove="1" noResize="1" noEditPoints="1" noAdjustHandles="1" noChangeArrowheads="1" noChangeShapeType="1"/>
          </p:cNvSpPr>
          <p:nvPr>
            <p:ph type="title"/>
          </p:nvPr>
        </p:nvSpPr>
        <p:spPr>
          <a:xfrm>
            <a:off x="838200" y="868781"/>
            <a:ext cx="10515600" cy="620354"/>
          </a:xfrm>
        </p:spPr>
        <p:txBody>
          <a:bodyPr>
            <a:normAutofit/>
          </a:bodyPr>
          <a:lstStyle/>
          <a:p>
            <a:pPr marL="0" indent="0">
              <a:buNone/>
            </a:pPr>
            <a:r>
              <a:rPr lang="pt-PT" sz="2800" b="1" dirty="0">
                <a:solidFill>
                  <a:srgbClr val="002856"/>
                </a:solidFill>
                <a:latin typeface="Montserrat" panose="00000500000000000000" pitchFamily="2" charset="0"/>
              </a:rPr>
              <a:t>“Instrumentos” existentes</a:t>
            </a:r>
          </a:p>
        </p:txBody>
      </p:sp>
      <p:sp>
        <p:nvSpPr>
          <p:cNvPr id="4" name="Subtítulo 2">
            <a:extLst>
              <a:ext uri="{FF2B5EF4-FFF2-40B4-BE49-F238E27FC236}">
                <a16:creationId xmlns:a16="http://schemas.microsoft.com/office/drawing/2014/main" id="{E9718EC5-C20A-B2E8-7C62-FD38C064E049}"/>
              </a:ext>
            </a:extLst>
          </p:cNvPr>
          <p:cNvSpPr txBox="1">
            <a:spLocks noGrp="1" noRot="1" noMove="1" noResize="1" noEditPoints="1" noAdjustHandles="1" noChangeArrowheads="1" noChangeShapeType="1"/>
          </p:cNvSpPr>
          <p:nvPr/>
        </p:nvSpPr>
        <p:spPr>
          <a:xfrm>
            <a:off x="8126083" y="380970"/>
            <a:ext cx="3227717" cy="3058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pt-PT" sz="1200" i="1" dirty="0">
                <a:solidFill>
                  <a:srgbClr val="002856"/>
                </a:solidFill>
                <a:latin typeface="Montserrat" panose="00000500000000000000" pitchFamily="2" charset="0"/>
              </a:rPr>
              <a:t>29/10/2024</a:t>
            </a:r>
          </a:p>
        </p:txBody>
      </p:sp>
      <p:cxnSp>
        <p:nvCxnSpPr>
          <p:cNvPr id="8" name="Conexão reta 7">
            <a:extLst>
              <a:ext uri="{FF2B5EF4-FFF2-40B4-BE49-F238E27FC236}">
                <a16:creationId xmlns:a16="http://schemas.microsoft.com/office/drawing/2014/main" id="{5CDDA346-C506-95C0-D742-E2D8DA6C225F}"/>
              </a:ext>
            </a:extLst>
          </p:cNvPr>
          <p:cNvCxnSpPr>
            <a:cxnSpLocks noGrp="1" noRot="1" noMove="1" noResize="1" noEditPoints="1" noAdjustHandles="1" noChangeArrowheads="1" noChangeShapeType="1"/>
          </p:cNvCxnSpPr>
          <p:nvPr/>
        </p:nvCxnSpPr>
        <p:spPr>
          <a:xfrm>
            <a:off x="0" y="1489135"/>
            <a:ext cx="451485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1" name="Imagem 10" descr="Uma imagem com Tipo de letra, Gráficos, design gráfico, captura de ecrã&#10;&#10;Descrição gerada automaticamente">
            <a:extLst>
              <a:ext uri="{FF2B5EF4-FFF2-40B4-BE49-F238E27FC236}">
                <a16:creationId xmlns:a16="http://schemas.microsoft.com/office/drawing/2014/main" id="{2062510F-D646-9B7A-28DB-D8203C8DA9FE}"/>
              </a:ext>
            </a:extLst>
          </p:cNvPr>
          <p:cNvPicPr>
            <a:picLocks noGrp="1" noRot="1" noChangeAspect="1" noMove="1" noResize="1" noEditPoints="1" noAdjustHandles="1" noChangeArrowheads="1" noChangeShapeType="1" noCrop="1"/>
          </p:cNvPicPr>
          <p:nvPr/>
        </p:nvPicPr>
        <p:blipFill>
          <a:blip r:embed="rId3">
            <a:alphaModFix amt="70000"/>
            <a:extLst>
              <a:ext uri="{28A0092B-C50C-407E-A947-70E740481C1C}">
                <a14:useLocalDpi xmlns:a14="http://schemas.microsoft.com/office/drawing/2010/main" val="0"/>
              </a:ext>
            </a:extLst>
          </a:blip>
          <a:stretch>
            <a:fillRect/>
          </a:stretch>
        </p:blipFill>
        <p:spPr>
          <a:xfrm>
            <a:off x="11018324" y="6267450"/>
            <a:ext cx="837992" cy="401145"/>
          </a:xfrm>
          <a:prstGeom prst="rect">
            <a:avLst/>
          </a:prstGeom>
        </p:spPr>
      </p:pic>
      <mc:AlternateContent xmlns:mc="http://schemas.openxmlformats.org/markup-compatibility/2006">
        <mc:Choice xmlns:p14="http://schemas.microsoft.com/office/powerpoint/2010/main" Requires="p14">
          <p:contentPart p14:bwMode="auto" r:id="rId4">
            <p14:nvContentPartPr>
              <p14:cNvPr id="7" name="Tinta 6">
                <a:extLst>
                  <a:ext uri="{FF2B5EF4-FFF2-40B4-BE49-F238E27FC236}">
                    <a16:creationId xmlns:a16="http://schemas.microsoft.com/office/drawing/2014/main" id="{467EF9A3-A9D1-3D2C-B1E8-E7F4742C58DC}"/>
                  </a:ext>
                </a:extLst>
              </p14:cNvPr>
              <p14:cNvContentPartPr/>
              <p14:nvPr/>
            </p14:nvContentPartPr>
            <p14:xfrm>
              <a:off x="9793155" y="3493258"/>
              <a:ext cx="1306800" cy="681120"/>
            </p14:xfrm>
          </p:contentPart>
        </mc:Choice>
        <mc:Fallback>
          <p:pic>
            <p:nvPicPr>
              <p:cNvPr id="7" name="Tinta 6">
                <a:extLst>
                  <a:ext uri="{FF2B5EF4-FFF2-40B4-BE49-F238E27FC236}">
                    <a16:creationId xmlns:a16="http://schemas.microsoft.com/office/drawing/2014/main" id="{467EF9A3-A9D1-3D2C-B1E8-E7F4742C58DC}"/>
                  </a:ext>
                </a:extLst>
              </p:cNvPr>
              <p:cNvPicPr/>
              <p:nvPr/>
            </p:nvPicPr>
            <p:blipFill>
              <a:blip r:embed="rId5"/>
              <a:stretch>
                <a:fillRect/>
              </a:stretch>
            </p:blipFill>
            <p:spPr>
              <a:xfrm>
                <a:off x="9721155" y="3349258"/>
                <a:ext cx="1450440" cy="968760"/>
              </a:xfrm>
              <a:prstGeom prst="rect">
                <a:avLst/>
              </a:prstGeom>
            </p:spPr>
          </p:pic>
        </mc:Fallback>
      </mc:AlternateContent>
      <p:sp>
        <p:nvSpPr>
          <p:cNvPr id="19" name="Subtítulo 2">
            <a:extLst>
              <a:ext uri="{FF2B5EF4-FFF2-40B4-BE49-F238E27FC236}">
                <a16:creationId xmlns:a16="http://schemas.microsoft.com/office/drawing/2014/main" id="{363775B8-F9E1-439F-5C1C-9AC196EAD79E}"/>
              </a:ext>
            </a:extLst>
          </p:cNvPr>
          <p:cNvSpPr txBox="1">
            <a:spLocks/>
          </p:cNvSpPr>
          <p:nvPr/>
        </p:nvSpPr>
        <p:spPr>
          <a:xfrm>
            <a:off x="838200" y="350358"/>
            <a:ext cx="5572307" cy="3058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t-PT" sz="900" b="1" dirty="0">
                <a:solidFill>
                  <a:srgbClr val="002856"/>
                </a:solidFill>
                <a:latin typeface="Montserrat Bold" panose="00000800000000000000" pitchFamily="2" charset="0"/>
              </a:rPr>
              <a:t>CURSO DE AVALIAÇÃO DE IMPACTE AMBIENTAL</a:t>
            </a:r>
            <a:br>
              <a:rPr lang="pt-PT" sz="900" b="1" dirty="0">
                <a:solidFill>
                  <a:srgbClr val="002856"/>
                </a:solidFill>
                <a:latin typeface="Montserrat Bold" panose="00000800000000000000" pitchFamily="2" charset="0"/>
              </a:rPr>
            </a:br>
            <a:r>
              <a:rPr lang="pt-PT" sz="900" b="1" dirty="0">
                <a:solidFill>
                  <a:srgbClr val="E5912B"/>
                </a:solidFill>
                <a:latin typeface="Montserrat" panose="00000500000000000000" pitchFamily="2" charset="0"/>
              </a:rPr>
              <a:t>Módulo 1: Importância, Conceitos, Fases e “Instrumentos”</a:t>
            </a:r>
            <a:endParaRPr lang="pt-PT" sz="900" b="1" dirty="0">
              <a:solidFill>
                <a:srgbClr val="002856"/>
              </a:solidFill>
              <a:latin typeface="Montserrat" panose="00000500000000000000" pitchFamily="2" charset="0"/>
            </a:endParaRPr>
          </a:p>
        </p:txBody>
      </p:sp>
      <p:sp>
        <p:nvSpPr>
          <p:cNvPr id="20" name="Retângulo: Cantos Arredondados 19">
            <a:extLst>
              <a:ext uri="{FF2B5EF4-FFF2-40B4-BE49-F238E27FC236}">
                <a16:creationId xmlns:a16="http://schemas.microsoft.com/office/drawing/2014/main" id="{7486F356-9F21-9613-0385-B2DCFA4C7AAE}"/>
              </a:ext>
            </a:extLst>
          </p:cNvPr>
          <p:cNvSpPr/>
          <p:nvPr/>
        </p:nvSpPr>
        <p:spPr>
          <a:xfrm>
            <a:off x="923261" y="183390"/>
            <a:ext cx="756612" cy="98577"/>
          </a:xfrm>
          <a:prstGeom prst="roundRect">
            <a:avLst/>
          </a:prstGeom>
          <a:solidFill>
            <a:srgbClr val="E59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4" name="Retângulo: Cantos Arredondados 23">
            <a:extLst>
              <a:ext uri="{FF2B5EF4-FFF2-40B4-BE49-F238E27FC236}">
                <a16:creationId xmlns:a16="http://schemas.microsoft.com/office/drawing/2014/main" id="{2E0AA93D-EA1D-C50A-EB8F-4CE80DEB53AE}"/>
              </a:ext>
            </a:extLst>
          </p:cNvPr>
          <p:cNvSpPr/>
          <p:nvPr/>
        </p:nvSpPr>
        <p:spPr>
          <a:xfrm>
            <a:off x="2500139" y="184191"/>
            <a:ext cx="756612" cy="98577"/>
          </a:xfrm>
          <a:prstGeom prst="roundRect">
            <a:avLst/>
          </a:prstGeom>
          <a:solidFill>
            <a:srgbClr val="E59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5" name="Retângulo: Cantos Arredondados 24">
            <a:extLst>
              <a:ext uri="{FF2B5EF4-FFF2-40B4-BE49-F238E27FC236}">
                <a16:creationId xmlns:a16="http://schemas.microsoft.com/office/drawing/2014/main" id="{7078FBD0-FCA7-6DA3-CD5B-E5B49EC0C774}"/>
              </a:ext>
            </a:extLst>
          </p:cNvPr>
          <p:cNvSpPr/>
          <p:nvPr/>
        </p:nvSpPr>
        <p:spPr>
          <a:xfrm>
            <a:off x="3288578" y="179136"/>
            <a:ext cx="756612" cy="98577"/>
          </a:xfrm>
          <a:prstGeom prst="round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6" name="Retângulo: Cantos Arredondados 25">
            <a:extLst>
              <a:ext uri="{FF2B5EF4-FFF2-40B4-BE49-F238E27FC236}">
                <a16:creationId xmlns:a16="http://schemas.microsoft.com/office/drawing/2014/main" id="{DC2F14B4-26BF-4F57-7A8E-C68AA116AD1D}"/>
              </a:ext>
            </a:extLst>
          </p:cNvPr>
          <p:cNvSpPr/>
          <p:nvPr/>
        </p:nvSpPr>
        <p:spPr>
          <a:xfrm>
            <a:off x="4077017" y="179136"/>
            <a:ext cx="756612" cy="98577"/>
          </a:xfrm>
          <a:prstGeom prst="round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8" name="Retângulo: Cantos Arredondados 27">
            <a:extLst>
              <a:ext uri="{FF2B5EF4-FFF2-40B4-BE49-F238E27FC236}">
                <a16:creationId xmlns:a16="http://schemas.microsoft.com/office/drawing/2014/main" id="{F8E4F0FA-630C-85AC-F305-A1B809C9901B}"/>
              </a:ext>
            </a:extLst>
          </p:cNvPr>
          <p:cNvSpPr/>
          <p:nvPr/>
        </p:nvSpPr>
        <p:spPr>
          <a:xfrm>
            <a:off x="1711700" y="179244"/>
            <a:ext cx="756612" cy="98577"/>
          </a:xfrm>
          <a:prstGeom prst="roundRect">
            <a:avLst/>
          </a:prstGeom>
          <a:solidFill>
            <a:srgbClr val="E59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9" name="Retângulo: Cantos Arredondados 28">
            <a:extLst>
              <a:ext uri="{FF2B5EF4-FFF2-40B4-BE49-F238E27FC236}">
                <a16:creationId xmlns:a16="http://schemas.microsoft.com/office/drawing/2014/main" id="{BCED94D4-A746-DEC5-71E0-071EBD941433}"/>
              </a:ext>
            </a:extLst>
          </p:cNvPr>
          <p:cNvSpPr/>
          <p:nvPr/>
        </p:nvSpPr>
        <p:spPr>
          <a:xfrm>
            <a:off x="3288578" y="177222"/>
            <a:ext cx="756612" cy="98577"/>
          </a:xfrm>
          <a:prstGeom prst="roundRect">
            <a:avLst/>
          </a:prstGeom>
          <a:solidFill>
            <a:srgbClr val="E59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30" name="Retângulo: Cantos Arredondados 29">
            <a:extLst>
              <a:ext uri="{FF2B5EF4-FFF2-40B4-BE49-F238E27FC236}">
                <a16:creationId xmlns:a16="http://schemas.microsoft.com/office/drawing/2014/main" id="{56851579-573C-C0BE-04CC-9E40C51C70D4}"/>
              </a:ext>
            </a:extLst>
          </p:cNvPr>
          <p:cNvSpPr/>
          <p:nvPr/>
        </p:nvSpPr>
        <p:spPr>
          <a:xfrm>
            <a:off x="7972277" y="1662349"/>
            <a:ext cx="3855669" cy="790433"/>
          </a:xfrm>
          <a:prstGeom prst="roundRect">
            <a:avLst/>
          </a:prstGeom>
          <a:solidFill>
            <a:srgbClr val="E591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200" b="1" dirty="0">
                <a:latin typeface="Montserrat" panose="00000500000000000000" pitchFamily="50" charset="0"/>
              </a:rPr>
              <a:t>Artigo 12.º do Decreto-Lei n.º 151 -B/2013, de 31 de outubro republicado pelo Decreto-Lei n.º 11/2023, de 10 de fevereiro</a:t>
            </a:r>
          </a:p>
        </p:txBody>
      </p:sp>
      <p:sp>
        <p:nvSpPr>
          <p:cNvPr id="33" name="Retângulo: Cantos Arredondados 32">
            <a:extLst>
              <a:ext uri="{FF2B5EF4-FFF2-40B4-BE49-F238E27FC236}">
                <a16:creationId xmlns:a16="http://schemas.microsoft.com/office/drawing/2014/main" id="{A67C2301-5716-9FBC-1FB5-9104E038C82B}"/>
              </a:ext>
            </a:extLst>
          </p:cNvPr>
          <p:cNvSpPr/>
          <p:nvPr/>
        </p:nvSpPr>
        <p:spPr>
          <a:xfrm>
            <a:off x="1437570" y="2520569"/>
            <a:ext cx="3155867" cy="480316"/>
          </a:xfrm>
          <a:prstGeom prst="roundRect">
            <a:avLst/>
          </a:prstGeom>
          <a:solidFill>
            <a:srgbClr val="E5912B">
              <a:alpha val="9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200" b="1" dirty="0">
                <a:latin typeface="Montserrat" panose="00000500000000000000" pitchFamily="50" charset="0"/>
              </a:rPr>
              <a:t>Proposta de Definição de Âmbito (PDA)</a:t>
            </a:r>
          </a:p>
        </p:txBody>
      </p:sp>
      <p:sp>
        <p:nvSpPr>
          <p:cNvPr id="34" name="Retângulo: Cantos Arredondados 33">
            <a:extLst>
              <a:ext uri="{FF2B5EF4-FFF2-40B4-BE49-F238E27FC236}">
                <a16:creationId xmlns:a16="http://schemas.microsoft.com/office/drawing/2014/main" id="{49D69939-FA65-9768-3F35-5A6DE257F730}"/>
              </a:ext>
            </a:extLst>
          </p:cNvPr>
          <p:cNvSpPr/>
          <p:nvPr/>
        </p:nvSpPr>
        <p:spPr>
          <a:xfrm>
            <a:off x="722171" y="2528625"/>
            <a:ext cx="595735" cy="480316"/>
          </a:xfrm>
          <a:prstGeom prst="roundRect">
            <a:avLst/>
          </a:prstGeom>
          <a:solidFill>
            <a:srgbClr val="E5912B">
              <a:alpha val="9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200" b="1" dirty="0">
                <a:latin typeface="Montserrat" panose="00000500000000000000" pitchFamily="50" charset="0"/>
              </a:rPr>
              <a:t>2</a:t>
            </a:r>
          </a:p>
        </p:txBody>
      </p:sp>
      <p:sp>
        <p:nvSpPr>
          <p:cNvPr id="37" name="Marcador de Posição de Conteúdo 2">
            <a:extLst>
              <a:ext uri="{FF2B5EF4-FFF2-40B4-BE49-F238E27FC236}">
                <a16:creationId xmlns:a16="http://schemas.microsoft.com/office/drawing/2014/main" id="{F605DD58-2FFB-D7CF-34C8-77EF881D63CE}"/>
              </a:ext>
            </a:extLst>
          </p:cNvPr>
          <p:cNvSpPr txBox="1">
            <a:spLocks/>
          </p:cNvSpPr>
          <p:nvPr/>
        </p:nvSpPr>
        <p:spPr>
          <a:xfrm>
            <a:off x="626006" y="1671068"/>
            <a:ext cx="5121680" cy="62715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pt-PT" sz="1800" b="1" dirty="0">
                <a:solidFill>
                  <a:srgbClr val="E5912B"/>
                </a:solidFill>
                <a:latin typeface="Montserrat" panose="00000500000000000000" pitchFamily="50" charset="0"/>
              </a:rPr>
              <a:t>QUE “INSTRUMENTOS” EXISTEM? </a:t>
            </a:r>
          </a:p>
        </p:txBody>
      </p:sp>
      <p:cxnSp>
        <p:nvCxnSpPr>
          <p:cNvPr id="38" name="Conexão reta 37">
            <a:extLst>
              <a:ext uri="{FF2B5EF4-FFF2-40B4-BE49-F238E27FC236}">
                <a16:creationId xmlns:a16="http://schemas.microsoft.com/office/drawing/2014/main" id="{39715FF3-7BBC-3A2F-E5F5-5246AF3A50C7}"/>
              </a:ext>
            </a:extLst>
          </p:cNvPr>
          <p:cNvCxnSpPr>
            <a:cxnSpLocks/>
          </p:cNvCxnSpPr>
          <p:nvPr/>
        </p:nvCxnSpPr>
        <p:spPr>
          <a:xfrm>
            <a:off x="715994" y="2283852"/>
            <a:ext cx="4433976" cy="0"/>
          </a:xfrm>
          <a:prstGeom prst="line">
            <a:avLst/>
          </a:prstGeom>
          <a:ln>
            <a:solidFill>
              <a:srgbClr val="E5912B"/>
            </a:solidFill>
          </a:ln>
        </p:spPr>
        <p:style>
          <a:lnRef idx="1">
            <a:schemeClr val="accent1"/>
          </a:lnRef>
          <a:fillRef idx="0">
            <a:schemeClr val="accent1"/>
          </a:fillRef>
          <a:effectRef idx="0">
            <a:schemeClr val="accent1"/>
          </a:effectRef>
          <a:fontRef idx="minor">
            <a:schemeClr val="tx1"/>
          </a:fontRef>
        </p:style>
      </p:cxnSp>
      <p:sp>
        <p:nvSpPr>
          <p:cNvPr id="39" name="CaixaDeTexto 38">
            <a:extLst>
              <a:ext uri="{FF2B5EF4-FFF2-40B4-BE49-F238E27FC236}">
                <a16:creationId xmlns:a16="http://schemas.microsoft.com/office/drawing/2014/main" id="{0E0C4C14-9BD9-F2BF-696E-AA76B017EF6D}"/>
              </a:ext>
            </a:extLst>
          </p:cNvPr>
          <p:cNvSpPr txBox="1"/>
          <p:nvPr/>
        </p:nvSpPr>
        <p:spPr>
          <a:xfrm>
            <a:off x="1437569" y="3314835"/>
            <a:ext cx="5230649" cy="1044966"/>
          </a:xfrm>
          <a:prstGeom prst="rect">
            <a:avLst/>
          </a:prstGeom>
          <a:noFill/>
        </p:spPr>
        <p:txBody>
          <a:bodyPr wrap="square" anchor="ctr">
            <a:spAutoFit/>
          </a:bodyPr>
          <a:lstStyle/>
          <a:p>
            <a:pPr marL="0" marR="0" lvl="0" indent="0" defTabSz="914400" rtl="0" eaLnBrk="0" fontAlgn="base" latinLnBrk="0" hangingPunct="0">
              <a:lnSpc>
                <a:spcPct val="120000"/>
              </a:lnSpc>
              <a:spcBef>
                <a:spcPct val="0"/>
              </a:spcBef>
              <a:spcAft>
                <a:spcPct val="0"/>
              </a:spcAft>
              <a:buClrTx/>
              <a:buSzTx/>
              <a:tabLst/>
            </a:pPr>
            <a:r>
              <a:rPr kumimoji="0" lang="pt-PT" altLang="pt-PT" sz="1050" i="0" strike="noStrike" cap="none" normalizeH="0" baseline="0" dirty="0">
                <a:ln>
                  <a:noFill/>
                </a:ln>
                <a:solidFill>
                  <a:schemeClr val="tx1"/>
                </a:solidFill>
                <a:effectLst/>
                <a:latin typeface="Montserrat" panose="00000500000000000000" pitchFamily="50" charset="0"/>
              </a:rPr>
              <a:t>Documento elaborado pelo proponente no âmbito da fase de definição do âmbito do estudo de impacte ambiental, que contém uma descrição sumária do tipo, características e localização do projeto, e a identificação, análise e seleção das vertentes ambientais significativas que podem ser afetadas e sobre as quais o estudo de impacte ambiental deve incidir.</a:t>
            </a:r>
          </a:p>
        </p:txBody>
      </p:sp>
      <p:sp>
        <p:nvSpPr>
          <p:cNvPr id="42" name="Retângulo: Cantos Arredondados 41">
            <a:extLst>
              <a:ext uri="{FF2B5EF4-FFF2-40B4-BE49-F238E27FC236}">
                <a16:creationId xmlns:a16="http://schemas.microsoft.com/office/drawing/2014/main" id="{CB686175-E449-6A47-65B3-F7838C2E43BF}"/>
              </a:ext>
            </a:extLst>
          </p:cNvPr>
          <p:cNvSpPr/>
          <p:nvPr/>
        </p:nvSpPr>
        <p:spPr>
          <a:xfrm>
            <a:off x="1097946" y="3792334"/>
            <a:ext cx="219960" cy="82968"/>
          </a:xfrm>
          <a:prstGeom prst="roundRect">
            <a:avLst/>
          </a:prstGeom>
          <a:noFill/>
          <a:ln>
            <a:solidFill>
              <a:srgbClr val="E591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sz="1200" b="1" dirty="0">
              <a:latin typeface="Montserrat" panose="00000500000000000000" pitchFamily="50" charset="0"/>
            </a:endParaRPr>
          </a:p>
        </p:txBody>
      </p:sp>
    </p:spTree>
    <p:extLst>
      <p:ext uri="{BB962C8B-B14F-4D97-AF65-F5344CB8AC3E}">
        <p14:creationId xmlns:p14="http://schemas.microsoft.com/office/powerpoint/2010/main" val="18682952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34FF4E-9B1A-E356-7D4B-9862BC3AC3C8}"/>
              </a:ext>
            </a:extLst>
          </p:cNvPr>
          <p:cNvSpPr>
            <a:spLocks noGrp="1" noRot="1" noMove="1" noResize="1" noEditPoints="1" noAdjustHandles="1" noChangeArrowheads="1" noChangeShapeType="1"/>
          </p:cNvSpPr>
          <p:nvPr>
            <p:ph type="title"/>
          </p:nvPr>
        </p:nvSpPr>
        <p:spPr>
          <a:xfrm>
            <a:off x="838200" y="868781"/>
            <a:ext cx="10515600" cy="620354"/>
          </a:xfrm>
        </p:spPr>
        <p:txBody>
          <a:bodyPr>
            <a:normAutofit/>
          </a:bodyPr>
          <a:lstStyle/>
          <a:p>
            <a:pPr marL="0" indent="0">
              <a:buNone/>
            </a:pPr>
            <a:r>
              <a:rPr lang="pt-PT" sz="2800" b="1" dirty="0">
                <a:solidFill>
                  <a:srgbClr val="002856"/>
                </a:solidFill>
                <a:latin typeface="Montserrat" panose="00000500000000000000" pitchFamily="2" charset="0"/>
              </a:rPr>
              <a:t>“Instrumentos” existentes</a:t>
            </a:r>
          </a:p>
        </p:txBody>
      </p:sp>
      <p:sp>
        <p:nvSpPr>
          <p:cNvPr id="4" name="Subtítulo 2">
            <a:extLst>
              <a:ext uri="{FF2B5EF4-FFF2-40B4-BE49-F238E27FC236}">
                <a16:creationId xmlns:a16="http://schemas.microsoft.com/office/drawing/2014/main" id="{E9718EC5-C20A-B2E8-7C62-FD38C064E049}"/>
              </a:ext>
            </a:extLst>
          </p:cNvPr>
          <p:cNvSpPr txBox="1">
            <a:spLocks noGrp="1" noRot="1" noMove="1" noResize="1" noEditPoints="1" noAdjustHandles="1" noChangeArrowheads="1" noChangeShapeType="1"/>
          </p:cNvSpPr>
          <p:nvPr/>
        </p:nvSpPr>
        <p:spPr>
          <a:xfrm>
            <a:off x="8126083" y="380970"/>
            <a:ext cx="3227717" cy="3058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pt-PT" sz="1200" i="1" dirty="0">
                <a:solidFill>
                  <a:srgbClr val="002856"/>
                </a:solidFill>
                <a:latin typeface="Montserrat" panose="00000500000000000000" pitchFamily="2" charset="0"/>
              </a:rPr>
              <a:t>29/10/2024</a:t>
            </a:r>
          </a:p>
        </p:txBody>
      </p:sp>
      <p:cxnSp>
        <p:nvCxnSpPr>
          <p:cNvPr id="8" name="Conexão reta 7">
            <a:extLst>
              <a:ext uri="{FF2B5EF4-FFF2-40B4-BE49-F238E27FC236}">
                <a16:creationId xmlns:a16="http://schemas.microsoft.com/office/drawing/2014/main" id="{5CDDA346-C506-95C0-D742-E2D8DA6C225F}"/>
              </a:ext>
            </a:extLst>
          </p:cNvPr>
          <p:cNvCxnSpPr>
            <a:cxnSpLocks noGrp="1" noRot="1" noMove="1" noResize="1" noEditPoints="1" noAdjustHandles="1" noChangeArrowheads="1" noChangeShapeType="1"/>
          </p:cNvCxnSpPr>
          <p:nvPr/>
        </p:nvCxnSpPr>
        <p:spPr>
          <a:xfrm>
            <a:off x="0" y="1489135"/>
            <a:ext cx="451485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1" name="Imagem 10" descr="Uma imagem com Tipo de letra, Gráficos, design gráfico, captura de ecrã&#10;&#10;Descrição gerada automaticamente">
            <a:extLst>
              <a:ext uri="{FF2B5EF4-FFF2-40B4-BE49-F238E27FC236}">
                <a16:creationId xmlns:a16="http://schemas.microsoft.com/office/drawing/2014/main" id="{2062510F-D646-9B7A-28DB-D8203C8DA9FE}"/>
              </a:ext>
            </a:extLst>
          </p:cNvPr>
          <p:cNvPicPr>
            <a:picLocks noGrp="1" noRot="1" noChangeAspect="1" noMove="1" noResize="1" noEditPoints="1" noAdjustHandles="1" noChangeArrowheads="1" noChangeShapeType="1" noCrop="1"/>
          </p:cNvPicPr>
          <p:nvPr/>
        </p:nvPicPr>
        <p:blipFill>
          <a:blip r:embed="rId2">
            <a:alphaModFix amt="70000"/>
            <a:extLst>
              <a:ext uri="{28A0092B-C50C-407E-A947-70E740481C1C}">
                <a14:useLocalDpi xmlns:a14="http://schemas.microsoft.com/office/drawing/2010/main" val="0"/>
              </a:ext>
            </a:extLst>
          </a:blip>
          <a:stretch>
            <a:fillRect/>
          </a:stretch>
        </p:blipFill>
        <p:spPr>
          <a:xfrm>
            <a:off x="11018324" y="6267450"/>
            <a:ext cx="837992" cy="401145"/>
          </a:xfrm>
          <a:prstGeom prst="rect">
            <a:avLst/>
          </a:prstGeom>
        </p:spPr>
      </p:pic>
      <p:sp>
        <p:nvSpPr>
          <p:cNvPr id="19" name="Subtítulo 2">
            <a:extLst>
              <a:ext uri="{FF2B5EF4-FFF2-40B4-BE49-F238E27FC236}">
                <a16:creationId xmlns:a16="http://schemas.microsoft.com/office/drawing/2014/main" id="{F612C6B4-532F-9C8C-3FDA-FD81916BB018}"/>
              </a:ext>
            </a:extLst>
          </p:cNvPr>
          <p:cNvSpPr txBox="1">
            <a:spLocks/>
          </p:cNvSpPr>
          <p:nvPr/>
        </p:nvSpPr>
        <p:spPr>
          <a:xfrm>
            <a:off x="838200" y="350358"/>
            <a:ext cx="5572307" cy="3058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t-PT" sz="900" b="1" dirty="0">
                <a:solidFill>
                  <a:srgbClr val="002856"/>
                </a:solidFill>
                <a:latin typeface="Montserrat Bold" panose="00000800000000000000" pitchFamily="2" charset="0"/>
              </a:rPr>
              <a:t>CURSO DE AVALIAÇÃO DE IMPACTE AMBIENTAL</a:t>
            </a:r>
            <a:br>
              <a:rPr lang="pt-PT" sz="900" b="1" dirty="0">
                <a:solidFill>
                  <a:srgbClr val="002856"/>
                </a:solidFill>
                <a:latin typeface="Montserrat Bold" panose="00000800000000000000" pitchFamily="2" charset="0"/>
              </a:rPr>
            </a:br>
            <a:r>
              <a:rPr lang="pt-PT" sz="900" b="1" dirty="0">
                <a:solidFill>
                  <a:srgbClr val="E5912B"/>
                </a:solidFill>
                <a:latin typeface="Montserrat" panose="00000500000000000000" pitchFamily="2" charset="0"/>
              </a:rPr>
              <a:t>Módulo 1: Importância, Conceitos, Fases e “Instrumentos”</a:t>
            </a:r>
            <a:endParaRPr lang="pt-PT" sz="900" b="1" dirty="0">
              <a:solidFill>
                <a:srgbClr val="002856"/>
              </a:solidFill>
              <a:latin typeface="Montserrat" panose="00000500000000000000" pitchFamily="2" charset="0"/>
            </a:endParaRPr>
          </a:p>
        </p:txBody>
      </p:sp>
      <p:sp>
        <p:nvSpPr>
          <p:cNvPr id="20" name="Retângulo: Cantos Arredondados 19">
            <a:extLst>
              <a:ext uri="{FF2B5EF4-FFF2-40B4-BE49-F238E27FC236}">
                <a16:creationId xmlns:a16="http://schemas.microsoft.com/office/drawing/2014/main" id="{9165070C-8285-DF7C-F637-6683969F7D88}"/>
              </a:ext>
            </a:extLst>
          </p:cNvPr>
          <p:cNvSpPr/>
          <p:nvPr/>
        </p:nvSpPr>
        <p:spPr>
          <a:xfrm>
            <a:off x="923261" y="183390"/>
            <a:ext cx="756612" cy="98577"/>
          </a:xfrm>
          <a:prstGeom prst="roundRect">
            <a:avLst/>
          </a:prstGeom>
          <a:solidFill>
            <a:srgbClr val="E59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4" name="Retângulo: Cantos Arredondados 23">
            <a:extLst>
              <a:ext uri="{FF2B5EF4-FFF2-40B4-BE49-F238E27FC236}">
                <a16:creationId xmlns:a16="http://schemas.microsoft.com/office/drawing/2014/main" id="{35D52F90-AF7A-5560-379A-3620B3B72289}"/>
              </a:ext>
            </a:extLst>
          </p:cNvPr>
          <p:cNvSpPr/>
          <p:nvPr/>
        </p:nvSpPr>
        <p:spPr>
          <a:xfrm>
            <a:off x="2500139" y="184191"/>
            <a:ext cx="756612" cy="98577"/>
          </a:xfrm>
          <a:prstGeom prst="roundRect">
            <a:avLst/>
          </a:prstGeom>
          <a:solidFill>
            <a:srgbClr val="E59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5" name="Retângulo: Cantos Arredondados 24">
            <a:extLst>
              <a:ext uri="{FF2B5EF4-FFF2-40B4-BE49-F238E27FC236}">
                <a16:creationId xmlns:a16="http://schemas.microsoft.com/office/drawing/2014/main" id="{824889DD-C78E-71BD-4F1F-43C077E47EE7}"/>
              </a:ext>
            </a:extLst>
          </p:cNvPr>
          <p:cNvSpPr/>
          <p:nvPr/>
        </p:nvSpPr>
        <p:spPr>
          <a:xfrm>
            <a:off x="3288578" y="179136"/>
            <a:ext cx="756612" cy="98577"/>
          </a:xfrm>
          <a:prstGeom prst="round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6" name="Retângulo: Cantos Arredondados 25">
            <a:extLst>
              <a:ext uri="{FF2B5EF4-FFF2-40B4-BE49-F238E27FC236}">
                <a16:creationId xmlns:a16="http://schemas.microsoft.com/office/drawing/2014/main" id="{94057B15-C3E6-19A1-62FB-6693561CF07A}"/>
              </a:ext>
            </a:extLst>
          </p:cNvPr>
          <p:cNvSpPr/>
          <p:nvPr/>
        </p:nvSpPr>
        <p:spPr>
          <a:xfrm>
            <a:off x="4077017" y="179136"/>
            <a:ext cx="756612" cy="98577"/>
          </a:xfrm>
          <a:prstGeom prst="round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8" name="Retângulo: Cantos Arredondados 27">
            <a:extLst>
              <a:ext uri="{FF2B5EF4-FFF2-40B4-BE49-F238E27FC236}">
                <a16:creationId xmlns:a16="http://schemas.microsoft.com/office/drawing/2014/main" id="{088D3188-E818-66F7-0A64-B07B7DB8C0E6}"/>
              </a:ext>
            </a:extLst>
          </p:cNvPr>
          <p:cNvSpPr/>
          <p:nvPr/>
        </p:nvSpPr>
        <p:spPr>
          <a:xfrm>
            <a:off x="1711700" y="179244"/>
            <a:ext cx="756612" cy="98577"/>
          </a:xfrm>
          <a:prstGeom prst="roundRect">
            <a:avLst/>
          </a:prstGeom>
          <a:solidFill>
            <a:srgbClr val="E59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9" name="Retângulo: Cantos Arredondados 28">
            <a:extLst>
              <a:ext uri="{FF2B5EF4-FFF2-40B4-BE49-F238E27FC236}">
                <a16:creationId xmlns:a16="http://schemas.microsoft.com/office/drawing/2014/main" id="{4BC6E9ED-5DB2-FC0D-4F8C-985CC2E24487}"/>
              </a:ext>
            </a:extLst>
          </p:cNvPr>
          <p:cNvSpPr/>
          <p:nvPr/>
        </p:nvSpPr>
        <p:spPr>
          <a:xfrm>
            <a:off x="3288578" y="177222"/>
            <a:ext cx="756612" cy="98577"/>
          </a:xfrm>
          <a:prstGeom prst="roundRect">
            <a:avLst/>
          </a:prstGeom>
          <a:solidFill>
            <a:srgbClr val="E59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30" name="Imagem 29" descr="Uma imagem com texto, captura de ecrã, software, ecrã&#10;&#10;Descrição gerada automaticamente">
            <a:extLst>
              <a:ext uri="{FF2B5EF4-FFF2-40B4-BE49-F238E27FC236}">
                <a16:creationId xmlns:a16="http://schemas.microsoft.com/office/drawing/2014/main" id="{6E30232A-33F2-56B1-D600-11DC2F651BD4}"/>
              </a:ext>
            </a:extLst>
          </p:cNvPr>
          <p:cNvPicPr>
            <a:picLocks noChangeAspect="1"/>
          </p:cNvPicPr>
          <p:nvPr/>
        </p:nvPicPr>
        <p:blipFill rotWithShape="1">
          <a:blip r:embed="rId3"/>
          <a:srcRect l="18238" t="28074" r="38656" b="10321"/>
          <a:stretch/>
        </p:blipFill>
        <p:spPr bwMode="auto">
          <a:xfrm>
            <a:off x="7729995" y="2701254"/>
            <a:ext cx="4126321" cy="3317724"/>
          </a:xfrm>
          <a:prstGeom prst="rect">
            <a:avLst/>
          </a:prstGeom>
          <a:ln>
            <a:noFill/>
          </a:ln>
          <a:extLst>
            <a:ext uri="{53640926-AAD7-44D8-BBD7-CCE9431645EC}">
              <a14:shadowObscured xmlns:a14="http://schemas.microsoft.com/office/drawing/2010/main"/>
            </a:ext>
          </a:extLst>
        </p:spPr>
      </p:pic>
      <mc:AlternateContent xmlns:mc="http://schemas.openxmlformats.org/markup-compatibility/2006">
        <mc:Choice xmlns:p14="http://schemas.microsoft.com/office/powerpoint/2010/main" Requires="p14">
          <p:contentPart p14:bwMode="auto" r:id="rId4">
            <p14:nvContentPartPr>
              <p14:cNvPr id="31" name="Tinta 30">
                <a:extLst>
                  <a:ext uri="{FF2B5EF4-FFF2-40B4-BE49-F238E27FC236}">
                    <a16:creationId xmlns:a16="http://schemas.microsoft.com/office/drawing/2014/main" id="{94EC55CD-8F17-38BA-00D5-DCCE48526275}"/>
                  </a:ext>
                </a:extLst>
              </p14:cNvPr>
              <p14:cNvContentPartPr/>
              <p14:nvPr/>
            </p14:nvContentPartPr>
            <p14:xfrm>
              <a:off x="9793155" y="3493258"/>
              <a:ext cx="1306800" cy="681120"/>
            </p14:xfrm>
          </p:contentPart>
        </mc:Choice>
        <mc:Fallback>
          <p:pic>
            <p:nvPicPr>
              <p:cNvPr id="31" name="Tinta 30">
                <a:extLst>
                  <a:ext uri="{FF2B5EF4-FFF2-40B4-BE49-F238E27FC236}">
                    <a16:creationId xmlns:a16="http://schemas.microsoft.com/office/drawing/2014/main" id="{94EC55CD-8F17-38BA-00D5-DCCE48526275}"/>
                  </a:ext>
                </a:extLst>
              </p:cNvPr>
              <p:cNvPicPr/>
              <p:nvPr/>
            </p:nvPicPr>
            <p:blipFill>
              <a:blip r:embed="rId5"/>
              <a:stretch>
                <a:fillRect/>
              </a:stretch>
            </p:blipFill>
            <p:spPr>
              <a:xfrm>
                <a:off x="9721155" y="3349258"/>
                <a:ext cx="1450440" cy="968760"/>
              </a:xfrm>
              <a:prstGeom prst="rect">
                <a:avLst/>
              </a:prstGeom>
            </p:spPr>
          </p:pic>
        </mc:Fallback>
      </mc:AlternateContent>
      <p:sp>
        <p:nvSpPr>
          <p:cNvPr id="32" name="Retângulo: Cantos Arredondados 31">
            <a:extLst>
              <a:ext uri="{FF2B5EF4-FFF2-40B4-BE49-F238E27FC236}">
                <a16:creationId xmlns:a16="http://schemas.microsoft.com/office/drawing/2014/main" id="{8AF2680A-9E0C-28BD-C908-73204672E89D}"/>
              </a:ext>
            </a:extLst>
          </p:cNvPr>
          <p:cNvSpPr/>
          <p:nvPr/>
        </p:nvSpPr>
        <p:spPr>
          <a:xfrm>
            <a:off x="7972277" y="1662349"/>
            <a:ext cx="3855669" cy="790433"/>
          </a:xfrm>
          <a:prstGeom prst="roundRect">
            <a:avLst/>
          </a:prstGeom>
          <a:solidFill>
            <a:srgbClr val="E591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200" b="1" dirty="0">
                <a:latin typeface="Montserrat" panose="00000500000000000000" pitchFamily="50" charset="0"/>
              </a:rPr>
              <a:t>Artigo 12.º do Decreto-Lei n.º 151 -B/2013, de 31 de outubro republicado pelo Decreto-Lei n.º 11/2023, de 10 de fevereiro</a:t>
            </a:r>
          </a:p>
        </p:txBody>
      </p:sp>
      <p:sp>
        <p:nvSpPr>
          <p:cNvPr id="33" name="CaixaDeTexto 32">
            <a:extLst>
              <a:ext uri="{FF2B5EF4-FFF2-40B4-BE49-F238E27FC236}">
                <a16:creationId xmlns:a16="http://schemas.microsoft.com/office/drawing/2014/main" id="{74FC13C2-1C4F-22DE-AF60-F5ADFAC9FA76}"/>
              </a:ext>
            </a:extLst>
          </p:cNvPr>
          <p:cNvSpPr txBox="1"/>
          <p:nvPr/>
        </p:nvSpPr>
        <p:spPr>
          <a:xfrm>
            <a:off x="1437569" y="3124161"/>
            <a:ext cx="5230649" cy="3565656"/>
          </a:xfrm>
          <a:prstGeom prst="rect">
            <a:avLst/>
          </a:prstGeom>
          <a:noFill/>
        </p:spPr>
        <p:txBody>
          <a:bodyPr wrap="square" anchor="ctr">
            <a:spAutoFit/>
          </a:bodyPr>
          <a:lstStyle/>
          <a:p>
            <a:pPr marL="0" marR="0" lvl="0" indent="0" defTabSz="914400" rtl="0" eaLnBrk="0" fontAlgn="base" latinLnBrk="0" hangingPunct="0">
              <a:lnSpc>
                <a:spcPct val="120000"/>
              </a:lnSpc>
              <a:spcBef>
                <a:spcPct val="0"/>
              </a:spcBef>
              <a:spcAft>
                <a:spcPct val="0"/>
              </a:spcAft>
              <a:buClrTx/>
              <a:buSzTx/>
              <a:tabLst/>
            </a:pPr>
            <a:r>
              <a:rPr kumimoji="0" lang="pt-PT" altLang="pt-PT" sz="1050" i="0" u="sng" strike="noStrike" cap="none" normalizeH="0" baseline="0" dirty="0">
                <a:ln>
                  <a:noFill/>
                </a:ln>
                <a:solidFill>
                  <a:schemeClr val="tx1"/>
                </a:solidFill>
                <a:effectLst/>
                <a:latin typeface="Montserrat" panose="00000500000000000000" pitchFamily="50" charset="0"/>
              </a:rPr>
              <a:t>Prazos e informações importantes:</a:t>
            </a:r>
          </a:p>
          <a:p>
            <a:pPr marL="0" marR="0" lvl="0" indent="0" defTabSz="914400" rtl="0" eaLnBrk="0" fontAlgn="base" latinLnBrk="0" hangingPunct="0">
              <a:lnSpc>
                <a:spcPct val="120000"/>
              </a:lnSpc>
              <a:spcBef>
                <a:spcPct val="0"/>
              </a:spcBef>
              <a:spcAft>
                <a:spcPct val="0"/>
              </a:spcAft>
              <a:buClrTx/>
              <a:buSzTx/>
              <a:tabLst/>
            </a:pPr>
            <a:endParaRPr kumimoji="0" lang="pt-PT" altLang="pt-PT" sz="1050" i="0" u="none" strike="noStrike" cap="none" normalizeH="0" baseline="0" dirty="0">
              <a:ln>
                <a:noFill/>
              </a:ln>
              <a:solidFill>
                <a:schemeClr val="tx1"/>
              </a:solidFill>
              <a:effectLst/>
              <a:latin typeface="Montserrat" panose="00000500000000000000" pitchFamily="50" charset="0"/>
            </a:endParaRPr>
          </a:p>
          <a:p>
            <a:pPr marL="0" marR="0" lvl="0" indent="0" defTabSz="914400" rtl="0" eaLnBrk="0" fontAlgn="base" latinLnBrk="0" hangingPunct="0">
              <a:lnSpc>
                <a:spcPct val="120000"/>
              </a:lnSpc>
              <a:spcBef>
                <a:spcPct val="0"/>
              </a:spcBef>
              <a:spcAft>
                <a:spcPct val="0"/>
              </a:spcAft>
              <a:buClrTx/>
              <a:buSzTx/>
              <a:tabLst/>
            </a:pPr>
            <a:r>
              <a:rPr kumimoji="0" lang="pt-PT" altLang="pt-PT" sz="1050" i="0" u="none" strike="noStrike" cap="none" normalizeH="0" baseline="0" dirty="0">
                <a:ln>
                  <a:noFill/>
                </a:ln>
                <a:solidFill>
                  <a:schemeClr val="tx1"/>
                </a:solidFill>
                <a:effectLst/>
                <a:latin typeface="Montserrat" panose="00000500000000000000" pitchFamily="50" charset="0"/>
              </a:rPr>
              <a:t>Por iniciativa do proponente ou mediante decisão da autoridade de AIA, a PDA do EIA pode ser objeto de consulta pública, que decorre por um </a:t>
            </a:r>
            <a:r>
              <a:rPr kumimoji="0" lang="pt-PT" altLang="pt-PT" sz="1050" b="1" i="0" u="none" strike="noStrike" cap="none" normalizeH="0" baseline="0" dirty="0">
                <a:ln>
                  <a:noFill/>
                </a:ln>
                <a:solidFill>
                  <a:schemeClr val="tx1"/>
                </a:solidFill>
                <a:effectLst/>
                <a:latin typeface="Montserrat" panose="00000500000000000000" pitchFamily="50" charset="0"/>
              </a:rPr>
              <a:t>período de 15 dias.</a:t>
            </a:r>
          </a:p>
          <a:p>
            <a:pPr marL="0" marR="0" lvl="0" indent="0" defTabSz="914400" rtl="0" eaLnBrk="0" fontAlgn="base" latinLnBrk="0" hangingPunct="0">
              <a:lnSpc>
                <a:spcPct val="120000"/>
              </a:lnSpc>
              <a:spcBef>
                <a:spcPct val="0"/>
              </a:spcBef>
              <a:spcAft>
                <a:spcPct val="0"/>
              </a:spcAft>
              <a:buClrTx/>
              <a:buSzTx/>
              <a:tabLst/>
            </a:pPr>
            <a:endParaRPr kumimoji="0" lang="pt-PT" altLang="pt-PT" sz="1050" i="0" u="none" strike="noStrike" cap="none" normalizeH="0" baseline="0" dirty="0">
              <a:ln>
                <a:noFill/>
              </a:ln>
              <a:solidFill>
                <a:schemeClr val="tx1"/>
              </a:solidFill>
              <a:effectLst/>
              <a:latin typeface="Montserrat" panose="00000500000000000000" pitchFamily="50" charset="0"/>
            </a:endParaRPr>
          </a:p>
          <a:p>
            <a:pPr marL="0" marR="0" lvl="0" indent="0" defTabSz="914400" rtl="0" eaLnBrk="0" fontAlgn="base" latinLnBrk="0" hangingPunct="0">
              <a:lnSpc>
                <a:spcPct val="120000"/>
              </a:lnSpc>
              <a:spcBef>
                <a:spcPct val="0"/>
              </a:spcBef>
              <a:spcAft>
                <a:spcPct val="0"/>
              </a:spcAft>
              <a:buClrTx/>
              <a:buSzTx/>
              <a:tabLst/>
            </a:pPr>
            <a:r>
              <a:rPr kumimoji="0" lang="pt-PT" altLang="pt-PT" sz="1050" i="0" u="none" strike="noStrike" cap="none" normalizeH="0" baseline="0" dirty="0">
                <a:ln>
                  <a:noFill/>
                </a:ln>
                <a:solidFill>
                  <a:schemeClr val="tx1"/>
                </a:solidFill>
                <a:effectLst/>
                <a:latin typeface="Montserrat" panose="00000500000000000000" pitchFamily="50" charset="0"/>
              </a:rPr>
              <a:t>No prazo </a:t>
            </a:r>
            <a:r>
              <a:rPr kumimoji="0" lang="pt-PT" altLang="pt-PT" sz="1050" b="1" i="0" u="none" strike="noStrike" cap="none" normalizeH="0" baseline="0" dirty="0">
                <a:ln>
                  <a:noFill/>
                </a:ln>
                <a:solidFill>
                  <a:schemeClr val="tx1"/>
                </a:solidFill>
                <a:effectLst/>
                <a:latin typeface="Montserrat" panose="00000500000000000000" pitchFamily="50" charset="0"/>
              </a:rPr>
              <a:t>de 30 dias </a:t>
            </a:r>
            <a:r>
              <a:rPr kumimoji="0" lang="pt-PT" altLang="pt-PT" sz="1050" i="0" u="none" strike="noStrike" cap="none" normalizeH="0" baseline="0" dirty="0">
                <a:ln>
                  <a:noFill/>
                </a:ln>
                <a:solidFill>
                  <a:schemeClr val="tx1"/>
                </a:solidFill>
                <a:effectLst/>
                <a:latin typeface="Montserrat" panose="00000500000000000000" pitchFamily="50" charset="0"/>
              </a:rPr>
              <a:t>(40, se houver consulta pública) a contar da receção da PDA do EIA a CA emite parecer sobre a proposta apresentada.</a:t>
            </a:r>
          </a:p>
          <a:p>
            <a:pPr marL="0" marR="0" lvl="0" indent="0" defTabSz="914400" rtl="0" eaLnBrk="0" fontAlgn="base" latinLnBrk="0" hangingPunct="0">
              <a:lnSpc>
                <a:spcPct val="120000"/>
              </a:lnSpc>
              <a:spcBef>
                <a:spcPct val="0"/>
              </a:spcBef>
              <a:spcAft>
                <a:spcPct val="0"/>
              </a:spcAft>
              <a:buClrTx/>
              <a:buSzTx/>
              <a:tabLst/>
            </a:pPr>
            <a:endParaRPr kumimoji="0" lang="pt-PT" altLang="pt-PT" sz="1050" i="0" u="none" strike="noStrike" cap="none" normalizeH="0" baseline="0" dirty="0">
              <a:ln>
                <a:noFill/>
              </a:ln>
              <a:solidFill>
                <a:schemeClr val="tx1"/>
              </a:solidFill>
              <a:effectLst/>
              <a:latin typeface="Montserrat" panose="00000500000000000000" pitchFamily="50" charset="0"/>
            </a:endParaRPr>
          </a:p>
          <a:p>
            <a:pPr marL="0" marR="0" lvl="0" indent="0" defTabSz="914400" rtl="0" eaLnBrk="0" fontAlgn="base" latinLnBrk="0" hangingPunct="0">
              <a:lnSpc>
                <a:spcPct val="120000"/>
              </a:lnSpc>
              <a:spcBef>
                <a:spcPct val="0"/>
              </a:spcBef>
              <a:spcAft>
                <a:spcPct val="0"/>
              </a:spcAft>
              <a:buClrTx/>
              <a:buSzTx/>
              <a:tabLst/>
            </a:pPr>
            <a:r>
              <a:rPr kumimoji="0" lang="pt-PT" altLang="pt-PT" sz="1050" i="0" u="none" strike="noStrike" cap="none" normalizeH="0" baseline="0" dirty="0">
                <a:ln>
                  <a:noFill/>
                </a:ln>
                <a:solidFill>
                  <a:schemeClr val="tx1"/>
                </a:solidFill>
                <a:effectLst/>
                <a:latin typeface="Montserrat" panose="00000500000000000000" pitchFamily="50" charset="0"/>
              </a:rPr>
              <a:t>A autoridade de AIA, com base no parecer da CA, emite decisão sobre os aspetos que devem ser integrados no EIA, comunicando a mesma ao proponente no prazo de cinco dias após o termo dos prazos referidos no número anterior.</a:t>
            </a:r>
          </a:p>
          <a:p>
            <a:pPr marL="0" marR="0" lvl="0" indent="0" defTabSz="914400" rtl="0" eaLnBrk="0" fontAlgn="base" latinLnBrk="0" hangingPunct="0">
              <a:lnSpc>
                <a:spcPct val="120000"/>
              </a:lnSpc>
              <a:spcBef>
                <a:spcPct val="0"/>
              </a:spcBef>
              <a:spcAft>
                <a:spcPct val="0"/>
              </a:spcAft>
              <a:buClrTx/>
              <a:buSzTx/>
              <a:tabLst/>
            </a:pPr>
            <a:endParaRPr kumimoji="0" lang="pt-PT" altLang="pt-PT" sz="1050" i="0" u="none" strike="noStrike" cap="none" normalizeH="0" baseline="0" dirty="0">
              <a:ln>
                <a:noFill/>
              </a:ln>
              <a:solidFill>
                <a:schemeClr val="tx1"/>
              </a:solidFill>
              <a:effectLst/>
              <a:latin typeface="Montserrat" panose="00000500000000000000" pitchFamily="50" charset="0"/>
            </a:endParaRPr>
          </a:p>
          <a:p>
            <a:pPr marL="0" marR="0" lvl="0" indent="0" defTabSz="914400" rtl="0" eaLnBrk="0" fontAlgn="base" latinLnBrk="0" hangingPunct="0">
              <a:lnSpc>
                <a:spcPct val="120000"/>
              </a:lnSpc>
              <a:spcBef>
                <a:spcPct val="0"/>
              </a:spcBef>
              <a:spcAft>
                <a:spcPct val="0"/>
              </a:spcAft>
              <a:buClrTx/>
              <a:buSzTx/>
              <a:tabLst/>
            </a:pPr>
            <a:r>
              <a:rPr kumimoji="0" lang="pt-PT" altLang="pt-PT" sz="1050" i="0" u="none" strike="noStrike" cap="none" normalizeH="0" baseline="0" dirty="0">
                <a:ln>
                  <a:noFill/>
                </a:ln>
                <a:solidFill>
                  <a:schemeClr val="tx1"/>
                </a:solidFill>
                <a:effectLst/>
                <a:latin typeface="Montserrat" panose="00000500000000000000" pitchFamily="50" charset="0"/>
              </a:rPr>
              <a:t>A </a:t>
            </a:r>
            <a:r>
              <a:rPr kumimoji="0" lang="pt-PT" altLang="pt-PT" sz="1050" b="1" i="0" u="none" strike="noStrike" cap="none" normalizeH="0" baseline="0" dirty="0">
                <a:ln>
                  <a:noFill/>
                </a:ln>
                <a:solidFill>
                  <a:schemeClr val="tx1"/>
                </a:solidFill>
                <a:effectLst/>
                <a:latin typeface="Montserrat" panose="00000500000000000000" pitchFamily="50" charset="0"/>
              </a:rPr>
              <a:t>ausência de decisão </a:t>
            </a:r>
            <a:r>
              <a:rPr kumimoji="0" lang="pt-PT" altLang="pt-PT" sz="1050" i="0" u="none" strike="noStrike" cap="none" normalizeH="0" baseline="0" dirty="0">
                <a:ln>
                  <a:noFill/>
                </a:ln>
                <a:solidFill>
                  <a:schemeClr val="tx1"/>
                </a:solidFill>
                <a:effectLst/>
                <a:latin typeface="Montserrat" panose="00000500000000000000" pitchFamily="50" charset="0"/>
              </a:rPr>
              <a:t>sobre os aspetos que devem ser integrados no EIA no prazo de </a:t>
            </a:r>
            <a:r>
              <a:rPr kumimoji="0" lang="pt-PT" altLang="pt-PT" sz="1050" b="1" i="0" u="none" strike="noStrike" cap="none" normalizeH="0" baseline="0" dirty="0">
                <a:ln>
                  <a:noFill/>
                </a:ln>
                <a:solidFill>
                  <a:schemeClr val="tx1"/>
                </a:solidFill>
                <a:effectLst/>
                <a:latin typeface="Montserrat" panose="00000500000000000000" pitchFamily="50" charset="0"/>
              </a:rPr>
              <a:t>45 ou 35 dias contados da receção da PDA </a:t>
            </a:r>
            <a:r>
              <a:rPr kumimoji="0" lang="pt-PT" altLang="pt-PT" sz="1050" i="0" u="none" strike="noStrike" cap="none" normalizeH="0" baseline="0" dirty="0">
                <a:ln>
                  <a:noFill/>
                </a:ln>
                <a:solidFill>
                  <a:schemeClr val="tx1"/>
                </a:solidFill>
                <a:effectLst/>
                <a:latin typeface="Montserrat" panose="00000500000000000000" pitchFamily="50" charset="0"/>
              </a:rPr>
              <a:t>do EIA, consoante haja ou não consulta pública, </a:t>
            </a:r>
            <a:r>
              <a:rPr kumimoji="0" lang="pt-PT" altLang="pt-PT" sz="1050" b="1" i="0" u="none" strike="noStrike" cap="none" normalizeH="0" baseline="0" dirty="0">
                <a:ln>
                  <a:noFill/>
                </a:ln>
                <a:solidFill>
                  <a:schemeClr val="tx1"/>
                </a:solidFill>
                <a:effectLst/>
                <a:latin typeface="Montserrat" panose="00000500000000000000" pitchFamily="50" charset="0"/>
              </a:rPr>
              <a:t>determina a definição do âmbito do EIA nos termos da proposta apresentada pelo proponente.</a:t>
            </a:r>
          </a:p>
        </p:txBody>
      </p:sp>
      <p:sp>
        <p:nvSpPr>
          <p:cNvPr id="34" name="Retângulo: Cantos Arredondados 33">
            <a:extLst>
              <a:ext uri="{FF2B5EF4-FFF2-40B4-BE49-F238E27FC236}">
                <a16:creationId xmlns:a16="http://schemas.microsoft.com/office/drawing/2014/main" id="{9977BC85-4D9F-7ED4-0CAA-F114E3BDB80A}"/>
              </a:ext>
            </a:extLst>
          </p:cNvPr>
          <p:cNvSpPr/>
          <p:nvPr/>
        </p:nvSpPr>
        <p:spPr>
          <a:xfrm>
            <a:off x="1097946" y="3261200"/>
            <a:ext cx="219960" cy="82968"/>
          </a:xfrm>
          <a:prstGeom prst="roundRect">
            <a:avLst/>
          </a:prstGeom>
          <a:noFill/>
          <a:ln>
            <a:solidFill>
              <a:srgbClr val="E591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sz="1200" b="1" dirty="0">
              <a:latin typeface="Montserrat" panose="00000500000000000000" pitchFamily="50" charset="0"/>
            </a:endParaRPr>
          </a:p>
        </p:txBody>
      </p:sp>
      <p:sp>
        <p:nvSpPr>
          <p:cNvPr id="35" name="Retângulo: Cantos Arredondados 34">
            <a:extLst>
              <a:ext uri="{FF2B5EF4-FFF2-40B4-BE49-F238E27FC236}">
                <a16:creationId xmlns:a16="http://schemas.microsoft.com/office/drawing/2014/main" id="{5B3C0EC2-0FA7-6818-F847-AB87556C285C}"/>
              </a:ext>
            </a:extLst>
          </p:cNvPr>
          <p:cNvSpPr/>
          <p:nvPr/>
        </p:nvSpPr>
        <p:spPr>
          <a:xfrm>
            <a:off x="1097946" y="5929578"/>
            <a:ext cx="219960" cy="82968"/>
          </a:xfrm>
          <a:prstGeom prst="roundRect">
            <a:avLst/>
          </a:prstGeom>
          <a:noFill/>
          <a:ln>
            <a:solidFill>
              <a:srgbClr val="E591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sz="1200" b="1" dirty="0">
              <a:latin typeface="Montserrat" panose="00000500000000000000" pitchFamily="50" charset="0"/>
            </a:endParaRPr>
          </a:p>
        </p:txBody>
      </p:sp>
      <p:sp>
        <p:nvSpPr>
          <p:cNvPr id="41" name="Retângulo: Cantos Arredondados 40">
            <a:extLst>
              <a:ext uri="{FF2B5EF4-FFF2-40B4-BE49-F238E27FC236}">
                <a16:creationId xmlns:a16="http://schemas.microsoft.com/office/drawing/2014/main" id="{826E81A3-68DB-F1F2-BEF0-A3B8F45684DA}"/>
              </a:ext>
            </a:extLst>
          </p:cNvPr>
          <p:cNvSpPr/>
          <p:nvPr/>
        </p:nvSpPr>
        <p:spPr>
          <a:xfrm>
            <a:off x="1437570" y="2520569"/>
            <a:ext cx="3155867" cy="480316"/>
          </a:xfrm>
          <a:prstGeom prst="roundRect">
            <a:avLst/>
          </a:prstGeom>
          <a:solidFill>
            <a:srgbClr val="E5912B">
              <a:alpha val="9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200" b="1" dirty="0">
                <a:latin typeface="Montserrat" panose="00000500000000000000" pitchFamily="50" charset="0"/>
              </a:rPr>
              <a:t>Proposta de Definição de Âmbito (PDA)</a:t>
            </a:r>
          </a:p>
        </p:txBody>
      </p:sp>
      <p:sp>
        <p:nvSpPr>
          <p:cNvPr id="42" name="Retângulo: Cantos Arredondados 41">
            <a:extLst>
              <a:ext uri="{FF2B5EF4-FFF2-40B4-BE49-F238E27FC236}">
                <a16:creationId xmlns:a16="http://schemas.microsoft.com/office/drawing/2014/main" id="{3544E69B-AE47-B9CF-F1CB-62B8557C708F}"/>
              </a:ext>
            </a:extLst>
          </p:cNvPr>
          <p:cNvSpPr/>
          <p:nvPr/>
        </p:nvSpPr>
        <p:spPr>
          <a:xfrm>
            <a:off x="722171" y="2528625"/>
            <a:ext cx="595735" cy="480316"/>
          </a:xfrm>
          <a:prstGeom prst="roundRect">
            <a:avLst/>
          </a:prstGeom>
          <a:solidFill>
            <a:srgbClr val="E5912B">
              <a:alpha val="9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200" b="1" dirty="0">
                <a:latin typeface="Montserrat" panose="00000500000000000000" pitchFamily="50" charset="0"/>
              </a:rPr>
              <a:t>2</a:t>
            </a:r>
          </a:p>
        </p:txBody>
      </p:sp>
      <p:sp>
        <p:nvSpPr>
          <p:cNvPr id="43" name="Marcador de Posição de Conteúdo 2">
            <a:extLst>
              <a:ext uri="{FF2B5EF4-FFF2-40B4-BE49-F238E27FC236}">
                <a16:creationId xmlns:a16="http://schemas.microsoft.com/office/drawing/2014/main" id="{4353AF62-D6EC-48EE-C1BD-FA8CF81201DF}"/>
              </a:ext>
            </a:extLst>
          </p:cNvPr>
          <p:cNvSpPr txBox="1">
            <a:spLocks/>
          </p:cNvSpPr>
          <p:nvPr/>
        </p:nvSpPr>
        <p:spPr>
          <a:xfrm>
            <a:off x="626006" y="1671068"/>
            <a:ext cx="5121680" cy="62715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pt-PT" sz="1800" b="1" dirty="0">
                <a:solidFill>
                  <a:srgbClr val="E5912B"/>
                </a:solidFill>
                <a:latin typeface="Montserrat" panose="00000500000000000000" pitchFamily="50" charset="0"/>
              </a:rPr>
              <a:t>QUE “INSTRUMENTOS” EXISTEM? </a:t>
            </a:r>
          </a:p>
        </p:txBody>
      </p:sp>
      <p:cxnSp>
        <p:nvCxnSpPr>
          <p:cNvPr id="44" name="Conexão reta 43">
            <a:extLst>
              <a:ext uri="{FF2B5EF4-FFF2-40B4-BE49-F238E27FC236}">
                <a16:creationId xmlns:a16="http://schemas.microsoft.com/office/drawing/2014/main" id="{6A8043E0-0827-86AA-00B7-AAAFEA5DCC2C}"/>
              </a:ext>
            </a:extLst>
          </p:cNvPr>
          <p:cNvCxnSpPr>
            <a:cxnSpLocks/>
          </p:cNvCxnSpPr>
          <p:nvPr/>
        </p:nvCxnSpPr>
        <p:spPr>
          <a:xfrm>
            <a:off x="715994" y="2283852"/>
            <a:ext cx="4433976" cy="0"/>
          </a:xfrm>
          <a:prstGeom prst="line">
            <a:avLst/>
          </a:prstGeom>
          <a:ln>
            <a:solidFill>
              <a:srgbClr val="E5912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65911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Imagem 30" descr="Uma imagem com texto, captura de ecrã, software, ecrã&#10;&#10;Descrição gerada automaticamente">
            <a:extLst>
              <a:ext uri="{FF2B5EF4-FFF2-40B4-BE49-F238E27FC236}">
                <a16:creationId xmlns:a16="http://schemas.microsoft.com/office/drawing/2014/main" id="{9711970E-CAE9-6E74-E76A-D9A7554F39D8}"/>
              </a:ext>
            </a:extLst>
          </p:cNvPr>
          <p:cNvPicPr>
            <a:picLocks noChangeAspect="1"/>
          </p:cNvPicPr>
          <p:nvPr/>
        </p:nvPicPr>
        <p:blipFill rotWithShape="1">
          <a:blip r:embed="rId2"/>
          <a:srcRect l="18238" t="28074" r="38656" b="10321"/>
          <a:stretch/>
        </p:blipFill>
        <p:spPr bwMode="auto">
          <a:xfrm>
            <a:off x="7729995" y="2701254"/>
            <a:ext cx="4126321" cy="3317724"/>
          </a:xfrm>
          <a:prstGeom prst="rect">
            <a:avLst/>
          </a:prstGeom>
          <a:ln>
            <a:noFill/>
          </a:ln>
          <a:extLst>
            <a:ext uri="{53640926-AAD7-44D8-BBD7-CCE9431645EC}">
              <a14:shadowObscured xmlns:a14="http://schemas.microsoft.com/office/drawing/2010/main"/>
            </a:ext>
          </a:extLst>
        </p:spPr>
      </p:pic>
      <p:sp>
        <p:nvSpPr>
          <p:cNvPr id="2" name="Título 1">
            <a:extLst>
              <a:ext uri="{FF2B5EF4-FFF2-40B4-BE49-F238E27FC236}">
                <a16:creationId xmlns:a16="http://schemas.microsoft.com/office/drawing/2014/main" id="{3234FF4E-9B1A-E356-7D4B-9862BC3AC3C8}"/>
              </a:ext>
            </a:extLst>
          </p:cNvPr>
          <p:cNvSpPr>
            <a:spLocks noGrp="1" noRot="1" noMove="1" noResize="1" noEditPoints="1" noAdjustHandles="1" noChangeArrowheads="1" noChangeShapeType="1"/>
          </p:cNvSpPr>
          <p:nvPr>
            <p:ph type="title"/>
          </p:nvPr>
        </p:nvSpPr>
        <p:spPr>
          <a:xfrm>
            <a:off x="838200" y="868781"/>
            <a:ext cx="10515600" cy="620354"/>
          </a:xfrm>
        </p:spPr>
        <p:txBody>
          <a:bodyPr>
            <a:normAutofit/>
          </a:bodyPr>
          <a:lstStyle/>
          <a:p>
            <a:pPr marL="0" indent="0">
              <a:buNone/>
            </a:pPr>
            <a:r>
              <a:rPr lang="pt-PT" sz="2800" b="1" dirty="0">
                <a:solidFill>
                  <a:srgbClr val="002856"/>
                </a:solidFill>
                <a:latin typeface="Montserrat" panose="00000500000000000000" pitchFamily="2" charset="0"/>
              </a:rPr>
              <a:t>“Instrumentos” existentes</a:t>
            </a:r>
          </a:p>
        </p:txBody>
      </p:sp>
      <p:sp>
        <p:nvSpPr>
          <p:cNvPr id="4" name="Subtítulo 2">
            <a:extLst>
              <a:ext uri="{FF2B5EF4-FFF2-40B4-BE49-F238E27FC236}">
                <a16:creationId xmlns:a16="http://schemas.microsoft.com/office/drawing/2014/main" id="{E9718EC5-C20A-B2E8-7C62-FD38C064E049}"/>
              </a:ext>
            </a:extLst>
          </p:cNvPr>
          <p:cNvSpPr txBox="1">
            <a:spLocks noGrp="1" noRot="1" noMove="1" noResize="1" noEditPoints="1" noAdjustHandles="1" noChangeArrowheads="1" noChangeShapeType="1"/>
          </p:cNvSpPr>
          <p:nvPr/>
        </p:nvSpPr>
        <p:spPr>
          <a:xfrm>
            <a:off x="8126083" y="380970"/>
            <a:ext cx="3227717" cy="3058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pt-PT" sz="1200" i="1" dirty="0">
                <a:solidFill>
                  <a:srgbClr val="002856"/>
                </a:solidFill>
                <a:latin typeface="Montserrat" panose="00000500000000000000" pitchFamily="2" charset="0"/>
              </a:rPr>
              <a:t>29/10/2024</a:t>
            </a:r>
          </a:p>
        </p:txBody>
      </p:sp>
      <p:cxnSp>
        <p:nvCxnSpPr>
          <p:cNvPr id="8" name="Conexão reta 7">
            <a:extLst>
              <a:ext uri="{FF2B5EF4-FFF2-40B4-BE49-F238E27FC236}">
                <a16:creationId xmlns:a16="http://schemas.microsoft.com/office/drawing/2014/main" id="{5CDDA346-C506-95C0-D742-E2D8DA6C225F}"/>
              </a:ext>
            </a:extLst>
          </p:cNvPr>
          <p:cNvCxnSpPr>
            <a:cxnSpLocks noGrp="1" noRot="1" noMove="1" noResize="1" noEditPoints="1" noAdjustHandles="1" noChangeArrowheads="1" noChangeShapeType="1"/>
          </p:cNvCxnSpPr>
          <p:nvPr/>
        </p:nvCxnSpPr>
        <p:spPr>
          <a:xfrm>
            <a:off x="0" y="1489135"/>
            <a:ext cx="451485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1" name="Imagem 10" descr="Uma imagem com Tipo de letra, Gráficos, design gráfico, captura de ecrã&#10;&#10;Descrição gerada automaticamente">
            <a:extLst>
              <a:ext uri="{FF2B5EF4-FFF2-40B4-BE49-F238E27FC236}">
                <a16:creationId xmlns:a16="http://schemas.microsoft.com/office/drawing/2014/main" id="{2062510F-D646-9B7A-28DB-D8203C8DA9FE}"/>
              </a:ext>
            </a:extLst>
          </p:cNvPr>
          <p:cNvPicPr>
            <a:picLocks noGrp="1" noRot="1" noChangeAspect="1" noMove="1" noResize="1" noEditPoints="1" noAdjustHandles="1" noChangeArrowheads="1" noChangeShapeType="1" noCrop="1"/>
          </p:cNvPicPr>
          <p:nvPr/>
        </p:nvPicPr>
        <p:blipFill>
          <a:blip r:embed="rId3">
            <a:alphaModFix amt="70000"/>
            <a:extLst>
              <a:ext uri="{28A0092B-C50C-407E-A947-70E740481C1C}">
                <a14:useLocalDpi xmlns:a14="http://schemas.microsoft.com/office/drawing/2010/main" val="0"/>
              </a:ext>
            </a:extLst>
          </a:blip>
          <a:stretch>
            <a:fillRect/>
          </a:stretch>
        </p:blipFill>
        <p:spPr>
          <a:xfrm>
            <a:off x="11018324" y="6267450"/>
            <a:ext cx="837992" cy="401145"/>
          </a:xfrm>
          <a:prstGeom prst="rect">
            <a:avLst/>
          </a:prstGeom>
        </p:spPr>
      </p:pic>
      <mc:AlternateContent xmlns:mc="http://schemas.openxmlformats.org/markup-compatibility/2006">
        <mc:Choice xmlns:p14="http://schemas.microsoft.com/office/powerpoint/2010/main" Requires="p14">
          <p:contentPart p14:bwMode="auto" r:id="rId4">
            <p14:nvContentPartPr>
              <p14:cNvPr id="19" name="Tinta 18">
                <a:extLst>
                  <a:ext uri="{FF2B5EF4-FFF2-40B4-BE49-F238E27FC236}">
                    <a16:creationId xmlns:a16="http://schemas.microsoft.com/office/drawing/2014/main" id="{5A90F266-FBBB-2E70-2111-888B61637C22}"/>
                  </a:ext>
                </a:extLst>
              </p14:cNvPr>
              <p14:cNvContentPartPr/>
              <p14:nvPr/>
            </p14:nvContentPartPr>
            <p14:xfrm>
              <a:off x="9404510" y="3829162"/>
              <a:ext cx="2138040" cy="653760"/>
            </p14:xfrm>
          </p:contentPart>
        </mc:Choice>
        <mc:Fallback>
          <p:pic>
            <p:nvPicPr>
              <p:cNvPr id="19" name="Tinta 18">
                <a:extLst>
                  <a:ext uri="{FF2B5EF4-FFF2-40B4-BE49-F238E27FC236}">
                    <a16:creationId xmlns:a16="http://schemas.microsoft.com/office/drawing/2014/main" id="{5A90F266-FBBB-2E70-2111-888B61637C22}"/>
                  </a:ext>
                </a:extLst>
              </p:cNvPr>
              <p:cNvPicPr/>
              <p:nvPr/>
            </p:nvPicPr>
            <p:blipFill>
              <a:blip r:embed="rId5"/>
              <a:stretch>
                <a:fillRect/>
              </a:stretch>
            </p:blipFill>
            <p:spPr>
              <a:xfrm>
                <a:off x="9332510" y="3685162"/>
                <a:ext cx="2281680" cy="941400"/>
              </a:xfrm>
              <a:prstGeom prst="rect">
                <a:avLst/>
              </a:prstGeom>
            </p:spPr>
          </p:pic>
        </mc:Fallback>
      </mc:AlternateContent>
      <p:sp>
        <p:nvSpPr>
          <p:cNvPr id="7" name="Subtítulo 2">
            <a:extLst>
              <a:ext uri="{FF2B5EF4-FFF2-40B4-BE49-F238E27FC236}">
                <a16:creationId xmlns:a16="http://schemas.microsoft.com/office/drawing/2014/main" id="{2AF8168B-0C7D-972E-47DC-67B3DDFC9C57}"/>
              </a:ext>
            </a:extLst>
          </p:cNvPr>
          <p:cNvSpPr txBox="1">
            <a:spLocks/>
          </p:cNvSpPr>
          <p:nvPr/>
        </p:nvSpPr>
        <p:spPr>
          <a:xfrm>
            <a:off x="838200" y="350358"/>
            <a:ext cx="5572307" cy="3058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t-PT" sz="900" b="1" dirty="0">
                <a:solidFill>
                  <a:srgbClr val="002856"/>
                </a:solidFill>
                <a:latin typeface="Montserrat Bold" panose="00000800000000000000" pitchFamily="2" charset="0"/>
              </a:rPr>
              <a:t>CURSO DE AVALIAÇÃO DE IMPACTE AMBIENTAL</a:t>
            </a:r>
            <a:br>
              <a:rPr lang="pt-PT" sz="900" b="1" dirty="0">
                <a:solidFill>
                  <a:srgbClr val="002856"/>
                </a:solidFill>
                <a:latin typeface="Montserrat Bold" panose="00000800000000000000" pitchFamily="2" charset="0"/>
              </a:rPr>
            </a:br>
            <a:r>
              <a:rPr lang="pt-PT" sz="900" b="1" dirty="0">
                <a:solidFill>
                  <a:srgbClr val="E5912B"/>
                </a:solidFill>
                <a:latin typeface="Montserrat" panose="00000500000000000000" pitchFamily="2" charset="0"/>
              </a:rPr>
              <a:t>Módulo 1: Importância, Conceitos, Fases e “Instrumentos”</a:t>
            </a:r>
            <a:endParaRPr lang="pt-PT" sz="900" b="1" dirty="0">
              <a:solidFill>
                <a:srgbClr val="002856"/>
              </a:solidFill>
              <a:latin typeface="Montserrat" panose="00000500000000000000" pitchFamily="2" charset="0"/>
            </a:endParaRPr>
          </a:p>
        </p:txBody>
      </p:sp>
      <p:sp>
        <p:nvSpPr>
          <p:cNvPr id="20" name="Retângulo: Cantos Arredondados 19">
            <a:extLst>
              <a:ext uri="{FF2B5EF4-FFF2-40B4-BE49-F238E27FC236}">
                <a16:creationId xmlns:a16="http://schemas.microsoft.com/office/drawing/2014/main" id="{5A93F4B3-6B92-6A51-730D-1F6815CB2365}"/>
              </a:ext>
            </a:extLst>
          </p:cNvPr>
          <p:cNvSpPr/>
          <p:nvPr/>
        </p:nvSpPr>
        <p:spPr>
          <a:xfrm>
            <a:off x="923261" y="183390"/>
            <a:ext cx="756612" cy="98577"/>
          </a:xfrm>
          <a:prstGeom prst="roundRect">
            <a:avLst/>
          </a:prstGeom>
          <a:solidFill>
            <a:srgbClr val="E59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4" name="Retângulo: Cantos Arredondados 23">
            <a:extLst>
              <a:ext uri="{FF2B5EF4-FFF2-40B4-BE49-F238E27FC236}">
                <a16:creationId xmlns:a16="http://schemas.microsoft.com/office/drawing/2014/main" id="{EA818EF0-7890-59B6-C92C-7BAEE43C1EE8}"/>
              </a:ext>
            </a:extLst>
          </p:cNvPr>
          <p:cNvSpPr/>
          <p:nvPr/>
        </p:nvSpPr>
        <p:spPr>
          <a:xfrm>
            <a:off x="2500139" y="184191"/>
            <a:ext cx="756612" cy="98577"/>
          </a:xfrm>
          <a:prstGeom prst="roundRect">
            <a:avLst/>
          </a:prstGeom>
          <a:solidFill>
            <a:srgbClr val="E59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5" name="Retângulo: Cantos Arredondados 24">
            <a:extLst>
              <a:ext uri="{FF2B5EF4-FFF2-40B4-BE49-F238E27FC236}">
                <a16:creationId xmlns:a16="http://schemas.microsoft.com/office/drawing/2014/main" id="{618679F2-27AE-D370-7E0D-F77F2D58A1A0}"/>
              </a:ext>
            </a:extLst>
          </p:cNvPr>
          <p:cNvSpPr/>
          <p:nvPr/>
        </p:nvSpPr>
        <p:spPr>
          <a:xfrm>
            <a:off x="3288578" y="179136"/>
            <a:ext cx="756612" cy="98577"/>
          </a:xfrm>
          <a:prstGeom prst="round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6" name="Retângulo: Cantos Arredondados 25">
            <a:extLst>
              <a:ext uri="{FF2B5EF4-FFF2-40B4-BE49-F238E27FC236}">
                <a16:creationId xmlns:a16="http://schemas.microsoft.com/office/drawing/2014/main" id="{872B208D-928C-644B-95D2-AA7857817C2F}"/>
              </a:ext>
            </a:extLst>
          </p:cNvPr>
          <p:cNvSpPr/>
          <p:nvPr/>
        </p:nvSpPr>
        <p:spPr>
          <a:xfrm>
            <a:off x="4077017" y="179136"/>
            <a:ext cx="756612" cy="98577"/>
          </a:xfrm>
          <a:prstGeom prst="round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8" name="Retângulo: Cantos Arredondados 27">
            <a:extLst>
              <a:ext uri="{FF2B5EF4-FFF2-40B4-BE49-F238E27FC236}">
                <a16:creationId xmlns:a16="http://schemas.microsoft.com/office/drawing/2014/main" id="{EA284FE3-B51D-A0EE-5D15-8A73102D942F}"/>
              </a:ext>
            </a:extLst>
          </p:cNvPr>
          <p:cNvSpPr/>
          <p:nvPr/>
        </p:nvSpPr>
        <p:spPr>
          <a:xfrm>
            <a:off x="1711700" y="179244"/>
            <a:ext cx="756612" cy="98577"/>
          </a:xfrm>
          <a:prstGeom prst="roundRect">
            <a:avLst/>
          </a:prstGeom>
          <a:solidFill>
            <a:srgbClr val="E59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9" name="Retângulo: Cantos Arredondados 28">
            <a:extLst>
              <a:ext uri="{FF2B5EF4-FFF2-40B4-BE49-F238E27FC236}">
                <a16:creationId xmlns:a16="http://schemas.microsoft.com/office/drawing/2014/main" id="{3C77C464-8136-9CE3-2F9A-3D33C80FDADE}"/>
              </a:ext>
            </a:extLst>
          </p:cNvPr>
          <p:cNvSpPr/>
          <p:nvPr/>
        </p:nvSpPr>
        <p:spPr>
          <a:xfrm>
            <a:off x="3288578" y="177222"/>
            <a:ext cx="756612" cy="98577"/>
          </a:xfrm>
          <a:prstGeom prst="roundRect">
            <a:avLst/>
          </a:prstGeom>
          <a:solidFill>
            <a:srgbClr val="E59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30" name="Retângulo: Cantos Arredondados 29">
            <a:extLst>
              <a:ext uri="{FF2B5EF4-FFF2-40B4-BE49-F238E27FC236}">
                <a16:creationId xmlns:a16="http://schemas.microsoft.com/office/drawing/2014/main" id="{C64AD24B-9FAB-1EEC-2FA1-8AED2E89131A}"/>
              </a:ext>
            </a:extLst>
          </p:cNvPr>
          <p:cNvSpPr/>
          <p:nvPr/>
        </p:nvSpPr>
        <p:spPr>
          <a:xfrm>
            <a:off x="7972277" y="1662349"/>
            <a:ext cx="3855669" cy="790433"/>
          </a:xfrm>
          <a:prstGeom prst="roundRect">
            <a:avLst/>
          </a:prstGeom>
          <a:solidFill>
            <a:srgbClr val="E591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200" b="1" dirty="0">
                <a:latin typeface="Montserrat" panose="00000500000000000000" pitchFamily="50" charset="0"/>
              </a:rPr>
              <a:t>Artigos 13.º a 19.º do Decreto-Lei n.º 151 -B/2013, de 31 de outubro republicado pelo Decreto-Lei n.º 11/2023, de 10 de fevereiro</a:t>
            </a:r>
          </a:p>
        </p:txBody>
      </p:sp>
      <p:sp>
        <p:nvSpPr>
          <p:cNvPr id="34" name="Retângulo: Cantos Arredondados 33">
            <a:extLst>
              <a:ext uri="{FF2B5EF4-FFF2-40B4-BE49-F238E27FC236}">
                <a16:creationId xmlns:a16="http://schemas.microsoft.com/office/drawing/2014/main" id="{795FB8FF-7106-33E9-8158-FB2CAC1835B3}"/>
              </a:ext>
            </a:extLst>
          </p:cNvPr>
          <p:cNvSpPr/>
          <p:nvPr/>
        </p:nvSpPr>
        <p:spPr>
          <a:xfrm>
            <a:off x="1437570" y="2520569"/>
            <a:ext cx="3155867" cy="480316"/>
          </a:xfrm>
          <a:prstGeom prst="roundRect">
            <a:avLst/>
          </a:prstGeom>
          <a:solidFill>
            <a:srgbClr val="E5912B">
              <a:alpha val="9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200" b="1" dirty="0">
                <a:latin typeface="Montserrat" panose="00000500000000000000" pitchFamily="50" charset="0"/>
              </a:rPr>
              <a:t>Estudo de Impacte Ambiental (EIA)</a:t>
            </a:r>
          </a:p>
        </p:txBody>
      </p:sp>
      <p:sp>
        <p:nvSpPr>
          <p:cNvPr id="35" name="Retângulo: Cantos Arredondados 34">
            <a:extLst>
              <a:ext uri="{FF2B5EF4-FFF2-40B4-BE49-F238E27FC236}">
                <a16:creationId xmlns:a16="http://schemas.microsoft.com/office/drawing/2014/main" id="{4D673C98-8350-97FB-D090-B5DE4EBDF521}"/>
              </a:ext>
            </a:extLst>
          </p:cNvPr>
          <p:cNvSpPr/>
          <p:nvPr/>
        </p:nvSpPr>
        <p:spPr>
          <a:xfrm>
            <a:off x="722171" y="2528625"/>
            <a:ext cx="595735" cy="480316"/>
          </a:xfrm>
          <a:prstGeom prst="roundRect">
            <a:avLst/>
          </a:prstGeom>
          <a:solidFill>
            <a:srgbClr val="E5912B">
              <a:alpha val="9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200" b="1" dirty="0">
                <a:latin typeface="Montserrat" panose="00000500000000000000" pitchFamily="50" charset="0"/>
              </a:rPr>
              <a:t>3</a:t>
            </a:r>
          </a:p>
        </p:txBody>
      </p:sp>
      <p:sp>
        <p:nvSpPr>
          <p:cNvPr id="36" name="Marcador de Posição de Conteúdo 2">
            <a:extLst>
              <a:ext uri="{FF2B5EF4-FFF2-40B4-BE49-F238E27FC236}">
                <a16:creationId xmlns:a16="http://schemas.microsoft.com/office/drawing/2014/main" id="{7B4A7833-8180-A396-DAB6-5B14387A18C0}"/>
              </a:ext>
            </a:extLst>
          </p:cNvPr>
          <p:cNvSpPr txBox="1">
            <a:spLocks/>
          </p:cNvSpPr>
          <p:nvPr/>
        </p:nvSpPr>
        <p:spPr>
          <a:xfrm>
            <a:off x="626006" y="1671068"/>
            <a:ext cx="5121680" cy="62715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pt-PT" sz="1800" b="1" dirty="0">
                <a:solidFill>
                  <a:srgbClr val="E5912B"/>
                </a:solidFill>
                <a:latin typeface="Montserrat" panose="00000500000000000000" pitchFamily="50" charset="0"/>
              </a:rPr>
              <a:t>QUE “INSTRUMENTOS” EXISTEM? </a:t>
            </a:r>
          </a:p>
        </p:txBody>
      </p:sp>
      <p:cxnSp>
        <p:nvCxnSpPr>
          <p:cNvPr id="37" name="Conexão reta 36">
            <a:extLst>
              <a:ext uri="{FF2B5EF4-FFF2-40B4-BE49-F238E27FC236}">
                <a16:creationId xmlns:a16="http://schemas.microsoft.com/office/drawing/2014/main" id="{E65C00C5-D943-8EBC-9275-12E0D2FC26BB}"/>
              </a:ext>
            </a:extLst>
          </p:cNvPr>
          <p:cNvCxnSpPr>
            <a:cxnSpLocks/>
          </p:cNvCxnSpPr>
          <p:nvPr/>
        </p:nvCxnSpPr>
        <p:spPr>
          <a:xfrm>
            <a:off x="715994" y="2283852"/>
            <a:ext cx="4433976" cy="0"/>
          </a:xfrm>
          <a:prstGeom prst="line">
            <a:avLst/>
          </a:prstGeom>
          <a:ln>
            <a:solidFill>
              <a:srgbClr val="E5912B"/>
            </a:solidFill>
          </a:ln>
        </p:spPr>
        <p:style>
          <a:lnRef idx="1">
            <a:schemeClr val="accent1"/>
          </a:lnRef>
          <a:fillRef idx="0">
            <a:schemeClr val="accent1"/>
          </a:fillRef>
          <a:effectRef idx="0">
            <a:schemeClr val="accent1"/>
          </a:effectRef>
          <a:fontRef idx="minor">
            <a:schemeClr val="tx1"/>
          </a:fontRef>
        </p:style>
      </p:cxnSp>
      <p:sp>
        <p:nvSpPr>
          <p:cNvPr id="38" name="CaixaDeTexto 37">
            <a:extLst>
              <a:ext uri="{FF2B5EF4-FFF2-40B4-BE49-F238E27FC236}">
                <a16:creationId xmlns:a16="http://schemas.microsoft.com/office/drawing/2014/main" id="{3F409B12-7E90-A561-C640-86E5FA18C3CE}"/>
              </a:ext>
            </a:extLst>
          </p:cNvPr>
          <p:cNvSpPr txBox="1"/>
          <p:nvPr/>
        </p:nvSpPr>
        <p:spPr>
          <a:xfrm>
            <a:off x="1437569" y="3336981"/>
            <a:ext cx="5230649" cy="2208361"/>
          </a:xfrm>
          <a:prstGeom prst="rect">
            <a:avLst/>
          </a:prstGeom>
          <a:noFill/>
        </p:spPr>
        <p:txBody>
          <a:bodyPr wrap="square" anchor="ctr">
            <a:spAutoFit/>
          </a:bodyPr>
          <a:lstStyle/>
          <a:p>
            <a:pPr marL="0" marR="0" lvl="0" indent="0" defTabSz="914400" rtl="0" eaLnBrk="0" fontAlgn="base" latinLnBrk="0" hangingPunct="0">
              <a:lnSpc>
                <a:spcPct val="120000"/>
              </a:lnSpc>
              <a:spcBef>
                <a:spcPct val="0"/>
              </a:spcBef>
              <a:spcAft>
                <a:spcPct val="0"/>
              </a:spcAft>
              <a:buClrTx/>
              <a:buSzTx/>
              <a:tabLst/>
            </a:pPr>
            <a:r>
              <a:rPr kumimoji="0" lang="pt-PT" altLang="pt-PT" sz="1050" i="0" u="none" strike="noStrike" cap="none" normalizeH="0" baseline="0" dirty="0">
                <a:ln>
                  <a:noFill/>
                </a:ln>
                <a:solidFill>
                  <a:schemeClr val="tx1"/>
                </a:solidFill>
                <a:effectLst/>
                <a:latin typeface="Montserrat" panose="00000500000000000000" pitchFamily="50" charset="0"/>
              </a:rPr>
              <a:t>Documento que contém uma descrição sumária do Projeto, a caracterização da área de implantação do Projeto, a identificação e avaliação dos impactes, as medidas de gestão ambiental destinadas a evitar, minimizar ou compensar os impactes negativos esperados e um resumo não técnico destas informações</a:t>
            </a:r>
          </a:p>
          <a:p>
            <a:pPr marL="0" marR="0" lvl="0" indent="0" defTabSz="914400" rtl="0" eaLnBrk="0" fontAlgn="base" latinLnBrk="0" hangingPunct="0">
              <a:lnSpc>
                <a:spcPct val="120000"/>
              </a:lnSpc>
              <a:spcBef>
                <a:spcPct val="0"/>
              </a:spcBef>
              <a:spcAft>
                <a:spcPct val="0"/>
              </a:spcAft>
              <a:buClrTx/>
              <a:buSzTx/>
              <a:tabLst/>
            </a:pPr>
            <a:endParaRPr kumimoji="0" lang="pt-PT" altLang="pt-PT" sz="1050" i="0" u="none" strike="noStrike" cap="none" normalizeH="0" baseline="0" dirty="0">
              <a:ln>
                <a:noFill/>
              </a:ln>
              <a:solidFill>
                <a:schemeClr val="tx1"/>
              </a:solidFill>
              <a:effectLst/>
              <a:latin typeface="Montserrat" panose="00000500000000000000" pitchFamily="50" charset="0"/>
            </a:endParaRPr>
          </a:p>
          <a:p>
            <a:pPr marL="0" marR="0" lvl="0" indent="0" defTabSz="914400" rtl="0" eaLnBrk="0" fontAlgn="base" latinLnBrk="0" hangingPunct="0">
              <a:lnSpc>
                <a:spcPct val="120000"/>
              </a:lnSpc>
              <a:spcBef>
                <a:spcPct val="0"/>
              </a:spcBef>
              <a:spcAft>
                <a:spcPct val="0"/>
              </a:spcAft>
              <a:buClrTx/>
              <a:buSzTx/>
              <a:tabLst/>
            </a:pPr>
            <a:r>
              <a:rPr kumimoji="0" lang="pt-PT" altLang="pt-PT" sz="1050" i="0" u="none" strike="noStrike" cap="none" normalizeH="0" baseline="0" dirty="0">
                <a:ln>
                  <a:noFill/>
                </a:ln>
                <a:solidFill>
                  <a:schemeClr val="tx1"/>
                </a:solidFill>
                <a:effectLst/>
                <a:latin typeface="Montserrat" panose="00000500000000000000" pitchFamily="50" charset="0"/>
              </a:rPr>
              <a:t>É avaliado pela Autoridade de AIA que decide da viabilidade do Projeto sujeito a AIA.</a:t>
            </a:r>
          </a:p>
          <a:p>
            <a:pPr marL="0" marR="0" lvl="0" indent="0" defTabSz="914400" rtl="0" eaLnBrk="0" fontAlgn="base" latinLnBrk="0" hangingPunct="0">
              <a:lnSpc>
                <a:spcPct val="120000"/>
              </a:lnSpc>
              <a:spcBef>
                <a:spcPct val="0"/>
              </a:spcBef>
              <a:spcAft>
                <a:spcPct val="0"/>
              </a:spcAft>
              <a:buClrTx/>
              <a:buSzTx/>
              <a:tabLst/>
            </a:pPr>
            <a:endParaRPr kumimoji="0" lang="pt-PT" altLang="pt-PT" sz="1050" i="0" u="none" strike="noStrike" cap="none" normalizeH="0" baseline="0" dirty="0">
              <a:ln>
                <a:noFill/>
              </a:ln>
              <a:solidFill>
                <a:schemeClr val="tx1"/>
              </a:solidFill>
              <a:effectLst/>
              <a:latin typeface="Montserrat" panose="00000500000000000000" pitchFamily="50" charset="0"/>
            </a:endParaRPr>
          </a:p>
          <a:p>
            <a:pPr marL="0" marR="0" lvl="0" indent="0" defTabSz="914400" rtl="0" eaLnBrk="0" fontAlgn="base" latinLnBrk="0" hangingPunct="0">
              <a:lnSpc>
                <a:spcPct val="120000"/>
              </a:lnSpc>
              <a:spcBef>
                <a:spcPct val="0"/>
              </a:spcBef>
              <a:spcAft>
                <a:spcPct val="0"/>
              </a:spcAft>
              <a:buClrTx/>
              <a:buSzTx/>
              <a:tabLst/>
            </a:pPr>
            <a:r>
              <a:rPr kumimoji="0" lang="pt-PT" altLang="pt-PT" sz="1050" i="0" u="none" strike="noStrike" cap="none" normalizeH="0" baseline="0" dirty="0">
                <a:ln>
                  <a:noFill/>
                </a:ln>
                <a:solidFill>
                  <a:schemeClr val="tx1"/>
                </a:solidFill>
                <a:effectLst/>
                <a:latin typeface="Montserrat" panose="00000500000000000000" pitchFamily="50" charset="0"/>
              </a:rPr>
              <a:t>Deve ser elaborado de acordo com o Anexo V do Decreto-Lei n.º 152-B/2017, de 11 de dezembro, na sua atual forma.</a:t>
            </a:r>
          </a:p>
        </p:txBody>
      </p:sp>
      <p:sp>
        <p:nvSpPr>
          <p:cNvPr id="39" name="Retângulo: Cantos Arredondados 38">
            <a:extLst>
              <a:ext uri="{FF2B5EF4-FFF2-40B4-BE49-F238E27FC236}">
                <a16:creationId xmlns:a16="http://schemas.microsoft.com/office/drawing/2014/main" id="{60717569-E729-EF08-D552-AF438172CC6E}"/>
              </a:ext>
            </a:extLst>
          </p:cNvPr>
          <p:cNvSpPr/>
          <p:nvPr/>
        </p:nvSpPr>
        <p:spPr>
          <a:xfrm>
            <a:off x="1097946" y="3476856"/>
            <a:ext cx="219960" cy="82968"/>
          </a:xfrm>
          <a:prstGeom prst="roundRect">
            <a:avLst/>
          </a:prstGeom>
          <a:noFill/>
          <a:ln>
            <a:solidFill>
              <a:srgbClr val="E591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sz="1200" b="1" dirty="0">
              <a:latin typeface="Montserrat" panose="00000500000000000000" pitchFamily="50" charset="0"/>
            </a:endParaRPr>
          </a:p>
        </p:txBody>
      </p:sp>
      <p:sp>
        <p:nvSpPr>
          <p:cNvPr id="40" name="Retângulo: Cantos Arredondados 39">
            <a:extLst>
              <a:ext uri="{FF2B5EF4-FFF2-40B4-BE49-F238E27FC236}">
                <a16:creationId xmlns:a16="http://schemas.microsoft.com/office/drawing/2014/main" id="{54FA6E61-06DB-E73E-C99F-102659E90126}"/>
              </a:ext>
            </a:extLst>
          </p:cNvPr>
          <p:cNvSpPr/>
          <p:nvPr/>
        </p:nvSpPr>
        <p:spPr>
          <a:xfrm>
            <a:off x="1097946" y="5196335"/>
            <a:ext cx="219960" cy="82968"/>
          </a:xfrm>
          <a:prstGeom prst="roundRect">
            <a:avLst/>
          </a:prstGeom>
          <a:noFill/>
          <a:ln>
            <a:solidFill>
              <a:srgbClr val="E591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sz="1200" b="1" dirty="0">
              <a:latin typeface="Montserrat" panose="00000500000000000000" pitchFamily="50" charset="0"/>
            </a:endParaRPr>
          </a:p>
        </p:txBody>
      </p:sp>
      <p:sp>
        <p:nvSpPr>
          <p:cNvPr id="41" name="Retângulo: Cantos Arredondados 40">
            <a:extLst>
              <a:ext uri="{FF2B5EF4-FFF2-40B4-BE49-F238E27FC236}">
                <a16:creationId xmlns:a16="http://schemas.microsoft.com/office/drawing/2014/main" id="{A0F4FD63-4731-BE35-5F43-7DF998FF46C9}"/>
              </a:ext>
            </a:extLst>
          </p:cNvPr>
          <p:cNvSpPr/>
          <p:nvPr/>
        </p:nvSpPr>
        <p:spPr>
          <a:xfrm>
            <a:off x="1097946" y="4604042"/>
            <a:ext cx="219960" cy="82968"/>
          </a:xfrm>
          <a:prstGeom prst="roundRect">
            <a:avLst/>
          </a:prstGeom>
          <a:noFill/>
          <a:ln>
            <a:solidFill>
              <a:srgbClr val="E591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sz="1200" b="1" dirty="0">
              <a:latin typeface="Montserrat" panose="00000500000000000000" pitchFamily="50" charset="0"/>
            </a:endParaRPr>
          </a:p>
        </p:txBody>
      </p:sp>
    </p:spTree>
    <p:extLst>
      <p:ext uri="{BB962C8B-B14F-4D97-AF65-F5344CB8AC3E}">
        <p14:creationId xmlns:p14="http://schemas.microsoft.com/office/powerpoint/2010/main" val="24712049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1CF0F8-3023-B2E4-127A-38B166EA5B41}"/>
            </a:ext>
          </a:extLst>
        </p:cNvPr>
        <p:cNvGrpSpPr/>
        <p:nvPr/>
      </p:nvGrpSpPr>
      <p:grpSpPr>
        <a:xfrm>
          <a:off x="0" y="0"/>
          <a:ext cx="0" cy="0"/>
          <a:chOff x="0" y="0"/>
          <a:chExt cx="0" cy="0"/>
        </a:xfrm>
      </p:grpSpPr>
      <p:pic>
        <p:nvPicPr>
          <p:cNvPr id="31" name="Imagem 30" descr="Uma imagem com texto, captura de ecrã, software, ecrã&#10;&#10;Descrição gerada automaticamente">
            <a:extLst>
              <a:ext uri="{FF2B5EF4-FFF2-40B4-BE49-F238E27FC236}">
                <a16:creationId xmlns:a16="http://schemas.microsoft.com/office/drawing/2014/main" id="{AD51D016-F7B4-1DB4-C278-03152BED1E66}"/>
              </a:ext>
            </a:extLst>
          </p:cNvPr>
          <p:cNvPicPr>
            <a:picLocks noChangeAspect="1"/>
          </p:cNvPicPr>
          <p:nvPr/>
        </p:nvPicPr>
        <p:blipFill rotWithShape="1">
          <a:blip r:embed="rId2"/>
          <a:srcRect l="18238" t="28074" r="38656" b="10321"/>
          <a:stretch/>
        </p:blipFill>
        <p:spPr bwMode="auto">
          <a:xfrm>
            <a:off x="7729995" y="2701254"/>
            <a:ext cx="4126321" cy="3317724"/>
          </a:xfrm>
          <a:prstGeom prst="rect">
            <a:avLst/>
          </a:prstGeom>
          <a:ln>
            <a:noFill/>
          </a:ln>
          <a:extLst>
            <a:ext uri="{53640926-AAD7-44D8-BBD7-CCE9431645EC}">
              <a14:shadowObscured xmlns:a14="http://schemas.microsoft.com/office/drawing/2010/main"/>
            </a:ext>
          </a:extLst>
        </p:spPr>
      </p:pic>
      <p:sp>
        <p:nvSpPr>
          <p:cNvPr id="2" name="Título 1">
            <a:extLst>
              <a:ext uri="{FF2B5EF4-FFF2-40B4-BE49-F238E27FC236}">
                <a16:creationId xmlns:a16="http://schemas.microsoft.com/office/drawing/2014/main" id="{37F4AD1D-12BA-90A2-AE06-4761FF112C04}"/>
              </a:ext>
            </a:extLst>
          </p:cNvPr>
          <p:cNvSpPr>
            <a:spLocks noGrp="1" noRot="1" noMove="1" noResize="1" noEditPoints="1" noAdjustHandles="1" noChangeArrowheads="1" noChangeShapeType="1"/>
          </p:cNvSpPr>
          <p:nvPr>
            <p:ph type="title"/>
          </p:nvPr>
        </p:nvSpPr>
        <p:spPr>
          <a:xfrm>
            <a:off x="838200" y="868781"/>
            <a:ext cx="10515600" cy="620354"/>
          </a:xfrm>
        </p:spPr>
        <p:txBody>
          <a:bodyPr>
            <a:normAutofit/>
          </a:bodyPr>
          <a:lstStyle/>
          <a:p>
            <a:pPr marL="0" indent="0">
              <a:buNone/>
            </a:pPr>
            <a:r>
              <a:rPr lang="pt-PT" sz="2800" b="1" dirty="0">
                <a:solidFill>
                  <a:srgbClr val="002856"/>
                </a:solidFill>
                <a:latin typeface="Montserrat" panose="00000500000000000000" pitchFamily="2" charset="0"/>
              </a:rPr>
              <a:t>“Instrumentos” existentes</a:t>
            </a:r>
          </a:p>
        </p:txBody>
      </p:sp>
      <p:sp>
        <p:nvSpPr>
          <p:cNvPr id="4" name="Subtítulo 2">
            <a:extLst>
              <a:ext uri="{FF2B5EF4-FFF2-40B4-BE49-F238E27FC236}">
                <a16:creationId xmlns:a16="http://schemas.microsoft.com/office/drawing/2014/main" id="{F5416159-310F-C17A-4519-C507875B3469}"/>
              </a:ext>
            </a:extLst>
          </p:cNvPr>
          <p:cNvSpPr txBox="1">
            <a:spLocks noGrp="1" noRot="1" noMove="1" noResize="1" noEditPoints="1" noAdjustHandles="1" noChangeArrowheads="1" noChangeShapeType="1"/>
          </p:cNvSpPr>
          <p:nvPr/>
        </p:nvSpPr>
        <p:spPr>
          <a:xfrm>
            <a:off x="8126083" y="380970"/>
            <a:ext cx="3227717" cy="3058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pt-PT" sz="1200" i="1" dirty="0">
                <a:solidFill>
                  <a:srgbClr val="002856"/>
                </a:solidFill>
                <a:latin typeface="Montserrat" panose="00000500000000000000" pitchFamily="2" charset="0"/>
              </a:rPr>
              <a:t>29/10/2024</a:t>
            </a:r>
          </a:p>
        </p:txBody>
      </p:sp>
      <p:cxnSp>
        <p:nvCxnSpPr>
          <p:cNvPr id="8" name="Conexão reta 7">
            <a:extLst>
              <a:ext uri="{FF2B5EF4-FFF2-40B4-BE49-F238E27FC236}">
                <a16:creationId xmlns:a16="http://schemas.microsoft.com/office/drawing/2014/main" id="{7A40CA78-34C1-4E08-011E-ED460BC38B80}"/>
              </a:ext>
            </a:extLst>
          </p:cNvPr>
          <p:cNvCxnSpPr>
            <a:cxnSpLocks noGrp="1" noRot="1" noMove="1" noResize="1" noEditPoints="1" noAdjustHandles="1" noChangeArrowheads="1" noChangeShapeType="1"/>
          </p:cNvCxnSpPr>
          <p:nvPr/>
        </p:nvCxnSpPr>
        <p:spPr>
          <a:xfrm>
            <a:off x="0" y="1489135"/>
            <a:ext cx="451485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1" name="Imagem 10" descr="Uma imagem com Tipo de letra, Gráficos, design gráfico, captura de ecrã&#10;&#10;Descrição gerada automaticamente">
            <a:extLst>
              <a:ext uri="{FF2B5EF4-FFF2-40B4-BE49-F238E27FC236}">
                <a16:creationId xmlns:a16="http://schemas.microsoft.com/office/drawing/2014/main" id="{5D62A663-23AA-BE50-C8A8-AD921585803A}"/>
              </a:ext>
            </a:extLst>
          </p:cNvPr>
          <p:cNvPicPr>
            <a:picLocks noGrp="1" noRot="1" noChangeAspect="1" noMove="1" noResize="1" noEditPoints="1" noAdjustHandles="1" noChangeArrowheads="1" noChangeShapeType="1" noCrop="1"/>
          </p:cNvPicPr>
          <p:nvPr/>
        </p:nvPicPr>
        <p:blipFill>
          <a:blip r:embed="rId3">
            <a:alphaModFix amt="70000"/>
            <a:extLst>
              <a:ext uri="{28A0092B-C50C-407E-A947-70E740481C1C}">
                <a14:useLocalDpi xmlns:a14="http://schemas.microsoft.com/office/drawing/2010/main" val="0"/>
              </a:ext>
            </a:extLst>
          </a:blip>
          <a:stretch>
            <a:fillRect/>
          </a:stretch>
        </p:blipFill>
        <p:spPr>
          <a:xfrm>
            <a:off x="11018324" y="6267450"/>
            <a:ext cx="837992" cy="401145"/>
          </a:xfrm>
          <a:prstGeom prst="rect">
            <a:avLst/>
          </a:prstGeom>
        </p:spPr>
      </p:pic>
      <mc:AlternateContent xmlns:mc="http://schemas.openxmlformats.org/markup-compatibility/2006">
        <mc:Choice xmlns:p14="http://schemas.microsoft.com/office/powerpoint/2010/main" Requires="p14">
          <p:contentPart p14:bwMode="auto" r:id="rId4">
            <p14:nvContentPartPr>
              <p14:cNvPr id="19" name="Tinta 18">
                <a:extLst>
                  <a:ext uri="{FF2B5EF4-FFF2-40B4-BE49-F238E27FC236}">
                    <a16:creationId xmlns:a16="http://schemas.microsoft.com/office/drawing/2014/main" id="{BD98775A-94A0-5244-264B-A655FDBF1F2E}"/>
                  </a:ext>
                </a:extLst>
              </p14:cNvPr>
              <p14:cNvContentPartPr/>
              <p14:nvPr/>
            </p14:nvContentPartPr>
            <p14:xfrm>
              <a:off x="9404510" y="3829162"/>
              <a:ext cx="2138040" cy="653760"/>
            </p14:xfrm>
          </p:contentPart>
        </mc:Choice>
        <mc:Fallback>
          <p:pic>
            <p:nvPicPr>
              <p:cNvPr id="19" name="Tinta 18">
                <a:extLst>
                  <a:ext uri="{FF2B5EF4-FFF2-40B4-BE49-F238E27FC236}">
                    <a16:creationId xmlns:a16="http://schemas.microsoft.com/office/drawing/2014/main" id="{BD98775A-94A0-5244-264B-A655FDBF1F2E}"/>
                  </a:ext>
                </a:extLst>
              </p:cNvPr>
              <p:cNvPicPr/>
              <p:nvPr/>
            </p:nvPicPr>
            <p:blipFill>
              <a:blip r:embed="rId5"/>
              <a:stretch>
                <a:fillRect/>
              </a:stretch>
            </p:blipFill>
            <p:spPr>
              <a:xfrm>
                <a:off x="9332510" y="3685162"/>
                <a:ext cx="2281680" cy="941400"/>
              </a:xfrm>
              <a:prstGeom prst="rect">
                <a:avLst/>
              </a:prstGeom>
            </p:spPr>
          </p:pic>
        </mc:Fallback>
      </mc:AlternateContent>
      <p:sp>
        <p:nvSpPr>
          <p:cNvPr id="7" name="Subtítulo 2">
            <a:extLst>
              <a:ext uri="{FF2B5EF4-FFF2-40B4-BE49-F238E27FC236}">
                <a16:creationId xmlns:a16="http://schemas.microsoft.com/office/drawing/2014/main" id="{875B5295-2483-FC5D-F5A4-AE7A3D950141}"/>
              </a:ext>
            </a:extLst>
          </p:cNvPr>
          <p:cNvSpPr txBox="1">
            <a:spLocks/>
          </p:cNvSpPr>
          <p:nvPr/>
        </p:nvSpPr>
        <p:spPr>
          <a:xfrm>
            <a:off x="838200" y="350358"/>
            <a:ext cx="5572307" cy="3058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t-PT" sz="900" b="1" dirty="0">
                <a:solidFill>
                  <a:srgbClr val="002856"/>
                </a:solidFill>
                <a:latin typeface="Montserrat Bold" panose="00000800000000000000" pitchFamily="2" charset="0"/>
              </a:rPr>
              <a:t>CURSO DE AVALIAÇÃO DE IMPACTE AMBIENTAL</a:t>
            </a:r>
            <a:br>
              <a:rPr lang="pt-PT" sz="900" b="1" dirty="0">
                <a:solidFill>
                  <a:srgbClr val="002856"/>
                </a:solidFill>
                <a:latin typeface="Montserrat Bold" panose="00000800000000000000" pitchFamily="2" charset="0"/>
              </a:rPr>
            </a:br>
            <a:r>
              <a:rPr lang="pt-PT" sz="900" b="1" dirty="0">
                <a:solidFill>
                  <a:srgbClr val="E5912B"/>
                </a:solidFill>
                <a:latin typeface="Montserrat" panose="00000500000000000000" pitchFamily="2" charset="0"/>
              </a:rPr>
              <a:t>Módulo 1: Importância, Conceitos, Fases e “Instrumentos”</a:t>
            </a:r>
            <a:endParaRPr lang="pt-PT" sz="900" b="1" dirty="0">
              <a:solidFill>
                <a:srgbClr val="002856"/>
              </a:solidFill>
              <a:latin typeface="Montserrat" panose="00000500000000000000" pitchFamily="2" charset="0"/>
            </a:endParaRPr>
          </a:p>
        </p:txBody>
      </p:sp>
      <p:sp>
        <p:nvSpPr>
          <p:cNvPr id="20" name="Retângulo: Cantos Arredondados 19">
            <a:extLst>
              <a:ext uri="{FF2B5EF4-FFF2-40B4-BE49-F238E27FC236}">
                <a16:creationId xmlns:a16="http://schemas.microsoft.com/office/drawing/2014/main" id="{A33500D7-4DE9-67B5-CC97-1961703C26F9}"/>
              </a:ext>
            </a:extLst>
          </p:cNvPr>
          <p:cNvSpPr/>
          <p:nvPr/>
        </p:nvSpPr>
        <p:spPr>
          <a:xfrm>
            <a:off x="923261" y="183390"/>
            <a:ext cx="756612" cy="98577"/>
          </a:xfrm>
          <a:prstGeom prst="roundRect">
            <a:avLst/>
          </a:prstGeom>
          <a:solidFill>
            <a:srgbClr val="E59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4" name="Retângulo: Cantos Arredondados 23">
            <a:extLst>
              <a:ext uri="{FF2B5EF4-FFF2-40B4-BE49-F238E27FC236}">
                <a16:creationId xmlns:a16="http://schemas.microsoft.com/office/drawing/2014/main" id="{3DDD124B-1309-0E4E-0917-0B7226927144}"/>
              </a:ext>
            </a:extLst>
          </p:cNvPr>
          <p:cNvSpPr/>
          <p:nvPr/>
        </p:nvSpPr>
        <p:spPr>
          <a:xfrm>
            <a:off x="2500139" y="184191"/>
            <a:ext cx="756612" cy="98577"/>
          </a:xfrm>
          <a:prstGeom prst="roundRect">
            <a:avLst/>
          </a:prstGeom>
          <a:solidFill>
            <a:srgbClr val="E59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5" name="Retângulo: Cantos Arredondados 24">
            <a:extLst>
              <a:ext uri="{FF2B5EF4-FFF2-40B4-BE49-F238E27FC236}">
                <a16:creationId xmlns:a16="http://schemas.microsoft.com/office/drawing/2014/main" id="{7A4BBB0D-1F72-08A8-92C9-5A03B3C6E027}"/>
              </a:ext>
            </a:extLst>
          </p:cNvPr>
          <p:cNvSpPr/>
          <p:nvPr/>
        </p:nvSpPr>
        <p:spPr>
          <a:xfrm>
            <a:off x="3288578" y="179136"/>
            <a:ext cx="756612" cy="98577"/>
          </a:xfrm>
          <a:prstGeom prst="round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6" name="Retângulo: Cantos Arredondados 25">
            <a:extLst>
              <a:ext uri="{FF2B5EF4-FFF2-40B4-BE49-F238E27FC236}">
                <a16:creationId xmlns:a16="http://schemas.microsoft.com/office/drawing/2014/main" id="{BDCAFB97-56BD-91B1-F10A-A591EF47B0B0}"/>
              </a:ext>
            </a:extLst>
          </p:cNvPr>
          <p:cNvSpPr/>
          <p:nvPr/>
        </p:nvSpPr>
        <p:spPr>
          <a:xfrm>
            <a:off x="4077017" y="179136"/>
            <a:ext cx="756612" cy="98577"/>
          </a:xfrm>
          <a:prstGeom prst="round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8" name="Retângulo: Cantos Arredondados 27">
            <a:extLst>
              <a:ext uri="{FF2B5EF4-FFF2-40B4-BE49-F238E27FC236}">
                <a16:creationId xmlns:a16="http://schemas.microsoft.com/office/drawing/2014/main" id="{5A1113B7-F491-E149-7F9D-BE61F8EFA55B}"/>
              </a:ext>
            </a:extLst>
          </p:cNvPr>
          <p:cNvSpPr/>
          <p:nvPr/>
        </p:nvSpPr>
        <p:spPr>
          <a:xfrm>
            <a:off x="1711700" y="179244"/>
            <a:ext cx="756612" cy="98577"/>
          </a:xfrm>
          <a:prstGeom prst="roundRect">
            <a:avLst/>
          </a:prstGeom>
          <a:solidFill>
            <a:srgbClr val="E59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9" name="Retângulo: Cantos Arredondados 28">
            <a:extLst>
              <a:ext uri="{FF2B5EF4-FFF2-40B4-BE49-F238E27FC236}">
                <a16:creationId xmlns:a16="http://schemas.microsoft.com/office/drawing/2014/main" id="{66E16D29-37DF-0526-6AFE-8576261EFD6E}"/>
              </a:ext>
            </a:extLst>
          </p:cNvPr>
          <p:cNvSpPr/>
          <p:nvPr/>
        </p:nvSpPr>
        <p:spPr>
          <a:xfrm>
            <a:off x="3288578" y="177222"/>
            <a:ext cx="756612" cy="98577"/>
          </a:xfrm>
          <a:prstGeom prst="roundRect">
            <a:avLst/>
          </a:prstGeom>
          <a:solidFill>
            <a:srgbClr val="E59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30" name="Retângulo: Cantos Arredondados 29">
            <a:extLst>
              <a:ext uri="{FF2B5EF4-FFF2-40B4-BE49-F238E27FC236}">
                <a16:creationId xmlns:a16="http://schemas.microsoft.com/office/drawing/2014/main" id="{70BA8F44-6C1A-D9C2-8621-F2034E0E2E1A}"/>
              </a:ext>
            </a:extLst>
          </p:cNvPr>
          <p:cNvSpPr/>
          <p:nvPr/>
        </p:nvSpPr>
        <p:spPr>
          <a:xfrm>
            <a:off x="7972277" y="1662349"/>
            <a:ext cx="3855669" cy="790433"/>
          </a:xfrm>
          <a:prstGeom prst="roundRect">
            <a:avLst/>
          </a:prstGeom>
          <a:solidFill>
            <a:srgbClr val="E591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200" b="1" dirty="0">
                <a:latin typeface="Montserrat" panose="00000500000000000000" pitchFamily="50" charset="0"/>
              </a:rPr>
              <a:t>Artigos 13.º a 19.º do Decreto-Lei n.º 151 -B/2013, de 31 de outubro republicado pelo Decreto-Lei n.º 11/2023, de 10 de fevereiro</a:t>
            </a:r>
          </a:p>
        </p:txBody>
      </p:sp>
      <p:sp>
        <p:nvSpPr>
          <p:cNvPr id="34" name="Retângulo: Cantos Arredondados 33">
            <a:extLst>
              <a:ext uri="{FF2B5EF4-FFF2-40B4-BE49-F238E27FC236}">
                <a16:creationId xmlns:a16="http://schemas.microsoft.com/office/drawing/2014/main" id="{D2A59FB2-3A3E-2E0C-9FB2-8639BAD4DA2E}"/>
              </a:ext>
            </a:extLst>
          </p:cNvPr>
          <p:cNvSpPr/>
          <p:nvPr/>
        </p:nvSpPr>
        <p:spPr>
          <a:xfrm>
            <a:off x="1437570" y="2520569"/>
            <a:ext cx="3155867" cy="480316"/>
          </a:xfrm>
          <a:prstGeom prst="roundRect">
            <a:avLst/>
          </a:prstGeom>
          <a:solidFill>
            <a:srgbClr val="E5912B">
              <a:alpha val="9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200" b="1" dirty="0">
                <a:latin typeface="Montserrat" panose="00000500000000000000" pitchFamily="50" charset="0"/>
              </a:rPr>
              <a:t>Estudo de Impacte Ambiental (EIA)</a:t>
            </a:r>
          </a:p>
        </p:txBody>
      </p:sp>
      <p:sp>
        <p:nvSpPr>
          <p:cNvPr id="35" name="Retângulo: Cantos Arredondados 34">
            <a:extLst>
              <a:ext uri="{FF2B5EF4-FFF2-40B4-BE49-F238E27FC236}">
                <a16:creationId xmlns:a16="http://schemas.microsoft.com/office/drawing/2014/main" id="{AB96F8AC-F4F4-5BFE-C409-EAE63266AB44}"/>
              </a:ext>
            </a:extLst>
          </p:cNvPr>
          <p:cNvSpPr/>
          <p:nvPr/>
        </p:nvSpPr>
        <p:spPr>
          <a:xfrm>
            <a:off x="722171" y="2528625"/>
            <a:ext cx="595735" cy="480316"/>
          </a:xfrm>
          <a:prstGeom prst="roundRect">
            <a:avLst/>
          </a:prstGeom>
          <a:solidFill>
            <a:srgbClr val="E5912B">
              <a:alpha val="9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200" b="1" dirty="0">
                <a:latin typeface="Montserrat" panose="00000500000000000000" pitchFamily="50" charset="0"/>
              </a:rPr>
              <a:t>3</a:t>
            </a:r>
          </a:p>
        </p:txBody>
      </p:sp>
      <p:sp>
        <p:nvSpPr>
          <p:cNvPr id="36" name="Marcador de Posição de Conteúdo 2">
            <a:extLst>
              <a:ext uri="{FF2B5EF4-FFF2-40B4-BE49-F238E27FC236}">
                <a16:creationId xmlns:a16="http://schemas.microsoft.com/office/drawing/2014/main" id="{24DB52C6-A871-0831-D88E-D147DDC38383}"/>
              </a:ext>
            </a:extLst>
          </p:cNvPr>
          <p:cNvSpPr txBox="1">
            <a:spLocks/>
          </p:cNvSpPr>
          <p:nvPr/>
        </p:nvSpPr>
        <p:spPr>
          <a:xfrm>
            <a:off x="626006" y="1671068"/>
            <a:ext cx="5121680" cy="62715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pt-PT" sz="1800" b="1" dirty="0">
                <a:solidFill>
                  <a:srgbClr val="E5912B"/>
                </a:solidFill>
                <a:latin typeface="Montserrat" panose="00000500000000000000" pitchFamily="50" charset="0"/>
              </a:rPr>
              <a:t>QUE “INSTRUMENTOS” EXISTEM? </a:t>
            </a:r>
          </a:p>
        </p:txBody>
      </p:sp>
      <p:cxnSp>
        <p:nvCxnSpPr>
          <p:cNvPr id="37" name="Conexão reta 36">
            <a:extLst>
              <a:ext uri="{FF2B5EF4-FFF2-40B4-BE49-F238E27FC236}">
                <a16:creationId xmlns:a16="http://schemas.microsoft.com/office/drawing/2014/main" id="{96AFB75C-B606-D11B-0A0B-A6DA33F506EC}"/>
              </a:ext>
            </a:extLst>
          </p:cNvPr>
          <p:cNvCxnSpPr>
            <a:cxnSpLocks/>
          </p:cNvCxnSpPr>
          <p:nvPr/>
        </p:nvCxnSpPr>
        <p:spPr>
          <a:xfrm>
            <a:off x="715994" y="2283852"/>
            <a:ext cx="4433976" cy="0"/>
          </a:xfrm>
          <a:prstGeom prst="line">
            <a:avLst/>
          </a:prstGeom>
          <a:ln>
            <a:solidFill>
              <a:srgbClr val="E5912B"/>
            </a:solidFill>
          </a:ln>
        </p:spPr>
        <p:style>
          <a:lnRef idx="1">
            <a:schemeClr val="accent1"/>
          </a:lnRef>
          <a:fillRef idx="0">
            <a:schemeClr val="accent1"/>
          </a:fillRef>
          <a:effectRef idx="0">
            <a:schemeClr val="accent1"/>
          </a:effectRef>
          <a:fontRef idx="minor">
            <a:schemeClr val="tx1"/>
          </a:fontRef>
        </p:style>
      </p:cxnSp>
      <p:sp>
        <p:nvSpPr>
          <p:cNvPr id="38" name="CaixaDeTexto 37">
            <a:extLst>
              <a:ext uri="{FF2B5EF4-FFF2-40B4-BE49-F238E27FC236}">
                <a16:creationId xmlns:a16="http://schemas.microsoft.com/office/drawing/2014/main" id="{D0539387-679F-2226-1B64-FE4B4B9ECCFF}"/>
              </a:ext>
            </a:extLst>
          </p:cNvPr>
          <p:cNvSpPr txBox="1"/>
          <p:nvPr/>
        </p:nvSpPr>
        <p:spPr>
          <a:xfrm>
            <a:off x="1437569" y="3143472"/>
            <a:ext cx="5230649" cy="3371757"/>
          </a:xfrm>
          <a:prstGeom prst="rect">
            <a:avLst/>
          </a:prstGeom>
          <a:noFill/>
        </p:spPr>
        <p:txBody>
          <a:bodyPr wrap="square" anchor="ctr">
            <a:spAutoFit/>
          </a:bodyPr>
          <a:lstStyle/>
          <a:p>
            <a:pPr marL="0" marR="0" lvl="0" indent="0" defTabSz="914400" rtl="0" eaLnBrk="0" fontAlgn="base" latinLnBrk="0" hangingPunct="0">
              <a:lnSpc>
                <a:spcPct val="120000"/>
              </a:lnSpc>
              <a:spcBef>
                <a:spcPct val="0"/>
              </a:spcBef>
              <a:spcAft>
                <a:spcPct val="0"/>
              </a:spcAft>
              <a:buClrTx/>
              <a:buSzTx/>
              <a:tabLst/>
            </a:pPr>
            <a:r>
              <a:rPr kumimoji="0" lang="pt-PT" altLang="pt-PT" sz="1050" i="0" strike="noStrike" cap="none" normalizeH="0" baseline="0" dirty="0">
                <a:ln>
                  <a:noFill/>
                </a:ln>
                <a:solidFill>
                  <a:schemeClr val="tx1"/>
                </a:solidFill>
                <a:effectLst/>
                <a:latin typeface="Montserrat" panose="00000500000000000000" pitchFamily="50" charset="0"/>
              </a:rPr>
              <a:t>O EIA pode ser desenvolvido em duas fases diferentes de desenvolvimento do projeto:</a:t>
            </a:r>
          </a:p>
          <a:p>
            <a:pPr marL="0" marR="0" lvl="0" indent="0" defTabSz="914400" rtl="0" eaLnBrk="0" fontAlgn="base" latinLnBrk="0" hangingPunct="0">
              <a:lnSpc>
                <a:spcPct val="120000"/>
              </a:lnSpc>
              <a:spcBef>
                <a:spcPct val="0"/>
              </a:spcBef>
              <a:spcAft>
                <a:spcPct val="0"/>
              </a:spcAft>
              <a:buClrTx/>
              <a:buSzTx/>
              <a:tabLst/>
            </a:pPr>
            <a:endParaRPr kumimoji="0" lang="pt-PT" altLang="pt-PT" sz="1050" i="0" strike="noStrike" cap="none" normalizeH="0" baseline="0" dirty="0">
              <a:ln>
                <a:noFill/>
              </a:ln>
              <a:solidFill>
                <a:schemeClr val="tx1"/>
              </a:solidFill>
              <a:effectLst/>
              <a:latin typeface="Montserrat" panose="00000500000000000000" pitchFamily="50" charset="0"/>
            </a:endParaRPr>
          </a:p>
          <a:p>
            <a:pPr marL="180000" marR="0" lvl="0" indent="0" defTabSz="914400" rtl="0" eaLnBrk="0" fontAlgn="base" latinLnBrk="0" hangingPunct="0">
              <a:lnSpc>
                <a:spcPct val="120000"/>
              </a:lnSpc>
              <a:spcBef>
                <a:spcPct val="0"/>
              </a:spcBef>
              <a:spcAft>
                <a:spcPct val="0"/>
              </a:spcAft>
              <a:buClrTx/>
              <a:buSzTx/>
              <a:tabLst/>
            </a:pPr>
            <a:r>
              <a:rPr kumimoji="0" lang="pt-PT" altLang="pt-PT" sz="1050" i="0" strike="noStrike" cap="none" normalizeH="0" baseline="0" dirty="0">
                <a:ln>
                  <a:noFill/>
                </a:ln>
                <a:solidFill>
                  <a:schemeClr val="tx1"/>
                </a:solidFill>
                <a:effectLst/>
                <a:latin typeface="Montserrat" panose="00000500000000000000" pitchFamily="50" charset="0"/>
              </a:rPr>
              <a:t>a) Estudo Prévio (ou Anteprojeto)</a:t>
            </a:r>
          </a:p>
          <a:p>
            <a:pPr marL="180000" marR="0" lvl="0" indent="0" defTabSz="914400" rtl="0" eaLnBrk="0" fontAlgn="base" latinLnBrk="0" hangingPunct="0">
              <a:lnSpc>
                <a:spcPct val="120000"/>
              </a:lnSpc>
              <a:spcBef>
                <a:spcPct val="0"/>
              </a:spcBef>
              <a:spcAft>
                <a:spcPct val="0"/>
              </a:spcAft>
              <a:buClrTx/>
              <a:buSzTx/>
              <a:tabLst/>
            </a:pPr>
            <a:r>
              <a:rPr lang="pt-PT" altLang="pt-PT" sz="1050" dirty="0">
                <a:latin typeface="Montserrat" panose="00000500000000000000" pitchFamily="50" charset="0"/>
              </a:rPr>
              <a:t>b) </a:t>
            </a:r>
            <a:r>
              <a:rPr kumimoji="0" lang="pt-PT" altLang="pt-PT" sz="1050" i="0" strike="noStrike" cap="none" normalizeH="0" baseline="0" dirty="0">
                <a:ln>
                  <a:noFill/>
                </a:ln>
                <a:solidFill>
                  <a:schemeClr val="tx1"/>
                </a:solidFill>
                <a:effectLst/>
                <a:latin typeface="Montserrat" panose="00000500000000000000" pitchFamily="50" charset="0"/>
              </a:rPr>
              <a:t>Projeto de Execução</a:t>
            </a:r>
          </a:p>
          <a:p>
            <a:pPr marL="0" marR="0" lvl="0" indent="0" defTabSz="914400" rtl="0" eaLnBrk="0" fontAlgn="base" latinLnBrk="0" hangingPunct="0">
              <a:lnSpc>
                <a:spcPct val="120000"/>
              </a:lnSpc>
              <a:spcBef>
                <a:spcPct val="0"/>
              </a:spcBef>
              <a:spcAft>
                <a:spcPct val="0"/>
              </a:spcAft>
              <a:buClrTx/>
              <a:buSzTx/>
              <a:tabLst/>
            </a:pPr>
            <a:endParaRPr kumimoji="0" lang="pt-PT" altLang="pt-PT" sz="1050" i="0" strike="noStrike" cap="none" normalizeH="0" baseline="0" dirty="0">
              <a:ln>
                <a:noFill/>
              </a:ln>
              <a:solidFill>
                <a:schemeClr val="tx1"/>
              </a:solidFill>
              <a:effectLst/>
              <a:latin typeface="Montserrat" panose="00000500000000000000" pitchFamily="50" charset="0"/>
            </a:endParaRPr>
          </a:p>
          <a:p>
            <a:pPr marL="0" marR="0" lvl="0" indent="0" defTabSz="914400" rtl="0" eaLnBrk="0" fontAlgn="base" latinLnBrk="0" hangingPunct="0">
              <a:lnSpc>
                <a:spcPct val="120000"/>
              </a:lnSpc>
              <a:spcBef>
                <a:spcPct val="0"/>
              </a:spcBef>
              <a:spcAft>
                <a:spcPct val="0"/>
              </a:spcAft>
              <a:buClrTx/>
              <a:buSzTx/>
              <a:tabLst/>
            </a:pPr>
            <a:r>
              <a:rPr kumimoji="0" lang="pt-PT" altLang="pt-PT" sz="1050" b="1" i="0" strike="noStrike" cap="none" normalizeH="0" baseline="0" dirty="0">
                <a:ln>
                  <a:noFill/>
                </a:ln>
                <a:solidFill>
                  <a:schemeClr val="tx1"/>
                </a:solidFill>
                <a:effectLst/>
                <a:latin typeface="Montserrat" panose="00000500000000000000" pitchFamily="50" charset="0"/>
              </a:rPr>
              <a:t>A opção deve ser tomada pela promotor.</a:t>
            </a:r>
          </a:p>
          <a:p>
            <a:pPr marL="0" marR="0" lvl="0" indent="0" defTabSz="914400" rtl="0" eaLnBrk="0" fontAlgn="base" latinLnBrk="0" hangingPunct="0">
              <a:lnSpc>
                <a:spcPct val="120000"/>
              </a:lnSpc>
              <a:spcBef>
                <a:spcPct val="0"/>
              </a:spcBef>
              <a:spcAft>
                <a:spcPct val="0"/>
              </a:spcAft>
              <a:buClrTx/>
              <a:buSzTx/>
              <a:tabLst/>
            </a:pPr>
            <a:r>
              <a:rPr kumimoji="0" lang="pt-PT" altLang="pt-PT" sz="1050" b="1" i="0" strike="noStrike" cap="none" normalizeH="0" baseline="0" dirty="0">
                <a:ln>
                  <a:noFill/>
                </a:ln>
                <a:solidFill>
                  <a:schemeClr val="tx1"/>
                </a:solidFill>
                <a:effectLst/>
                <a:latin typeface="Montserrat" panose="00000500000000000000" pitchFamily="50" charset="0"/>
              </a:rPr>
              <a:t>Do ponto de vista da avaliação, “os caminhos” até ao fim da avaliação são diferentes.</a:t>
            </a:r>
          </a:p>
          <a:p>
            <a:pPr marL="0" marR="0" lvl="0" indent="0" defTabSz="914400" rtl="0" eaLnBrk="0" fontAlgn="base" latinLnBrk="0" hangingPunct="0">
              <a:lnSpc>
                <a:spcPct val="120000"/>
              </a:lnSpc>
              <a:spcBef>
                <a:spcPct val="0"/>
              </a:spcBef>
              <a:spcAft>
                <a:spcPct val="0"/>
              </a:spcAft>
              <a:buClrTx/>
              <a:buSzTx/>
              <a:tabLst/>
            </a:pPr>
            <a:endParaRPr kumimoji="0" lang="pt-PT" altLang="pt-PT" sz="1050" b="1" i="0" strike="noStrike" cap="none" normalizeH="0" baseline="0" dirty="0">
              <a:ln>
                <a:noFill/>
              </a:ln>
              <a:solidFill>
                <a:schemeClr val="tx1"/>
              </a:solidFill>
              <a:effectLst/>
              <a:latin typeface="Montserrat" panose="00000500000000000000" pitchFamily="50" charset="0"/>
            </a:endParaRPr>
          </a:p>
          <a:p>
            <a:pPr marL="0" marR="0" lvl="0" indent="0" defTabSz="914400" rtl="0" eaLnBrk="0" fontAlgn="base" latinLnBrk="0" hangingPunct="0">
              <a:lnSpc>
                <a:spcPct val="120000"/>
              </a:lnSpc>
              <a:spcBef>
                <a:spcPct val="0"/>
              </a:spcBef>
              <a:spcAft>
                <a:spcPct val="0"/>
              </a:spcAft>
              <a:buClrTx/>
              <a:buSzTx/>
              <a:tabLst/>
            </a:pPr>
            <a:r>
              <a:rPr kumimoji="0" lang="pt-PT" altLang="pt-PT" sz="1050" i="0" strike="noStrike" cap="none" normalizeH="0" baseline="0" dirty="0">
                <a:ln>
                  <a:noFill/>
                </a:ln>
                <a:solidFill>
                  <a:schemeClr val="tx1"/>
                </a:solidFill>
                <a:effectLst/>
                <a:latin typeface="Montserrat" panose="00000500000000000000" pitchFamily="50" charset="0"/>
              </a:rPr>
              <a:t>Caso o EIA seja feito em Estudo Prévio ou Anteprojeto, a Avaliação de Impacte Ambiental implica uma segunda fase de avaliação, em que é verificado se o projeto de execução está em conformidade ambiental com a DIA. A Avaliação de Impacte Ambiental só termina com a emissão da DCAPE (Declaração de Conformidade Ambiental do Projeto de Execução).</a:t>
            </a:r>
          </a:p>
          <a:p>
            <a:pPr marL="0" marR="0" lvl="0" indent="0" defTabSz="914400" rtl="0" eaLnBrk="0" fontAlgn="base" latinLnBrk="0" hangingPunct="0">
              <a:lnSpc>
                <a:spcPct val="120000"/>
              </a:lnSpc>
              <a:spcBef>
                <a:spcPct val="0"/>
              </a:spcBef>
              <a:spcAft>
                <a:spcPct val="0"/>
              </a:spcAft>
              <a:buClrTx/>
              <a:buSzTx/>
              <a:tabLst/>
            </a:pPr>
            <a:r>
              <a:rPr kumimoji="0" lang="pt-PT" altLang="pt-PT" sz="1050" i="0" strike="noStrike" cap="none" normalizeH="0" baseline="0" dirty="0">
                <a:ln>
                  <a:noFill/>
                </a:ln>
                <a:solidFill>
                  <a:schemeClr val="tx1"/>
                </a:solidFill>
                <a:effectLst/>
                <a:latin typeface="Montserrat" panose="00000500000000000000" pitchFamily="50" charset="0"/>
              </a:rPr>
              <a:t>Caso o EIA seja feito em Projeto de Execução, a Avaliação de Impacte Ambiental termina com a emissão da DIA.</a:t>
            </a:r>
          </a:p>
        </p:txBody>
      </p:sp>
      <p:sp>
        <p:nvSpPr>
          <p:cNvPr id="39" name="Retângulo: Cantos Arredondados 38">
            <a:extLst>
              <a:ext uri="{FF2B5EF4-FFF2-40B4-BE49-F238E27FC236}">
                <a16:creationId xmlns:a16="http://schemas.microsoft.com/office/drawing/2014/main" id="{97809177-4189-1503-A280-C1D8EFBE9D99}"/>
              </a:ext>
            </a:extLst>
          </p:cNvPr>
          <p:cNvSpPr/>
          <p:nvPr/>
        </p:nvSpPr>
        <p:spPr>
          <a:xfrm>
            <a:off x="1097946" y="3261200"/>
            <a:ext cx="219960" cy="82968"/>
          </a:xfrm>
          <a:prstGeom prst="roundRect">
            <a:avLst/>
          </a:prstGeom>
          <a:noFill/>
          <a:ln>
            <a:solidFill>
              <a:srgbClr val="E591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sz="1200" b="1" dirty="0">
              <a:latin typeface="Montserrat" panose="00000500000000000000" pitchFamily="50" charset="0"/>
            </a:endParaRPr>
          </a:p>
        </p:txBody>
      </p:sp>
      <p:sp>
        <p:nvSpPr>
          <p:cNvPr id="40" name="Retângulo: Cantos Arredondados 39">
            <a:extLst>
              <a:ext uri="{FF2B5EF4-FFF2-40B4-BE49-F238E27FC236}">
                <a16:creationId xmlns:a16="http://schemas.microsoft.com/office/drawing/2014/main" id="{E86E1435-F319-10FB-25B4-649E593B1DD5}"/>
              </a:ext>
            </a:extLst>
          </p:cNvPr>
          <p:cNvSpPr/>
          <p:nvPr/>
        </p:nvSpPr>
        <p:spPr>
          <a:xfrm>
            <a:off x="1097946" y="5213585"/>
            <a:ext cx="219960" cy="82968"/>
          </a:xfrm>
          <a:prstGeom prst="roundRect">
            <a:avLst/>
          </a:prstGeom>
          <a:noFill/>
          <a:ln>
            <a:solidFill>
              <a:srgbClr val="E591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sz="1200" b="1" dirty="0">
              <a:latin typeface="Montserrat" panose="00000500000000000000" pitchFamily="50" charset="0"/>
            </a:endParaRPr>
          </a:p>
        </p:txBody>
      </p:sp>
    </p:spTree>
    <p:extLst>
      <p:ext uri="{BB962C8B-B14F-4D97-AF65-F5344CB8AC3E}">
        <p14:creationId xmlns:p14="http://schemas.microsoft.com/office/powerpoint/2010/main" val="310574809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Imagem 30" descr="Uma imagem com texto, captura de ecrã, software, ecrã&#10;&#10;Descrição gerada automaticamente">
            <a:extLst>
              <a:ext uri="{FF2B5EF4-FFF2-40B4-BE49-F238E27FC236}">
                <a16:creationId xmlns:a16="http://schemas.microsoft.com/office/drawing/2014/main" id="{7709B599-1264-3EFB-5A93-1F58D9E1C84E}"/>
              </a:ext>
            </a:extLst>
          </p:cNvPr>
          <p:cNvPicPr>
            <a:picLocks noChangeAspect="1"/>
          </p:cNvPicPr>
          <p:nvPr/>
        </p:nvPicPr>
        <p:blipFill rotWithShape="1">
          <a:blip r:embed="rId2"/>
          <a:srcRect l="18238" t="28074" r="38656" b="10321"/>
          <a:stretch/>
        </p:blipFill>
        <p:spPr bwMode="auto">
          <a:xfrm>
            <a:off x="7729995" y="2701254"/>
            <a:ext cx="4126321" cy="3317724"/>
          </a:xfrm>
          <a:prstGeom prst="rect">
            <a:avLst/>
          </a:prstGeom>
          <a:ln>
            <a:noFill/>
          </a:ln>
          <a:extLst>
            <a:ext uri="{53640926-AAD7-44D8-BBD7-CCE9431645EC}">
              <a14:shadowObscured xmlns:a14="http://schemas.microsoft.com/office/drawing/2010/main"/>
            </a:ext>
          </a:extLst>
        </p:spPr>
      </p:pic>
      <mc:AlternateContent xmlns:mc="http://schemas.openxmlformats.org/markup-compatibility/2006">
        <mc:Choice xmlns:p14="http://schemas.microsoft.com/office/powerpoint/2010/main" Requires="p14">
          <p:contentPart p14:bwMode="auto" r:id="rId3">
            <p14:nvContentPartPr>
              <p14:cNvPr id="32" name="Tinta 31">
                <a:extLst>
                  <a:ext uri="{FF2B5EF4-FFF2-40B4-BE49-F238E27FC236}">
                    <a16:creationId xmlns:a16="http://schemas.microsoft.com/office/drawing/2014/main" id="{3D204CF1-90AE-3424-58EA-B5DBA9B161ED}"/>
                  </a:ext>
                </a:extLst>
              </p14:cNvPr>
              <p14:cNvContentPartPr/>
              <p14:nvPr/>
            </p14:nvContentPartPr>
            <p14:xfrm>
              <a:off x="9404510" y="3829162"/>
              <a:ext cx="2138040" cy="653760"/>
            </p14:xfrm>
          </p:contentPart>
        </mc:Choice>
        <mc:Fallback>
          <p:pic>
            <p:nvPicPr>
              <p:cNvPr id="32" name="Tinta 31">
                <a:extLst>
                  <a:ext uri="{FF2B5EF4-FFF2-40B4-BE49-F238E27FC236}">
                    <a16:creationId xmlns:a16="http://schemas.microsoft.com/office/drawing/2014/main" id="{3D204CF1-90AE-3424-58EA-B5DBA9B161ED}"/>
                  </a:ext>
                </a:extLst>
              </p:cNvPr>
              <p:cNvPicPr/>
              <p:nvPr/>
            </p:nvPicPr>
            <p:blipFill>
              <a:blip r:embed="rId4"/>
              <a:stretch>
                <a:fillRect/>
              </a:stretch>
            </p:blipFill>
            <p:spPr>
              <a:xfrm>
                <a:off x="9332510" y="3685162"/>
                <a:ext cx="2281680" cy="941400"/>
              </a:xfrm>
              <a:prstGeom prst="rect">
                <a:avLst/>
              </a:prstGeom>
            </p:spPr>
          </p:pic>
        </mc:Fallback>
      </mc:AlternateContent>
      <p:sp>
        <p:nvSpPr>
          <p:cNvPr id="33" name="Retângulo: Cantos Arredondados 32">
            <a:extLst>
              <a:ext uri="{FF2B5EF4-FFF2-40B4-BE49-F238E27FC236}">
                <a16:creationId xmlns:a16="http://schemas.microsoft.com/office/drawing/2014/main" id="{4D66A8D8-306F-4D3B-B552-21D26A73180A}"/>
              </a:ext>
            </a:extLst>
          </p:cNvPr>
          <p:cNvSpPr/>
          <p:nvPr/>
        </p:nvSpPr>
        <p:spPr>
          <a:xfrm>
            <a:off x="7972277" y="1662349"/>
            <a:ext cx="3855669" cy="790433"/>
          </a:xfrm>
          <a:prstGeom prst="roundRect">
            <a:avLst/>
          </a:prstGeom>
          <a:solidFill>
            <a:srgbClr val="E591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200" b="1" dirty="0">
                <a:latin typeface="Montserrat" panose="00000500000000000000" pitchFamily="50" charset="0"/>
              </a:rPr>
              <a:t>Artigos 13.º a 19.º do Decreto-Lei n.º 151 -B/2013, de 31 de outubro republicado pelo Decreto-Lei n.º 11/2023, de 10 de fevereiro</a:t>
            </a:r>
          </a:p>
        </p:txBody>
      </p:sp>
      <p:sp>
        <p:nvSpPr>
          <p:cNvPr id="2" name="Título 1">
            <a:extLst>
              <a:ext uri="{FF2B5EF4-FFF2-40B4-BE49-F238E27FC236}">
                <a16:creationId xmlns:a16="http://schemas.microsoft.com/office/drawing/2014/main" id="{3234FF4E-9B1A-E356-7D4B-9862BC3AC3C8}"/>
              </a:ext>
            </a:extLst>
          </p:cNvPr>
          <p:cNvSpPr>
            <a:spLocks noGrp="1" noRot="1" noMove="1" noResize="1" noEditPoints="1" noAdjustHandles="1" noChangeArrowheads="1" noChangeShapeType="1"/>
          </p:cNvSpPr>
          <p:nvPr>
            <p:ph type="title"/>
          </p:nvPr>
        </p:nvSpPr>
        <p:spPr>
          <a:xfrm>
            <a:off x="838200" y="868781"/>
            <a:ext cx="10515600" cy="620354"/>
          </a:xfrm>
        </p:spPr>
        <p:txBody>
          <a:bodyPr>
            <a:normAutofit/>
          </a:bodyPr>
          <a:lstStyle/>
          <a:p>
            <a:pPr marL="0" indent="0">
              <a:buNone/>
            </a:pPr>
            <a:r>
              <a:rPr lang="pt-PT" sz="2800" b="1" dirty="0">
                <a:solidFill>
                  <a:srgbClr val="002856"/>
                </a:solidFill>
                <a:latin typeface="Montserrat" panose="00000500000000000000" pitchFamily="2" charset="0"/>
              </a:rPr>
              <a:t>“Instrumentos” existentes</a:t>
            </a:r>
          </a:p>
        </p:txBody>
      </p:sp>
      <p:sp>
        <p:nvSpPr>
          <p:cNvPr id="4" name="Subtítulo 2">
            <a:extLst>
              <a:ext uri="{FF2B5EF4-FFF2-40B4-BE49-F238E27FC236}">
                <a16:creationId xmlns:a16="http://schemas.microsoft.com/office/drawing/2014/main" id="{E9718EC5-C20A-B2E8-7C62-FD38C064E049}"/>
              </a:ext>
            </a:extLst>
          </p:cNvPr>
          <p:cNvSpPr txBox="1">
            <a:spLocks noGrp="1" noRot="1" noMove="1" noResize="1" noEditPoints="1" noAdjustHandles="1" noChangeArrowheads="1" noChangeShapeType="1"/>
          </p:cNvSpPr>
          <p:nvPr/>
        </p:nvSpPr>
        <p:spPr>
          <a:xfrm>
            <a:off x="8126083" y="380970"/>
            <a:ext cx="3227717" cy="3058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pt-PT" sz="1200" i="1" dirty="0">
                <a:solidFill>
                  <a:srgbClr val="002856"/>
                </a:solidFill>
                <a:latin typeface="Montserrat" panose="00000500000000000000" pitchFamily="2" charset="0"/>
              </a:rPr>
              <a:t>29/10/2024</a:t>
            </a:r>
          </a:p>
        </p:txBody>
      </p:sp>
      <p:cxnSp>
        <p:nvCxnSpPr>
          <p:cNvPr id="8" name="Conexão reta 7">
            <a:extLst>
              <a:ext uri="{FF2B5EF4-FFF2-40B4-BE49-F238E27FC236}">
                <a16:creationId xmlns:a16="http://schemas.microsoft.com/office/drawing/2014/main" id="{5CDDA346-C506-95C0-D742-E2D8DA6C225F}"/>
              </a:ext>
            </a:extLst>
          </p:cNvPr>
          <p:cNvCxnSpPr>
            <a:cxnSpLocks noGrp="1" noRot="1" noMove="1" noResize="1" noEditPoints="1" noAdjustHandles="1" noChangeArrowheads="1" noChangeShapeType="1"/>
          </p:cNvCxnSpPr>
          <p:nvPr/>
        </p:nvCxnSpPr>
        <p:spPr>
          <a:xfrm>
            <a:off x="0" y="1489135"/>
            <a:ext cx="451485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1" name="Imagem 10" descr="Uma imagem com Tipo de letra, Gráficos, design gráfico, captura de ecrã&#10;&#10;Descrição gerada automaticamente">
            <a:extLst>
              <a:ext uri="{FF2B5EF4-FFF2-40B4-BE49-F238E27FC236}">
                <a16:creationId xmlns:a16="http://schemas.microsoft.com/office/drawing/2014/main" id="{2062510F-D646-9B7A-28DB-D8203C8DA9FE}"/>
              </a:ext>
            </a:extLst>
          </p:cNvPr>
          <p:cNvPicPr>
            <a:picLocks noGrp="1" noRot="1" noChangeAspect="1" noMove="1" noResize="1" noEditPoints="1" noAdjustHandles="1" noChangeArrowheads="1" noChangeShapeType="1" noCrop="1"/>
          </p:cNvPicPr>
          <p:nvPr/>
        </p:nvPicPr>
        <p:blipFill>
          <a:blip r:embed="rId5">
            <a:alphaModFix amt="70000"/>
            <a:extLst>
              <a:ext uri="{28A0092B-C50C-407E-A947-70E740481C1C}">
                <a14:useLocalDpi xmlns:a14="http://schemas.microsoft.com/office/drawing/2010/main" val="0"/>
              </a:ext>
            </a:extLst>
          </a:blip>
          <a:stretch>
            <a:fillRect/>
          </a:stretch>
        </p:blipFill>
        <p:spPr>
          <a:xfrm>
            <a:off x="11018324" y="6267450"/>
            <a:ext cx="837992" cy="401145"/>
          </a:xfrm>
          <a:prstGeom prst="rect">
            <a:avLst/>
          </a:prstGeom>
        </p:spPr>
      </p:pic>
      <p:graphicFrame>
        <p:nvGraphicFramePr>
          <p:cNvPr id="7" name="Diagrama 6">
            <a:extLst>
              <a:ext uri="{FF2B5EF4-FFF2-40B4-BE49-F238E27FC236}">
                <a16:creationId xmlns:a16="http://schemas.microsoft.com/office/drawing/2014/main" id="{3E8C2F5A-CB00-A803-B393-C3514380D1EA}"/>
              </a:ext>
            </a:extLst>
          </p:cNvPr>
          <p:cNvGraphicFramePr/>
          <p:nvPr>
            <p:extLst>
              <p:ext uri="{D42A27DB-BD31-4B8C-83A1-F6EECF244321}">
                <p14:modId xmlns:p14="http://schemas.microsoft.com/office/powerpoint/2010/main" val="1489850981"/>
              </p:ext>
            </p:extLst>
          </p:nvPr>
        </p:nvGraphicFramePr>
        <p:xfrm>
          <a:off x="715994" y="3429000"/>
          <a:ext cx="3448600" cy="312680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20" name="Diagrama 19">
            <a:extLst>
              <a:ext uri="{FF2B5EF4-FFF2-40B4-BE49-F238E27FC236}">
                <a16:creationId xmlns:a16="http://schemas.microsoft.com/office/drawing/2014/main" id="{7CBC86C7-9500-9520-2D5E-7DCA84ADF540}"/>
              </a:ext>
            </a:extLst>
          </p:cNvPr>
          <p:cNvGraphicFramePr/>
          <p:nvPr>
            <p:extLst>
              <p:ext uri="{D42A27DB-BD31-4B8C-83A1-F6EECF244321}">
                <p14:modId xmlns:p14="http://schemas.microsoft.com/office/powerpoint/2010/main" val="4175035094"/>
              </p:ext>
            </p:extLst>
          </p:nvPr>
        </p:nvGraphicFramePr>
        <p:xfrm>
          <a:off x="4253345" y="3429000"/>
          <a:ext cx="3448600" cy="3126808"/>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24" name="Subtítulo 2">
            <a:extLst>
              <a:ext uri="{FF2B5EF4-FFF2-40B4-BE49-F238E27FC236}">
                <a16:creationId xmlns:a16="http://schemas.microsoft.com/office/drawing/2014/main" id="{BEED437B-1FFD-99FC-4394-94E97F0B1055}"/>
              </a:ext>
            </a:extLst>
          </p:cNvPr>
          <p:cNvSpPr txBox="1">
            <a:spLocks/>
          </p:cNvSpPr>
          <p:nvPr/>
        </p:nvSpPr>
        <p:spPr>
          <a:xfrm>
            <a:off x="838200" y="350358"/>
            <a:ext cx="5572307" cy="3058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t-PT" sz="900" b="1" dirty="0">
                <a:solidFill>
                  <a:srgbClr val="002856"/>
                </a:solidFill>
                <a:latin typeface="Montserrat Bold" panose="00000800000000000000" pitchFamily="2" charset="0"/>
              </a:rPr>
              <a:t>CURSO DE AVALIAÇÃO DE IMPACTE AMBIENTAL</a:t>
            </a:r>
            <a:br>
              <a:rPr lang="pt-PT" sz="900" b="1" dirty="0">
                <a:solidFill>
                  <a:srgbClr val="002856"/>
                </a:solidFill>
                <a:latin typeface="Montserrat Bold" panose="00000800000000000000" pitchFamily="2" charset="0"/>
              </a:rPr>
            </a:br>
            <a:r>
              <a:rPr lang="pt-PT" sz="900" b="1" dirty="0">
                <a:solidFill>
                  <a:srgbClr val="E5912B"/>
                </a:solidFill>
                <a:latin typeface="Montserrat" panose="00000500000000000000" pitchFamily="2" charset="0"/>
              </a:rPr>
              <a:t>Módulo 1: Importância, Conceitos, Fases e “Instrumentos”</a:t>
            </a:r>
            <a:endParaRPr lang="pt-PT" sz="900" b="1" dirty="0">
              <a:solidFill>
                <a:srgbClr val="002856"/>
              </a:solidFill>
              <a:latin typeface="Montserrat" panose="00000500000000000000" pitchFamily="2" charset="0"/>
            </a:endParaRPr>
          </a:p>
        </p:txBody>
      </p:sp>
      <p:sp>
        <p:nvSpPr>
          <p:cNvPr id="25" name="Retângulo: Cantos Arredondados 24">
            <a:extLst>
              <a:ext uri="{FF2B5EF4-FFF2-40B4-BE49-F238E27FC236}">
                <a16:creationId xmlns:a16="http://schemas.microsoft.com/office/drawing/2014/main" id="{B89057F3-0B6C-F720-1FDF-DF9DBCA1F802}"/>
              </a:ext>
            </a:extLst>
          </p:cNvPr>
          <p:cNvSpPr/>
          <p:nvPr/>
        </p:nvSpPr>
        <p:spPr>
          <a:xfrm>
            <a:off x="923261" y="183390"/>
            <a:ext cx="756612" cy="98577"/>
          </a:xfrm>
          <a:prstGeom prst="roundRect">
            <a:avLst/>
          </a:prstGeom>
          <a:solidFill>
            <a:srgbClr val="E59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6" name="Retângulo: Cantos Arredondados 25">
            <a:extLst>
              <a:ext uri="{FF2B5EF4-FFF2-40B4-BE49-F238E27FC236}">
                <a16:creationId xmlns:a16="http://schemas.microsoft.com/office/drawing/2014/main" id="{F3D93E88-7F2C-97D2-2560-3061CBA89D8B}"/>
              </a:ext>
            </a:extLst>
          </p:cNvPr>
          <p:cNvSpPr/>
          <p:nvPr/>
        </p:nvSpPr>
        <p:spPr>
          <a:xfrm>
            <a:off x="2500139" y="184191"/>
            <a:ext cx="756612" cy="98577"/>
          </a:xfrm>
          <a:prstGeom prst="roundRect">
            <a:avLst/>
          </a:prstGeom>
          <a:solidFill>
            <a:srgbClr val="E59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7" name="Retângulo: Cantos Arredondados 26">
            <a:extLst>
              <a:ext uri="{FF2B5EF4-FFF2-40B4-BE49-F238E27FC236}">
                <a16:creationId xmlns:a16="http://schemas.microsoft.com/office/drawing/2014/main" id="{7F566B4C-3B10-B6E7-323F-F7E6A5714BD3}"/>
              </a:ext>
            </a:extLst>
          </p:cNvPr>
          <p:cNvSpPr/>
          <p:nvPr/>
        </p:nvSpPr>
        <p:spPr>
          <a:xfrm>
            <a:off x="3288578" y="179136"/>
            <a:ext cx="756612" cy="98577"/>
          </a:xfrm>
          <a:prstGeom prst="round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8" name="Retângulo: Cantos Arredondados 27">
            <a:extLst>
              <a:ext uri="{FF2B5EF4-FFF2-40B4-BE49-F238E27FC236}">
                <a16:creationId xmlns:a16="http://schemas.microsoft.com/office/drawing/2014/main" id="{1C573613-5D68-2734-3D56-7AAC47923913}"/>
              </a:ext>
            </a:extLst>
          </p:cNvPr>
          <p:cNvSpPr/>
          <p:nvPr/>
        </p:nvSpPr>
        <p:spPr>
          <a:xfrm>
            <a:off x="4077017" y="179136"/>
            <a:ext cx="756612" cy="98577"/>
          </a:xfrm>
          <a:prstGeom prst="round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9" name="Retângulo: Cantos Arredondados 28">
            <a:extLst>
              <a:ext uri="{FF2B5EF4-FFF2-40B4-BE49-F238E27FC236}">
                <a16:creationId xmlns:a16="http://schemas.microsoft.com/office/drawing/2014/main" id="{BFCD7C93-75DE-D6D6-796A-662A6682B6D8}"/>
              </a:ext>
            </a:extLst>
          </p:cNvPr>
          <p:cNvSpPr/>
          <p:nvPr/>
        </p:nvSpPr>
        <p:spPr>
          <a:xfrm>
            <a:off x="1711700" y="179244"/>
            <a:ext cx="756612" cy="98577"/>
          </a:xfrm>
          <a:prstGeom prst="roundRect">
            <a:avLst/>
          </a:prstGeom>
          <a:solidFill>
            <a:srgbClr val="E59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30" name="Retângulo: Cantos Arredondados 29">
            <a:extLst>
              <a:ext uri="{FF2B5EF4-FFF2-40B4-BE49-F238E27FC236}">
                <a16:creationId xmlns:a16="http://schemas.microsoft.com/office/drawing/2014/main" id="{08E1CF55-7DE5-50E9-2431-F8B1AD507A84}"/>
              </a:ext>
            </a:extLst>
          </p:cNvPr>
          <p:cNvSpPr/>
          <p:nvPr/>
        </p:nvSpPr>
        <p:spPr>
          <a:xfrm>
            <a:off x="3288578" y="177222"/>
            <a:ext cx="756612" cy="98577"/>
          </a:xfrm>
          <a:prstGeom prst="roundRect">
            <a:avLst/>
          </a:prstGeom>
          <a:solidFill>
            <a:srgbClr val="E59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36" name="Retângulo: Cantos Arredondados 35">
            <a:extLst>
              <a:ext uri="{FF2B5EF4-FFF2-40B4-BE49-F238E27FC236}">
                <a16:creationId xmlns:a16="http://schemas.microsoft.com/office/drawing/2014/main" id="{97C9CBAB-1E77-ABA0-4541-18CAFEAF2CC3}"/>
              </a:ext>
            </a:extLst>
          </p:cNvPr>
          <p:cNvSpPr/>
          <p:nvPr/>
        </p:nvSpPr>
        <p:spPr>
          <a:xfrm>
            <a:off x="1437570" y="2520569"/>
            <a:ext cx="3155867" cy="480316"/>
          </a:xfrm>
          <a:prstGeom prst="roundRect">
            <a:avLst/>
          </a:prstGeom>
          <a:solidFill>
            <a:srgbClr val="E5912B">
              <a:alpha val="9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200" b="1" dirty="0">
                <a:latin typeface="Montserrat" panose="00000500000000000000" pitchFamily="50" charset="0"/>
              </a:rPr>
              <a:t>Estudo de Impacte Ambiental (EIA)</a:t>
            </a:r>
          </a:p>
        </p:txBody>
      </p:sp>
      <p:sp>
        <p:nvSpPr>
          <p:cNvPr id="37" name="Retângulo: Cantos Arredondados 36">
            <a:extLst>
              <a:ext uri="{FF2B5EF4-FFF2-40B4-BE49-F238E27FC236}">
                <a16:creationId xmlns:a16="http://schemas.microsoft.com/office/drawing/2014/main" id="{9DEFB2A8-012C-89C1-F31A-05CBDE4FC5EC}"/>
              </a:ext>
            </a:extLst>
          </p:cNvPr>
          <p:cNvSpPr/>
          <p:nvPr/>
        </p:nvSpPr>
        <p:spPr>
          <a:xfrm>
            <a:off x="722171" y="2528625"/>
            <a:ext cx="595735" cy="480316"/>
          </a:xfrm>
          <a:prstGeom prst="roundRect">
            <a:avLst/>
          </a:prstGeom>
          <a:solidFill>
            <a:srgbClr val="E5912B">
              <a:alpha val="9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200" b="1" dirty="0">
                <a:latin typeface="Montserrat" panose="00000500000000000000" pitchFamily="50" charset="0"/>
              </a:rPr>
              <a:t>3</a:t>
            </a:r>
          </a:p>
        </p:txBody>
      </p:sp>
      <p:sp>
        <p:nvSpPr>
          <p:cNvPr id="38" name="Marcador de Posição de Conteúdo 2">
            <a:extLst>
              <a:ext uri="{FF2B5EF4-FFF2-40B4-BE49-F238E27FC236}">
                <a16:creationId xmlns:a16="http://schemas.microsoft.com/office/drawing/2014/main" id="{599A36C0-032A-C193-37E6-07604F91D673}"/>
              </a:ext>
            </a:extLst>
          </p:cNvPr>
          <p:cNvSpPr txBox="1">
            <a:spLocks/>
          </p:cNvSpPr>
          <p:nvPr/>
        </p:nvSpPr>
        <p:spPr>
          <a:xfrm>
            <a:off x="626006" y="1671068"/>
            <a:ext cx="5121680" cy="62715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pt-PT" sz="1800" b="1" dirty="0">
                <a:solidFill>
                  <a:srgbClr val="E5912B"/>
                </a:solidFill>
                <a:latin typeface="Montserrat" panose="00000500000000000000" pitchFamily="50" charset="0"/>
              </a:rPr>
              <a:t>QUE “INSTRUMENTOS” EXISTEM? </a:t>
            </a:r>
          </a:p>
        </p:txBody>
      </p:sp>
      <p:cxnSp>
        <p:nvCxnSpPr>
          <p:cNvPr id="39" name="Conexão reta 38">
            <a:extLst>
              <a:ext uri="{FF2B5EF4-FFF2-40B4-BE49-F238E27FC236}">
                <a16:creationId xmlns:a16="http://schemas.microsoft.com/office/drawing/2014/main" id="{B5E2FACE-CFD9-32A5-1BA3-8EBD54138215}"/>
              </a:ext>
            </a:extLst>
          </p:cNvPr>
          <p:cNvCxnSpPr>
            <a:cxnSpLocks/>
          </p:cNvCxnSpPr>
          <p:nvPr/>
        </p:nvCxnSpPr>
        <p:spPr>
          <a:xfrm>
            <a:off x="715994" y="2283852"/>
            <a:ext cx="4433976" cy="0"/>
          </a:xfrm>
          <a:prstGeom prst="line">
            <a:avLst/>
          </a:prstGeom>
          <a:ln>
            <a:solidFill>
              <a:srgbClr val="E5912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82392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34FF4E-9B1A-E356-7D4B-9862BC3AC3C8}"/>
              </a:ext>
            </a:extLst>
          </p:cNvPr>
          <p:cNvSpPr>
            <a:spLocks noGrp="1" noRot="1" noMove="1" noResize="1" noEditPoints="1" noAdjustHandles="1" noChangeArrowheads="1" noChangeShapeType="1"/>
          </p:cNvSpPr>
          <p:nvPr>
            <p:ph type="title"/>
          </p:nvPr>
        </p:nvSpPr>
        <p:spPr>
          <a:xfrm>
            <a:off x="838200" y="868781"/>
            <a:ext cx="10515600" cy="620354"/>
          </a:xfrm>
        </p:spPr>
        <p:txBody>
          <a:bodyPr>
            <a:normAutofit/>
          </a:bodyPr>
          <a:lstStyle/>
          <a:p>
            <a:pPr marL="0" indent="0">
              <a:buNone/>
            </a:pPr>
            <a:r>
              <a:rPr lang="pt-PT" sz="2800" b="1" dirty="0">
                <a:solidFill>
                  <a:srgbClr val="002856"/>
                </a:solidFill>
                <a:latin typeface="Montserrat" panose="00000500000000000000" pitchFamily="2" charset="0"/>
              </a:rPr>
              <a:t>“Instrumentos” existentes</a:t>
            </a:r>
          </a:p>
        </p:txBody>
      </p:sp>
      <p:sp>
        <p:nvSpPr>
          <p:cNvPr id="4" name="Subtítulo 2">
            <a:extLst>
              <a:ext uri="{FF2B5EF4-FFF2-40B4-BE49-F238E27FC236}">
                <a16:creationId xmlns:a16="http://schemas.microsoft.com/office/drawing/2014/main" id="{E9718EC5-C20A-B2E8-7C62-FD38C064E049}"/>
              </a:ext>
            </a:extLst>
          </p:cNvPr>
          <p:cNvSpPr txBox="1">
            <a:spLocks noGrp="1" noRot="1" noMove="1" noResize="1" noEditPoints="1" noAdjustHandles="1" noChangeArrowheads="1" noChangeShapeType="1"/>
          </p:cNvSpPr>
          <p:nvPr/>
        </p:nvSpPr>
        <p:spPr>
          <a:xfrm>
            <a:off x="8126083" y="380970"/>
            <a:ext cx="3227717" cy="3058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pt-PT" sz="1200" i="1" dirty="0">
                <a:solidFill>
                  <a:srgbClr val="002856"/>
                </a:solidFill>
                <a:latin typeface="Montserrat" panose="00000500000000000000" pitchFamily="2" charset="0"/>
              </a:rPr>
              <a:t>29/10/2024</a:t>
            </a:r>
          </a:p>
        </p:txBody>
      </p:sp>
      <p:cxnSp>
        <p:nvCxnSpPr>
          <p:cNvPr id="8" name="Conexão reta 7">
            <a:extLst>
              <a:ext uri="{FF2B5EF4-FFF2-40B4-BE49-F238E27FC236}">
                <a16:creationId xmlns:a16="http://schemas.microsoft.com/office/drawing/2014/main" id="{5CDDA346-C506-95C0-D742-E2D8DA6C225F}"/>
              </a:ext>
            </a:extLst>
          </p:cNvPr>
          <p:cNvCxnSpPr>
            <a:cxnSpLocks noGrp="1" noRot="1" noMove="1" noResize="1" noEditPoints="1" noAdjustHandles="1" noChangeArrowheads="1" noChangeShapeType="1"/>
          </p:cNvCxnSpPr>
          <p:nvPr/>
        </p:nvCxnSpPr>
        <p:spPr>
          <a:xfrm>
            <a:off x="0" y="1489135"/>
            <a:ext cx="451485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1" name="Imagem 10" descr="Uma imagem com Tipo de letra, Gráficos, design gráfico, captura de ecrã&#10;&#10;Descrição gerada automaticamente">
            <a:extLst>
              <a:ext uri="{FF2B5EF4-FFF2-40B4-BE49-F238E27FC236}">
                <a16:creationId xmlns:a16="http://schemas.microsoft.com/office/drawing/2014/main" id="{2062510F-D646-9B7A-28DB-D8203C8DA9FE}"/>
              </a:ext>
            </a:extLst>
          </p:cNvPr>
          <p:cNvPicPr>
            <a:picLocks noGrp="1" noRot="1" noChangeAspect="1" noMove="1" noResize="1" noEditPoints="1" noAdjustHandles="1" noChangeArrowheads="1" noChangeShapeType="1" noCrop="1"/>
          </p:cNvPicPr>
          <p:nvPr/>
        </p:nvPicPr>
        <p:blipFill>
          <a:blip r:embed="rId2">
            <a:alphaModFix amt="70000"/>
            <a:extLst>
              <a:ext uri="{28A0092B-C50C-407E-A947-70E740481C1C}">
                <a14:useLocalDpi xmlns:a14="http://schemas.microsoft.com/office/drawing/2010/main" val="0"/>
              </a:ext>
            </a:extLst>
          </a:blip>
          <a:stretch>
            <a:fillRect/>
          </a:stretch>
        </p:blipFill>
        <p:spPr>
          <a:xfrm>
            <a:off x="11018324" y="6267450"/>
            <a:ext cx="837992" cy="401145"/>
          </a:xfrm>
          <a:prstGeom prst="rect">
            <a:avLst/>
          </a:prstGeom>
        </p:spPr>
      </p:pic>
      <p:sp>
        <p:nvSpPr>
          <p:cNvPr id="7" name="Subtítulo 2">
            <a:extLst>
              <a:ext uri="{FF2B5EF4-FFF2-40B4-BE49-F238E27FC236}">
                <a16:creationId xmlns:a16="http://schemas.microsoft.com/office/drawing/2014/main" id="{54BE421C-EB9F-182C-B630-D0A5BB97F381}"/>
              </a:ext>
            </a:extLst>
          </p:cNvPr>
          <p:cNvSpPr txBox="1">
            <a:spLocks/>
          </p:cNvSpPr>
          <p:nvPr/>
        </p:nvSpPr>
        <p:spPr>
          <a:xfrm>
            <a:off x="838200" y="350358"/>
            <a:ext cx="5572307" cy="3058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t-PT" sz="900" b="1" dirty="0">
                <a:solidFill>
                  <a:srgbClr val="002856"/>
                </a:solidFill>
                <a:latin typeface="Montserrat Bold" panose="00000800000000000000" pitchFamily="2" charset="0"/>
              </a:rPr>
              <a:t>CURSO DE AVALIAÇÃO DE IMPACTE AMBIENTAL</a:t>
            </a:r>
            <a:br>
              <a:rPr lang="pt-PT" sz="900" b="1" dirty="0">
                <a:solidFill>
                  <a:srgbClr val="002856"/>
                </a:solidFill>
                <a:latin typeface="Montserrat Bold" panose="00000800000000000000" pitchFamily="2" charset="0"/>
              </a:rPr>
            </a:br>
            <a:r>
              <a:rPr lang="pt-PT" sz="900" b="1" dirty="0">
                <a:solidFill>
                  <a:srgbClr val="E5912B"/>
                </a:solidFill>
                <a:latin typeface="Montserrat" panose="00000500000000000000" pitchFamily="2" charset="0"/>
              </a:rPr>
              <a:t>Módulo 1: Importância, Conceitos, Fases e “Instrumentos”</a:t>
            </a:r>
            <a:endParaRPr lang="pt-PT" sz="900" b="1" dirty="0">
              <a:solidFill>
                <a:srgbClr val="002856"/>
              </a:solidFill>
              <a:latin typeface="Montserrat" panose="00000500000000000000" pitchFamily="2" charset="0"/>
            </a:endParaRPr>
          </a:p>
        </p:txBody>
      </p:sp>
      <p:sp>
        <p:nvSpPr>
          <p:cNvPr id="20" name="Retângulo: Cantos Arredondados 19">
            <a:extLst>
              <a:ext uri="{FF2B5EF4-FFF2-40B4-BE49-F238E27FC236}">
                <a16:creationId xmlns:a16="http://schemas.microsoft.com/office/drawing/2014/main" id="{23F2CAB7-B439-498F-FD26-3C33027B87FE}"/>
              </a:ext>
            </a:extLst>
          </p:cNvPr>
          <p:cNvSpPr/>
          <p:nvPr/>
        </p:nvSpPr>
        <p:spPr>
          <a:xfrm>
            <a:off x="923261" y="183390"/>
            <a:ext cx="756612" cy="98577"/>
          </a:xfrm>
          <a:prstGeom prst="roundRect">
            <a:avLst/>
          </a:prstGeom>
          <a:solidFill>
            <a:srgbClr val="E59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4" name="Retângulo: Cantos Arredondados 23">
            <a:extLst>
              <a:ext uri="{FF2B5EF4-FFF2-40B4-BE49-F238E27FC236}">
                <a16:creationId xmlns:a16="http://schemas.microsoft.com/office/drawing/2014/main" id="{B067CED8-9C02-D05B-B79A-A9545108DEF2}"/>
              </a:ext>
            </a:extLst>
          </p:cNvPr>
          <p:cNvSpPr/>
          <p:nvPr/>
        </p:nvSpPr>
        <p:spPr>
          <a:xfrm>
            <a:off x="2500139" y="184191"/>
            <a:ext cx="756612" cy="98577"/>
          </a:xfrm>
          <a:prstGeom prst="roundRect">
            <a:avLst/>
          </a:prstGeom>
          <a:solidFill>
            <a:srgbClr val="E59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5" name="Retângulo: Cantos Arredondados 24">
            <a:extLst>
              <a:ext uri="{FF2B5EF4-FFF2-40B4-BE49-F238E27FC236}">
                <a16:creationId xmlns:a16="http://schemas.microsoft.com/office/drawing/2014/main" id="{270487D1-DDE0-42AF-16A3-CDDB6E9D33E9}"/>
              </a:ext>
            </a:extLst>
          </p:cNvPr>
          <p:cNvSpPr/>
          <p:nvPr/>
        </p:nvSpPr>
        <p:spPr>
          <a:xfrm>
            <a:off x="3288578" y="179136"/>
            <a:ext cx="756612" cy="98577"/>
          </a:xfrm>
          <a:prstGeom prst="round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6" name="Retângulo: Cantos Arredondados 25">
            <a:extLst>
              <a:ext uri="{FF2B5EF4-FFF2-40B4-BE49-F238E27FC236}">
                <a16:creationId xmlns:a16="http://schemas.microsoft.com/office/drawing/2014/main" id="{FDDF779C-EECA-4DF2-A996-FB8FF08FF791}"/>
              </a:ext>
            </a:extLst>
          </p:cNvPr>
          <p:cNvSpPr/>
          <p:nvPr/>
        </p:nvSpPr>
        <p:spPr>
          <a:xfrm>
            <a:off x="4077017" y="179136"/>
            <a:ext cx="756612" cy="98577"/>
          </a:xfrm>
          <a:prstGeom prst="round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8" name="Retângulo: Cantos Arredondados 27">
            <a:extLst>
              <a:ext uri="{FF2B5EF4-FFF2-40B4-BE49-F238E27FC236}">
                <a16:creationId xmlns:a16="http://schemas.microsoft.com/office/drawing/2014/main" id="{54FD8C00-FFC9-F03F-9BB8-436F62F026F6}"/>
              </a:ext>
            </a:extLst>
          </p:cNvPr>
          <p:cNvSpPr/>
          <p:nvPr/>
        </p:nvSpPr>
        <p:spPr>
          <a:xfrm>
            <a:off x="1711700" y="179244"/>
            <a:ext cx="756612" cy="98577"/>
          </a:xfrm>
          <a:prstGeom prst="roundRect">
            <a:avLst/>
          </a:prstGeom>
          <a:solidFill>
            <a:srgbClr val="E59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9" name="Retângulo: Cantos Arredondados 28">
            <a:extLst>
              <a:ext uri="{FF2B5EF4-FFF2-40B4-BE49-F238E27FC236}">
                <a16:creationId xmlns:a16="http://schemas.microsoft.com/office/drawing/2014/main" id="{947BEF31-FD6F-6E55-C965-DD109F67B44A}"/>
              </a:ext>
            </a:extLst>
          </p:cNvPr>
          <p:cNvSpPr/>
          <p:nvPr/>
        </p:nvSpPr>
        <p:spPr>
          <a:xfrm>
            <a:off x="3288578" y="177222"/>
            <a:ext cx="756612" cy="98577"/>
          </a:xfrm>
          <a:prstGeom prst="roundRect">
            <a:avLst/>
          </a:prstGeom>
          <a:solidFill>
            <a:srgbClr val="E59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30" name="Imagem 29" descr="Uma imagem com texto, captura de ecrã, software, ecrã&#10;&#10;Descrição gerada automaticamente">
            <a:extLst>
              <a:ext uri="{FF2B5EF4-FFF2-40B4-BE49-F238E27FC236}">
                <a16:creationId xmlns:a16="http://schemas.microsoft.com/office/drawing/2014/main" id="{F90CECB7-CAA5-8B85-408F-404D29CCAE55}"/>
              </a:ext>
            </a:extLst>
          </p:cNvPr>
          <p:cNvPicPr>
            <a:picLocks noChangeAspect="1"/>
          </p:cNvPicPr>
          <p:nvPr/>
        </p:nvPicPr>
        <p:blipFill rotWithShape="1">
          <a:blip r:embed="rId3"/>
          <a:srcRect l="18238" t="28074" r="38656" b="10321"/>
          <a:stretch/>
        </p:blipFill>
        <p:spPr bwMode="auto">
          <a:xfrm>
            <a:off x="7729995" y="2701254"/>
            <a:ext cx="4126321" cy="3317724"/>
          </a:xfrm>
          <a:prstGeom prst="rect">
            <a:avLst/>
          </a:prstGeom>
          <a:ln>
            <a:noFill/>
          </a:ln>
          <a:extLst>
            <a:ext uri="{53640926-AAD7-44D8-BBD7-CCE9431645EC}">
              <a14:shadowObscured xmlns:a14="http://schemas.microsoft.com/office/drawing/2010/main"/>
            </a:ext>
          </a:extLst>
        </p:spPr>
      </p:pic>
      <mc:AlternateContent xmlns:mc="http://schemas.openxmlformats.org/markup-compatibility/2006">
        <mc:Choice xmlns:p14="http://schemas.microsoft.com/office/powerpoint/2010/main" Requires="p14">
          <p:contentPart p14:bwMode="auto" r:id="rId4">
            <p14:nvContentPartPr>
              <p14:cNvPr id="31" name="Tinta 30">
                <a:extLst>
                  <a:ext uri="{FF2B5EF4-FFF2-40B4-BE49-F238E27FC236}">
                    <a16:creationId xmlns:a16="http://schemas.microsoft.com/office/drawing/2014/main" id="{53136E92-7AB9-F1CB-89D5-76F6CA3AC622}"/>
                  </a:ext>
                </a:extLst>
              </p14:cNvPr>
              <p14:cNvContentPartPr/>
              <p14:nvPr/>
            </p14:nvContentPartPr>
            <p14:xfrm>
              <a:off x="9404510" y="3829162"/>
              <a:ext cx="2138040" cy="653760"/>
            </p14:xfrm>
          </p:contentPart>
        </mc:Choice>
        <mc:Fallback>
          <p:pic>
            <p:nvPicPr>
              <p:cNvPr id="31" name="Tinta 30">
                <a:extLst>
                  <a:ext uri="{FF2B5EF4-FFF2-40B4-BE49-F238E27FC236}">
                    <a16:creationId xmlns:a16="http://schemas.microsoft.com/office/drawing/2014/main" id="{53136E92-7AB9-F1CB-89D5-76F6CA3AC622}"/>
                  </a:ext>
                </a:extLst>
              </p:cNvPr>
              <p:cNvPicPr/>
              <p:nvPr/>
            </p:nvPicPr>
            <p:blipFill>
              <a:blip r:embed="rId5"/>
              <a:stretch>
                <a:fillRect/>
              </a:stretch>
            </p:blipFill>
            <p:spPr>
              <a:xfrm>
                <a:off x="9332510" y="3685162"/>
                <a:ext cx="2281680" cy="941400"/>
              </a:xfrm>
              <a:prstGeom prst="rect">
                <a:avLst/>
              </a:prstGeom>
            </p:spPr>
          </p:pic>
        </mc:Fallback>
      </mc:AlternateContent>
      <p:sp>
        <p:nvSpPr>
          <p:cNvPr id="32" name="Retângulo: Cantos Arredondados 31">
            <a:extLst>
              <a:ext uri="{FF2B5EF4-FFF2-40B4-BE49-F238E27FC236}">
                <a16:creationId xmlns:a16="http://schemas.microsoft.com/office/drawing/2014/main" id="{E9D545F3-A8D1-5639-56BE-B8808F12C5E5}"/>
              </a:ext>
            </a:extLst>
          </p:cNvPr>
          <p:cNvSpPr/>
          <p:nvPr/>
        </p:nvSpPr>
        <p:spPr>
          <a:xfrm>
            <a:off x="7972277" y="1662349"/>
            <a:ext cx="3855669" cy="790433"/>
          </a:xfrm>
          <a:prstGeom prst="roundRect">
            <a:avLst/>
          </a:prstGeom>
          <a:solidFill>
            <a:srgbClr val="E591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200" b="1" dirty="0">
                <a:latin typeface="Montserrat" panose="00000500000000000000" pitchFamily="50" charset="0"/>
              </a:rPr>
              <a:t>Artigos 13.º a 19.º do Decreto-Lei n.º 151 -B/2013, de 31 de outubro republicado pelo Decreto-Lei n.º 11/2023, de 10 de fevereiro</a:t>
            </a:r>
          </a:p>
        </p:txBody>
      </p:sp>
      <p:sp>
        <p:nvSpPr>
          <p:cNvPr id="35" name="Retângulo: Cantos Arredondados 34">
            <a:extLst>
              <a:ext uri="{FF2B5EF4-FFF2-40B4-BE49-F238E27FC236}">
                <a16:creationId xmlns:a16="http://schemas.microsoft.com/office/drawing/2014/main" id="{04302FD4-528D-0910-1837-681852C50349}"/>
              </a:ext>
            </a:extLst>
          </p:cNvPr>
          <p:cNvSpPr/>
          <p:nvPr/>
        </p:nvSpPr>
        <p:spPr>
          <a:xfrm>
            <a:off x="1437570" y="2520569"/>
            <a:ext cx="3155867" cy="480316"/>
          </a:xfrm>
          <a:prstGeom prst="roundRect">
            <a:avLst/>
          </a:prstGeom>
          <a:solidFill>
            <a:srgbClr val="E5912B">
              <a:alpha val="9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200" b="1" dirty="0">
                <a:latin typeface="Montserrat" panose="00000500000000000000" pitchFamily="50" charset="0"/>
              </a:rPr>
              <a:t>Estudo de Impacte Ambiental (EIA)</a:t>
            </a:r>
          </a:p>
        </p:txBody>
      </p:sp>
      <p:sp>
        <p:nvSpPr>
          <p:cNvPr id="36" name="Retângulo: Cantos Arredondados 35">
            <a:extLst>
              <a:ext uri="{FF2B5EF4-FFF2-40B4-BE49-F238E27FC236}">
                <a16:creationId xmlns:a16="http://schemas.microsoft.com/office/drawing/2014/main" id="{3A783262-3032-2791-5AB3-D0BD6FC9A09B}"/>
              </a:ext>
            </a:extLst>
          </p:cNvPr>
          <p:cNvSpPr/>
          <p:nvPr/>
        </p:nvSpPr>
        <p:spPr>
          <a:xfrm>
            <a:off x="722171" y="2528625"/>
            <a:ext cx="595735" cy="480316"/>
          </a:xfrm>
          <a:prstGeom prst="roundRect">
            <a:avLst/>
          </a:prstGeom>
          <a:solidFill>
            <a:srgbClr val="E5912B">
              <a:alpha val="9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200" b="1" dirty="0">
                <a:latin typeface="Montserrat" panose="00000500000000000000" pitchFamily="50" charset="0"/>
              </a:rPr>
              <a:t>3</a:t>
            </a:r>
          </a:p>
        </p:txBody>
      </p:sp>
      <p:sp>
        <p:nvSpPr>
          <p:cNvPr id="37" name="Marcador de Posição de Conteúdo 2">
            <a:extLst>
              <a:ext uri="{FF2B5EF4-FFF2-40B4-BE49-F238E27FC236}">
                <a16:creationId xmlns:a16="http://schemas.microsoft.com/office/drawing/2014/main" id="{D1D61AD1-A236-727F-42AC-1215350FD1FB}"/>
              </a:ext>
            </a:extLst>
          </p:cNvPr>
          <p:cNvSpPr txBox="1">
            <a:spLocks/>
          </p:cNvSpPr>
          <p:nvPr/>
        </p:nvSpPr>
        <p:spPr>
          <a:xfrm>
            <a:off x="626006" y="1671068"/>
            <a:ext cx="5121680" cy="62715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pt-PT" sz="1800" b="1" dirty="0">
                <a:solidFill>
                  <a:srgbClr val="E5912B"/>
                </a:solidFill>
                <a:latin typeface="Montserrat" panose="00000500000000000000" pitchFamily="50" charset="0"/>
              </a:rPr>
              <a:t>QUE “INSTRUMENTOS” EXISTEM? </a:t>
            </a:r>
          </a:p>
        </p:txBody>
      </p:sp>
      <p:cxnSp>
        <p:nvCxnSpPr>
          <p:cNvPr id="38" name="Conexão reta 37">
            <a:extLst>
              <a:ext uri="{FF2B5EF4-FFF2-40B4-BE49-F238E27FC236}">
                <a16:creationId xmlns:a16="http://schemas.microsoft.com/office/drawing/2014/main" id="{903CF099-92DB-7251-B48C-DF1AFA9877E2}"/>
              </a:ext>
            </a:extLst>
          </p:cNvPr>
          <p:cNvCxnSpPr>
            <a:cxnSpLocks/>
          </p:cNvCxnSpPr>
          <p:nvPr/>
        </p:nvCxnSpPr>
        <p:spPr>
          <a:xfrm>
            <a:off x="715994" y="2283852"/>
            <a:ext cx="4433976" cy="0"/>
          </a:xfrm>
          <a:prstGeom prst="line">
            <a:avLst/>
          </a:prstGeom>
          <a:ln>
            <a:solidFill>
              <a:srgbClr val="E5912B"/>
            </a:solidFill>
          </a:ln>
        </p:spPr>
        <p:style>
          <a:lnRef idx="1">
            <a:schemeClr val="accent1"/>
          </a:lnRef>
          <a:fillRef idx="0">
            <a:schemeClr val="accent1"/>
          </a:fillRef>
          <a:effectRef idx="0">
            <a:schemeClr val="accent1"/>
          </a:effectRef>
          <a:fontRef idx="minor">
            <a:schemeClr val="tx1"/>
          </a:fontRef>
        </p:style>
      </p:cxnSp>
      <p:sp>
        <p:nvSpPr>
          <p:cNvPr id="39" name="CaixaDeTexto 38">
            <a:extLst>
              <a:ext uri="{FF2B5EF4-FFF2-40B4-BE49-F238E27FC236}">
                <a16:creationId xmlns:a16="http://schemas.microsoft.com/office/drawing/2014/main" id="{CBCA5D0B-DF06-B07D-2E1C-359AB6F03530}"/>
              </a:ext>
            </a:extLst>
          </p:cNvPr>
          <p:cNvSpPr txBox="1"/>
          <p:nvPr/>
        </p:nvSpPr>
        <p:spPr>
          <a:xfrm>
            <a:off x="1437569" y="3253164"/>
            <a:ext cx="5230649" cy="2790059"/>
          </a:xfrm>
          <a:prstGeom prst="rect">
            <a:avLst/>
          </a:prstGeom>
          <a:noFill/>
        </p:spPr>
        <p:txBody>
          <a:bodyPr wrap="square" anchor="ctr">
            <a:spAutoFit/>
          </a:bodyPr>
          <a:lstStyle/>
          <a:p>
            <a:pPr marL="0" marR="0" lvl="0" indent="0" defTabSz="914400" rtl="0" eaLnBrk="0" fontAlgn="base" latinLnBrk="0" hangingPunct="0">
              <a:lnSpc>
                <a:spcPct val="120000"/>
              </a:lnSpc>
              <a:spcBef>
                <a:spcPct val="0"/>
              </a:spcBef>
              <a:spcAft>
                <a:spcPct val="0"/>
              </a:spcAft>
              <a:buClrTx/>
              <a:buSzTx/>
              <a:tabLst/>
            </a:pPr>
            <a:r>
              <a:rPr kumimoji="0" lang="pt-PT" altLang="pt-PT" sz="1050" b="1" i="0" u="sng" strike="noStrike" cap="none" normalizeH="0" baseline="0" dirty="0">
                <a:ln>
                  <a:noFill/>
                </a:ln>
                <a:solidFill>
                  <a:schemeClr val="tx1"/>
                </a:solidFill>
                <a:effectLst/>
                <a:latin typeface="Montserrat" panose="00000500000000000000" pitchFamily="50" charset="0"/>
              </a:rPr>
              <a:t>Prazos e informações importantes:</a:t>
            </a:r>
          </a:p>
          <a:p>
            <a:pPr marL="0" marR="0" lvl="0" indent="0" defTabSz="914400" rtl="0" eaLnBrk="0" fontAlgn="base" latinLnBrk="0" hangingPunct="0">
              <a:lnSpc>
                <a:spcPct val="120000"/>
              </a:lnSpc>
              <a:spcBef>
                <a:spcPct val="0"/>
              </a:spcBef>
              <a:spcAft>
                <a:spcPct val="0"/>
              </a:spcAft>
              <a:buClrTx/>
              <a:buSzTx/>
              <a:tabLst/>
            </a:pPr>
            <a:endParaRPr kumimoji="0" lang="pt-PT" altLang="pt-PT" sz="1050" i="0" u="none" strike="noStrike" cap="none" normalizeH="0" baseline="0" dirty="0">
              <a:ln>
                <a:noFill/>
              </a:ln>
              <a:solidFill>
                <a:schemeClr val="tx1"/>
              </a:solidFill>
              <a:effectLst/>
              <a:latin typeface="Montserrat" panose="00000500000000000000" pitchFamily="50" charset="0"/>
            </a:endParaRPr>
          </a:p>
          <a:p>
            <a:pPr marL="0" marR="0" lvl="0" indent="0" defTabSz="914400" rtl="0" eaLnBrk="0" fontAlgn="base" latinLnBrk="0" hangingPunct="0">
              <a:lnSpc>
                <a:spcPct val="120000"/>
              </a:lnSpc>
              <a:spcBef>
                <a:spcPct val="0"/>
              </a:spcBef>
              <a:spcAft>
                <a:spcPct val="0"/>
              </a:spcAft>
              <a:buClrTx/>
              <a:buSzTx/>
              <a:tabLst/>
            </a:pPr>
            <a:r>
              <a:rPr kumimoji="0" lang="pt-PT" altLang="pt-PT" sz="1050" i="0" u="none" strike="noStrike" cap="none" normalizeH="0" baseline="0" dirty="0">
                <a:ln>
                  <a:noFill/>
                </a:ln>
                <a:solidFill>
                  <a:schemeClr val="tx1"/>
                </a:solidFill>
                <a:effectLst/>
                <a:latin typeface="Montserrat" panose="00000500000000000000" pitchFamily="50" charset="0"/>
              </a:rPr>
              <a:t>Proponente </a:t>
            </a:r>
            <a:r>
              <a:rPr kumimoji="0" lang="pt-PT" altLang="pt-PT" sz="1050" b="1" i="0" u="none" strike="noStrike" cap="none" normalizeH="0" baseline="0" dirty="0">
                <a:ln>
                  <a:noFill/>
                </a:ln>
                <a:solidFill>
                  <a:schemeClr val="tx1"/>
                </a:solidFill>
                <a:effectLst/>
                <a:latin typeface="Montserrat" panose="00000500000000000000" pitchFamily="50" charset="0"/>
              </a:rPr>
              <a:t>apresenta o EIA, acompanhado do respetivo estudo prévio, anteprojeto ou projeto de execução</a:t>
            </a:r>
            <a:r>
              <a:rPr kumimoji="0" lang="pt-PT" altLang="pt-PT" sz="1050" i="0" u="none" strike="noStrike" cap="none" normalizeH="0" baseline="0" dirty="0">
                <a:ln>
                  <a:noFill/>
                </a:ln>
                <a:solidFill>
                  <a:schemeClr val="tx1"/>
                </a:solidFill>
                <a:effectLst/>
                <a:latin typeface="Montserrat" panose="00000500000000000000" pitchFamily="50" charset="0"/>
              </a:rPr>
              <a:t>, no </a:t>
            </a:r>
            <a:r>
              <a:rPr kumimoji="0" lang="pt-PT" altLang="pt-PT" sz="1050" i="0" u="none" strike="noStrike" cap="none" normalizeH="0" baseline="0" dirty="0" err="1">
                <a:ln>
                  <a:noFill/>
                </a:ln>
                <a:solidFill>
                  <a:schemeClr val="tx1"/>
                </a:solidFill>
                <a:effectLst/>
                <a:latin typeface="Montserrat" panose="00000500000000000000" pitchFamily="50" charset="0"/>
              </a:rPr>
              <a:t>SILiAmb</a:t>
            </a:r>
            <a:r>
              <a:rPr kumimoji="0" lang="pt-PT" altLang="pt-PT" sz="1050" i="0" u="none" strike="noStrike" cap="none" normalizeH="0" baseline="0" dirty="0">
                <a:ln>
                  <a:noFill/>
                </a:ln>
                <a:solidFill>
                  <a:schemeClr val="tx1"/>
                </a:solidFill>
                <a:effectLst/>
                <a:latin typeface="Montserrat" panose="00000500000000000000" pitchFamily="50" charset="0"/>
              </a:rPr>
              <a:t>.</a:t>
            </a:r>
          </a:p>
          <a:p>
            <a:pPr marL="0" marR="0" lvl="0" indent="0" defTabSz="914400" rtl="0" eaLnBrk="0" fontAlgn="base" latinLnBrk="0" hangingPunct="0">
              <a:lnSpc>
                <a:spcPct val="120000"/>
              </a:lnSpc>
              <a:spcBef>
                <a:spcPct val="0"/>
              </a:spcBef>
              <a:spcAft>
                <a:spcPct val="0"/>
              </a:spcAft>
              <a:buClrTx/>
              <a:buSzTx/>
              <a:tabLst/>
            </a:pPr>
            <a:endParaRPr kumimoji="0" lang="pt-PT" altLang="pt-PT" sz="1050" i="0" u="none" strike="noStrike" cap="none" normalizeH="0" baseline="0" dirty="0">
              <a:ln>
                <a:noFill/>
              </a:ln>
              <a:solidFill>
                <a:schemeClr val="tx1"/>
              </a:solidFill>
              <a:effectLst/>
              <a:latin typeface="Montserrat" panose="00000500000000000000" pitchFamily="50" charset="0"/>
            </a:endParaRPr>
          </a:p>
          <a:p>
            <a:pPr marL="0" marR="0" lvl="0" indent="0" defTabSz="914400" rtl="0" eaLnBrk="0" fontAlgn="base" latinLnBrk="0" hangingPunct="0">
              <a:lnSpc>
                <a:spcPct val="120000"/>
              </a:lnSpc>
              <a:spcBef>
                <a:spcPct val="0"/>
              </a:spcBef>
              <a:spcAft>
                <a:spcPct val="0"/>
              </a:spcAft>
              <a:buClrTx/>
              <a:buSzTx/>
              <a:tabLst/>
            </a:pPr>
            <a:r>
              <a:rPr kumimoji="0" lang="pt-PT" altLang="pt-PT" sz="1050" i="0" u="none" strike="noStrike" cap="none" normalizeH="0" baseline="0" dirty="0">
                <a:ln>
                  <a:noFill/>
                </a:ln>
                <a:solidFill>
                  <a:schemeClr val="tx1"/>
                </a:solidFill>
                <a:effectLst/>
                <a:latin typeface="Montserrat" panose="00000500000000000000" pitchFamily="50" charset="0"/>
              </a:rPr>
              <a:t>No prazo máximo de três dias, solicitada a nomeação de representantes de entidades externas para a constituição da CA. Entidades indicam no prazo de três dias o representante, considerando-se a CA constituída no termo deste prazo.</a:t>
            </a:r>
          </a:p>
          <a:p>
            <a:pPr marL="0" marR="0" lvl="0" indent="0" defTabSz="914400" rtl="0" eaLnBrk="0" fontAlgn="base" latinLnBrk="0" hangingPunct="0">
              <a:lnSpc>
                <a:spcPct val="120000"/>
              </a:lnSpc>
              <a:spcBef>
                <a:spcPct val="0"/>
              </a:spcBef>
              <a:spcAft>
                <a:spcPct val="0"/>
              </a:spcAft>
              <a:buClrTx/>
              <a:buSzTx/>
              <a:tabLst/>
            </a:pPr>
            <a:endParaRPr kumimoji="0" lang="pt-PT" altLang="pt-PT" sz="1050" i="0" u="none" strike="noStrike" cap="none" normalizeH="0" baseline="0" dirty="0">
              <a:ln>
                <a:noFill/>
              </a:ln>
              <a:solidFill>
                <a:schemeClr val="tx1"/>
              </a:solidFill>
              <a:effectLst/>
              <a:latin typeface="Montserrat" panose="00000500000000000000" pitchFamily="50" charset="0"/>
            </a:endParaRPr>
          </a:p>
          <a:p>
            <a:pPr marL="0" marR="0" lvl="0" indent="0" defTabSz="914400" rtl="0" eaLnBrk="0" fontAlgn="base" latinLnBrk="0" hangingPunct="0">
              <a:lnSpc>
                <a:spcPct val="120000"/>
              </a:lnSpc>
              <a:spcBef>
                <a:spcPct val="0"/>
              </a:spcBef>
              <a:spcAft>
                <a:spcPct val="0"/>
              </a:spcAft>
              <a:buClrTx/>
              <a:buSzTx/>
              <a:tabLst/>
            </a:pPr>
            <a:r>
              <a:rPr kumimoji="0" lang="pt-PT" altLang="pt-PT" sz="1050" b="1" i="0" u="none" strike="noStrike" cap="none" normalizeH="0" baseline="0" dirty="0">
                <a:ln>
                  <a:noFill/>
                </a:ln>
                <a:solidFill>
                  <a:schemeClr val="tx1"/>
                </a:solidFill>
                <a:effectLst/>
                <a:latin typeface="Montserrat" panose="00000500000000000000" pitchFamily="50" charset="0"/>
              </a:rPr>
              <a:t>Comissão constituída seis dias após receção do elementos.</a:t>
            </a:r>
          </a:p>
          <a:p>
            <a:pPr marL="0" marR="0" lvl="0" indent="0" defTabSz="914400" rtl="0" eaLnBrk="0" fontAlgn="base" latinLnBrk="0" hangingPunct="0">
              <a:lnSpc>
                <a:spcPct val="120000"/>
              </a:lnSpc>
              <a:spcBef>
                <a:spcPct val="0"/>
              </a:spcBef>
              <a:spcAft>
                <a:spcPct val="0"/>
              </a:spcAft>
              <a:buClrTx/>
              <a:buSzTx/>
              <a:tabLst/>
            </a:pPr>
            <a:endParaRPr kumimoji="0" lang="pt-PT" altLang="pt-PT" sz="1050" i="0" u="none" strike="noStrike" cap="none" normalizeH="0" baseline="0" dirty="0">
              <a:ln>
                <a:noFill/>
              </a:ln>
              <a:solidFill>
                <a:schemeClr val="tx1"/>
              </a:solidFill>
              <a:effectLst/>
              <a:latin typeface="Montserrat" panose="00000500000000000000" pitchFamily="50" charset="0"/>
            </a:endParaRPr>
          </a:p>
          <a:p>
            <a:pPr marL="0" marR="0" lvl="0" indent="0" defTabSz="914400" rtl="0" eaLnBrk="0" fontAlgn="base" latinLnBrk="0" hangingPunct="0">
              <a:lnSpc>
                <a:spcPct val="120000"/>
              </a:lnSpc>
              <a:spcBef>
                <a:spcPct val="0"/>
              </a:spcBef>
              <a:spcAft>
                <a:spcPct val="0"/>
              </a:spcAft>
              <a:buClrTx/>
              <a:buSzTx/>
              <a:tabLst/>
            </a:pPr>
            <a:r>
              <a:rPr kumimoji="0" lang="pt-PT" altLang="pt-PT" sz="1050" i="0" u="none" strike="noStrike" cap="none" normalizeH="0" baseline="0" dirty="0">
                <a:ln>
                  <a:noFill/>
                </a:ln>
                <a:solidFill>
                  <a:schemeClr val="tx1"/>
                </a:solidFill>
                <a:effectLst/>
                <a:latin typeface="Montserrat" panose="00000500000000000000" pitchFamily="50" charset="0"/>
              </a:rPr>
              <a:t>Autoridade de AIA convida o proponente a efetuar a apresentação do projeto e respetivo EIA à CA, imediatamente após a respetiva constituição.</a:t>
            </a:r>
          </a:p>
        </p:txBody>
      </p:sp>
      <p:sp>
        <p:nvSpPr>
          <p:cNvPr id="40" name="Retângulo: Cantos Arredondados 39">
            <a:extLst>
              <a:ext uri="{FF2B5EF4-FFF2-40B4-BE49-F238E27FC236}">
                <a16:creationId xmlns:a16="http://schemas.microsoft.com/office/drawing/2014/main" id="{2E1795EB-138E-FD31-CA42-2BEB6D2E8D8D}"/>
              </a:ext>
            </a:extLst>
          </p:cNvPr>
          <p:cNvSpPr/>
          <p:nvPr/>
        </p:nvSpPr>
        <p:spPr>
          <a:xfrm>
            <a:off x="1097946" y="3407843"/>
            <a:ext cx="219960" cy="82968"/>
          </a:xfrm>
          <a:prstGeom prst="roundRect">
            <a:avLst/>
          </a:prstGeom>
          <a:noFill/>
          <a:ln>
            <a:solidFill>
              <a:srgbClr val="E591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sz="1200" b="1" dirty="0">
              <a:latin typeface="Montserrat" panose="00000500000000000000" pitchFamily="50" charset="0"/>
            </a:endParaRPr>
          </a:p>
        </p:txBody>
      </p:sp>
    </p:spTree>
    <p:extLst>
      <p:ext uri="{BB962C8B-B14F-4D97-AF65-F5344CB8AC3E}">
        <p14:creationId xmlns:p14="http://schemas.microsoft.com/office/powerpoint/2010/main" val="27189195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34FF4E-9B1A-E356-7D4B-9862BC3AC3C8}"/>
              </a:ext>
            </a:extLst>
          </p:cNvPr>
          <p:cNvSpPr>
            <a:spLocks noGrp="1" noRot="1" noMove="1" noResize="1" noEditPoints="1" noAdjustHandles="1" noChangeArrowheads="1" noChangeShapeType="1"/>
          </p:cNvSpPr>
          <p:nvPr>
            <p:ph type="title"/>
          </p:nvPr>
        </p:nvSpPr>
        <p:spPr>
          <a:xfrm>
            <a:off x="838200" y="868781"/>
            <a:ext cx="10515600" cy="620354"/>
          </a:xfrm>
        </p:spPr>
        <p:txBody>
          <a:bodyPr>
            <a:normAutofit/>
          </a:bodyPr>
          <a:lstStyle/>
          <a:p>
            <a:pPr marL="0" indent="0">
              <a:buNone/>
            </a:pPr>
            <a:r>
              <a:rPr lang="pt-PT" sz="2800" b="1" dirty="0">
                <a:solidFill>
                  <a:srgbClr val="002856"/>
                </a:solidFill>
                <a:latin typeface="Montserrat" panose="00000500000000000000" pitchFamily="2" charset="0"/>
              </a:rPr>
              <a:t>“Instrumentos” existentes</a:t>
            </a:r>
          </a:p>
        </p:txBody>
      </p:sp>
      <p:sp>
        <p:nvSpPr>
          <p:cNvPr id="4" name="Subtítulo 2">
            <a:extLst>
              <a:ext uri="{FF2B5EF4-FFF2-40B4-BE49-F238E27FC236}">
                <a16:creationId xmlns:a16="http://schemas.microsoft.com/office/drawing/2014/main" id="{E9718EC5-C20A-B2E8-7C62-FD38C064E049}"/>
              </a:ext>
            </a:extLst>
          </p:cNvPr>
          <p:cNvSpPr txBox="1">
            <a:spLocks noGrp="1" noRot="1" noMove="1" noResize="1" noEditPoints="1" noAdjustHandles="1" noChangeArrowheads="1" noChangeShapeType="1"/>
          </p:cNvSpPr>
          <p:nvPr/>
        </p:nvSpPr>
        <p:spPr>
          <a:xfrm>
            <a:off x="8126083" y="380970"/>
            <a:ext cx="3227717" cy="3058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pt-PT" sz="1200" i="1" dirty="0">
                <a:solidFill>
                  <a:srgbClr val="002856"/>
                </a:solidFill>
                <a:latin typeface="Montserrat" panose="00000500000000000000" pitchFamily="2" charset="0"/>
              </a:rPr>
              <a:t>29/10/2024</a:t>
            </a:r>
          </a:p>
        </p:txBody>
      </p:sp>
      <p:cxnSp>
        <p:nvCxnSpPr>
          <p:cNvPr id="8" name="Conexão reta 7">
            <a:extLst>
              <a:ext uri="{FF2B5EF4-FFF2-40B4-BE49-F238E27FC236}">
                <a16:creationId xmlns:a16="http://schemas.microsoft.com/office/drawing/2014/main" id="{5CDDA346-C506-95C0-D742-E2D8DA6C225F}"/>
              </a:ext>
            </a:extLst>
          </p:cNvPr>
          <p:cNvCxnSpPr>
            <a:cxnSpLocks noGrp="1" noRot="1" noMove="1" noResize="1" noEditPoints="1" noAdjustHandles="1" noChangeArrowheads="1" noChangeShapeType="1"/>
          </p:cNvCxnSpPr>
          <p:nvPr/>
        </p:nvCxnSpPr>
        <p:spPr>
          <a:xfrm>
            <a:off x="0" y="1489135"/>
            <a:ext cx="451485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1" name="Imagem 10" descr="Uma imagem com Tipo de letra, Gráficos, design gráfico, captura de ecrã&#10;&#10;Descrição gerada automaticamente">
            <a:extLst>
              <a:ext uri="{FF2B5EF4-FFF2-40B4-BE49-F238E27FC236}">
                <a16:creationId xmlns:a16="http://schemas.microsoft.com/office/drawing/2014/main" id="{2062510F-D646-9B7A-28DB-D8203C8DA9FE}"/>
              </a:ext>
            </a:extLst>
          </p:cNvPr>
          <p:cNvPicPr>
            <a:picLocks noGrp="1" noRot="1" noChangeAspect="1" noMove="1" noResize="1" noEditPoints="1" noAdjustHandles="1" noChangeArrowheads="1" noChangeShapeType="1" noCrop="1"/>
          </p:cNvPicPr>
          <p:nvPr/>
        </p:nvPicPr>
        <p:blipFill>
          <a:blip r:embed="rId2">
            <a:alphaModFix amt="70000"/>
            <a:extLst>
              <a:ext uri="{28A0092B-C50C-407E-A947-70E740481C1C}">
                <a14:useLocalDpi xmlns:a14="http://schemas.microsoft.com/office/drawing/2010/main" val="0"/>
              </a:ext>
            </a:extLst>
          </a:blip>
          <a:stretch>
            <a:fillRect/>
          </a:stretch>
        </p:blipFill>
        <p:spPr>
          <a:xfrm>
            <a:off x="11018324" y="6267450"/>
            <a:ext cx="837992" cy="401145"/>
          </a:xfrm>
          <a:prstGeom prst="rect">
            <a:avLst/>
          </a:prstGeom>
        </p:spPr>
      </p:pic>
      <p:sp>
        <p:nvSpPr>
          <p:cNvPr id="7" name="Subtítulo 2">
            <a:extLst>
              <a:ext uri="{FF2B5EF4-FFF2-40B4-BE49-F238E27FC236}">
                <a16:creationId xmlns:a16="http://schemas.microsoft.com/office/drawing/2014/main" id="{2A2012C7-733A-CA4A-F621-77D4853B769B}"/>
              </a:ext>
            </a:extLst>
          </p:cNvPr>
          <p:cNvSpPr txBox="1">
            <a:spLocks/>
          </p:cNvSpPr>
          <p:nvPr/>
        </p:nvSpPr>
        <p:spPr>
          <a:xfrm>
            <a:off x="838200" y="350358"/>
            <a:ext cx="5572307" cy="3058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t-PT" sz="900" b="1" dirty="0">
                <a:solidFill>
                  <a:srgbClr val="002856"/>
                </a:solidFill>
                <a:latin typeface="Montserrat Bold" panose="00000800000000000000" pitchFamily="2" charset="0"/>
              </a:rPr>
              <a:t>CURSO DE AVALIAÇÃO DE IMPACTE AMBIENTAL</a:t>
            </a:r>
            <a:br>
              <a:rPr lang="pt-PT" sz="900" b="1" dirty="0">
                <a:solidFill>
                  <a:srgbClr val="002856"/>
                </a:solidFill>
                <a:latin typeface="Montserrat Bold" panose="00000800000000000000" pitchFamily="2" charset="0"/>
              </a:rPr>
            </a:br>
            <a:r>
              <a:rPr lang="pt-PT" sz="900" b="1" dirty="0">
                <a:solidFill>
                  <a:srgbClr val="E5912B"/>
                </a:solidFill>
                <a:latin typeface="Montserrat" panose="00000500000000000000" pitchFamily="2" charset="0"/>
              </a:rPr>
              <a:t>Módulo 1: Importância, Conceitos, Fases e “Instrumentos”</a:t>
            </a:r>
            <a:endParaRPr lang="pt-PT" sz="900" b="1" dirty="0">
              <a:solidFill>
                <a:srgbClr val="002856"/>
              </a:solidFill>
              <a:latin typeface="Montserrat" panose="00000500000000000000" pitchFamily="2" charset="0"/>
            </a:endParaRPr>
          </a:p>
        </p:txBody>
      </p:sp>
      <p:sp>
        <p:nvSpPr>
          <p:cNvPr id="20" name="Retângulo: Cantos Arredondados 19">
            <a:extLst>
              <a:ext uri="{FF2B5EF4-FFF2-40B4-BE49-F238E27FC236}">
                <a16:creationId xmlns:a16="http://schemas.microsoft.com/office/drawing/2014/main" id="{72AF76A5-C840-84BF-B9B2-4B99F7038D5C}"/>
              </a:ext>
            </a:extLst>
          </p:cNvPr>
          <p:cNvSpPr/>
          <p:nvPr/>
        </p:nvSpPr>
        <p:spPr>
          <a:xfrm>
            <a:off x="923261" y="183390"/>
            <a:ext cx="756612" cy="98577"/>
          </a:xfrm>
          <a:prstGeom prst="roundRect">
            <a:avLst/>
          </a:prstGeom>
          <a:solidFill>
            <a:srgbClr val="E59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4" name="Retângulo: Cantos Arredondados 23">
            <a:extLst>
              <a:ext uri="{FF2B5EF4-FFF2-40B4-BE49-F238E27FC236}">
                <a16:creationId xmlns:a16="http://schemas.microsoft.com/office/drawing/2014/main" id="{8ADAA5AA-EA99-8372-96FD-25A7EF844E8B}"/>
              </a:ext>
            </a:extLst>
          </p:cNvPr>
          <p:cNvSpPr/>
          <p:nvPr/>
        </p:nvSpPr>
        <p:spPr>
          <a:xfrm>
            <a:off x="2500139" y="184191"/>
            <a:ext cx="756612" cy="98577"/>
          </a:xfrm>
          <a:prstGeom prst="roundRect">
            <a:avLst/>
          </a:prstGeom>
          <a:solidFill>
            <a:srgbClr val="E59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5" name="Retângulo: Cantos Arredondados 24">
            <a:extLst>
              <a:ext uri="{FF2B5EF4-FFF2-40B4-BE49-F238E27FC236}">
                <a16:creationId xmlns:a16="http://schemas.microsoft.com/office/drawing/2014/main" id="{E0A7F553-6CBA-6909-453D-E446AE7DCE1B}"/>
              </a:ext>
            </a:extLst>
          </p:cNvPr>
          <p:cNvSpPr/>
          <p:nvPr/>
        </p:nvSpPr>
        <p:spPr>
          <a:xfrm>
            <a:off x="3288578" y="179136"/>
            <a:ext cx="756612" cy="98577"/>
          </a:xfrm>
          <a:prstGeom prst="round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6" name="Retângulo: Cantos Arredondados 25">
            <a:extLst>
              <a:ext uri="{FF2B5EF4-FFF2-40B4-BE49-F238E27FC236}">
                <a16:creationId xmlns:a16="http://schemas.microsoft.com/office/drawing/2014/main" id="{FDABABA6-DADB-DF6D-4DFA-4ADC9D8716E9}"/>
              </a:ext>
            </a:extLst>
          </p:cNvPr>
          <p:cNvSpPr/>
          <p:nvPr/>
        </p:nvSpPr>
        <p:spPr>
          <a:xfrm>
            <a:off x="4077017" y="179136"/>
            <a:ext cx="756612" cy="98577"/>
          </a:xfrm>
          <a:prstGeom prst="round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8" name="Retângulo: Cantos Arredondados 27">
            <a:extLst>
              <a:ext uri="{FF2B5EF4-FFF2-40B4-BE49-F238E27FC236}">
                <a16:creationId xmlns:a16="http://schemas.microsoft.com/office/drawing/2014/main" id="{8C1BCEA3-D10E-F856-3328-53915BA4A998}"/>
              </a:ext>
            </a:extLst>
          </p:cNvPr>
          <p:cNvSpPr/>
          <p:nvPr/>
        </p:nvSpPr>
        <p:spPr>
          <a:xfrm>
            <a:off x="1711700" y="179244"/>
            <a:ext cx="756612" cy="98577"/>
          </a:xfrm>
          <a:prstGeom prst="roundRect">
            <a:avLst/>
          </a:prstGeom>
          <a:solidFill>
            <a:srgbClr val="E59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9" name="Retângulo: Cantos Arredondados 28">
            <a:extLst>
              <a:ext uri="{FF2B5EF4-FFF2-40B4-BE49-F238E27FC236}">
                <a16:creationId xmlns:a16="http://schemas.microsoft.com/office/drawing/2014/main" id="{9616DE69-117F-8F88-04B4-C80394BDFF84}"/>
              </a:ext>
            </a:extLst>
          </p:cNvPr>
          <p:cNvSpPr/>
          <p:nvPr/>
        </p:nvSpPr>
        <p:spPr>
          <a:xfrm>
            <a:off x="3288578" y="177222"/>
            <a:ext cx="756612" cy="98577"/>
          </a:xfrm>
          <a:prstGeom prst="roundRect">
            <a:avLst/>
          </a:prstGeom>
          <a:solidFill>
            <a:srgbClr val="E59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30" name="Imagem 29" descr="Uma imagem com texto, captura de ecrã, software, ecrã&#10;&#10;Descrição gerada automaticamente">
            <a:extLst>
              <a:ext uri="{FF2B5EF4-FFF2-40B4-BE49-F238E27FC236}">
                <a16:creationId xmlns:a16="http://schemas.microsoft.com/office/drawing/2014/main" id="{6AA43FF7-D6F6-AEF9-7727-2425A073216E}"/>
              </a:ext>
            </a:extLst>
          </p:cNvPr>
          <p:cNvPicPr>
            <a:picLocks noChangeAspect="1"/>
          </p:cNvPicPr>
          <p:nvPr/>
        </p:nvPicPr>
        <p:blipFill rotWithShape="1">
          <a:blip r:embed="rId3"/>
          <a:srcRect l="18238" t="28074" r="38656" b="10321"/>
          <a:stretch/>
        </p:blipFill>
        <p:spPr bwMode="auto">
          <a:xfrm>
            <a:off x="7729995" y="2701254"/>
            <a:ext cx="4126321" cy="3317724"/>
          </a:xfrm>
          <a:prstGeom prst="rect">
            <a:avLst/>
          </a:prstGeom>
          <a:ln>
            <a:noFill/>
          </a:ln>
          <a:extLst>
            <a:ext uri="{53640926-AAD7-44D8-BBD7-CCE9431645EC}">
              <a14:shadowObscured xmlns:a14="http://schemas.microsoft.com/office/drawing/2010/main"/>
            </a:ext>
          </a:extLst>
        </p:spPr>
      </p:pic>
      <mc:AlternateContent xmlns:mc="http://schemas.openxmlformats.org/markup-compatibility/2006">
        <mc:Choice xmlns:p14="http://schemas.microsoft.com/office/powerpoint/2010/main" Requires="p14">
          <p:contentPart p14:bwMode="auto" r:id="rId4">
            <p14:nvContentPartPr>
              <p14:cNvPr id="31" name="Tinta 30">
                <a:extLst>
                  <a:ext uri="{FF2B5EF4-FFF2-40B4-BE49-F238E27FC236}">
                    <a16:creationId xmlns:a16="http://schemas.microsoft.com/office/drawing/2014/main" id="{384B3E4E-05B5-235E-E151-BB95371D2ADD}"/>
                  </a:ext>
                </a:extLst>
              </p14:cNvPr>
              <p14:cNvContentPartPr/>
              <p14:nvPr/>
            </p14:nvContentPartPr>
            <p14:xfrm>
              <a:off x="9404510" y="3829162"/>
              <a:ext cx="2138040" cy="653760"/>
            </p14:xfrm>
          </p:contentPart>
        </mc:Choice>
        <mc:Fallback>
          <p:pic>
            <p:nvPicPr>
              <p:cNvPr id="31" name="Tinta 30">
                <a:extLst>
                  <a:ext uri="{FF2B5EF4-FFF2-40B4-BE49-F238E27FC236}">
                    <a16:creationId xmlns:a16="http://schemas.microsoft.com/office/drawing/2014/main" id="{384B3E4E-05B5-235E-E151-BB95371D2ADD}"/>
                  </a:ext>
                </a:extLst>
              </p:cNvPr>
              <p:cNvPicPr/>
              <p:nvPr/>
            </p:nvPicPr>
            <p:blipFill>
              <a:blip r:embed="rId5"/>
              <a:stretch>
                <a:fillRect/>
              </a:stretch>
            </p:blipFill>
            <p:spPr>
              <a:xfrm>
                <a:off x="9332510" y="3685162"/>
                <a:ext cx="2281680" cy="941400"/>
              </a:xfrm>
              <a:prstGeom prst="rect">
                <a:avLst/>
              </a:prstGeom>
            </p:spPr>
          </p:pic>
        </mc:Fallback>
      </mc:AlternateContent>
      <p:sp>
        <p:nvSpPr>
          <p:cNvPr id="32" name="Retângulo: Cantos Arredondados 31">
            <a:extLst>
              <a:ext uri="{FF2B5EF4-FFF2-40B4-BE49-F238E27FC236}">
                <a16:creationId xmlns:a16="http://schemas.microsoft.com/office/drawing/2014/main" id="{6D6CB4F3-F715-DBBB-9D74-A03D54B2F5B2}"/>
              </a:ext>
            </a:extLst>
          </p:cNvPr>
          <p:cNvSpPr/>
          <p:nvPr/>
        </p:nvSpPr>
        <p:spPr>
          <a:xfrm>
            <a:off x="7972277" y="1662349"/>
            <a:ext cx="3855669" cy="790433"/>
          </a:xfrm>
          <a:prstGeom prst="roundRect">
            <a:avLst/>
          </a:prstGeom>
          <a:solidFill>
            <a:srgbClr val="E591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200" b="1" dirty="0">
                <a:latin typeface="Montserrat" panose="00000500000000000000" pitchFamily="50" charset="0"/>
              </a:rPr>
              <a:t>Artigos 13.º a 19.º do Decreto-Lei n.º 151 -B/2013, de 31 de outubro republicado pelo Decreto-Lei n.º 11/2023, de 10 de fevereiro</a:t>
            </a:r>
          </a:p>
        </p:txBody>
      </p:sp>
      <p:sp>
        <p:nvSpPr>
          <p:cNvPr id="35" name="Retângulo: Cantos Arredondados 34">
            <a:extLst>
              <a:ext uri="{FF2B5EF4-FFF2-40B4-BE49-F238E27FC236}">
                <a16:creationId xmlns:a16="http://schemas.microsoft.com/office/drawing/2014/main" id="{867A2D68-14A6-F332-0CDE-8BFD98C416F8}"/>
              </a:ext>
            </a:extLst>
          </p:cNvPr>
          <p:cNvSpPr/>
          <p:nvPr/>
        </p:nvSpPr>
        <p:spPr>
          <a:xfrm>
            <a:off x="1437570" y="2520569"/>
            <a:ext cx="3155867" cy="480316"/>
          </a:xfrm>
          <a:prstGeom prst="roundRect">
            <a:avLst/>
          </a:prstGeom>
          <a:solidFill>
            <a:srgbClr val="E5912B">
              <a:alpha val="9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200" b="1" dirty="0">
                <a:latin typeface="Montserrat" panose="00000500000000000000" pitchFamily="50" charset="0"/>
              </a:rPr>
              <a:t>Estudo de Impacte Ambiental (EIA)</a:t>
            </a:r>
          </a:p>
        </p:txBody>
      </p:sp>
      <p:sp>
        <p:nvSpPr>
          <p:cNvPr id="36" name="Retângulo: Cantos Arredondados 35">
            <a:extLst>
              <a:ext uri="{FF2B5EF4-FFF2-40B4-BE49-F238E27FC236}">
                <a16:creationId xmlns:a16="http://schemas.microsoft.com/office/drawing/2014/main" id="{31F72C80-9B6C-C2B3-1EF2-9BB6C861A11C}"/>
              </a:ext>
            </a:extLst>
          </p:cNvPr>
          <p:cNvSpPr/>
          <p:nvPr/>
        </p:nvSpPr>
        <p:spPr>
          <a:xfrm>
            <a:off x="722171" y="2528625"/>
            <a:ext cx="595735" cy="480316"/>
          </a:xfrm>
          <a:prstGeom prst="roundRect">
            <a:avLst/>
          </a:prstGeom>
          <a:solidFill>
            <a:srgbClr val="E5912B">
              <a:alpha val="9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200" b="1" dirty="0">
                <a:latin typeface="Montserrat" panose="00000500000000000000" pitchFamily="50" charset="0"/>
              </a:rPr>
              <a:t>3</a:t>
            </a:r>
          </a:p>
        </p:txBody>
      </p:sp>
      <p:sp>
        <p:nvSpPr>
          <p:cNvPr id="37" name="Marcador de Posição de Conteúdo 2">
            <a:extLst>
              <a:ext uri="{FF2B5EF4-FFF2-40B4-BE49-F238E27FC236}">
                <a16:creationId xmlns:a16="http://schemas.microsoft.com/office/drawing/2014/main" id="{1CC73190-D83F-EBA2-BE93-D1559451DD32}"/>
              </a:ext>
            </a:extLst>
          </p:cNvPr>
          <p:cNvSpPr txBox="1">
            <a:spLocks/>
          </p:cNvSpPr>
          <p:nvPr/>
        </p:nvSpPr>
        <p:spPr>
          <a:xfrm>
            <a:off x="626006" y="1671068"/>
            <a:ext cx="5121680" cy="62715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pt-PT" sz="1800" b="1" dirty="0">
                <a:solidFill>
                  <a:srgbClr val="E5912B"/>
                </a:solidFill>
                <a:latin typeface="Montserrat" panose="00000500000000000000" pitchFamily="50" charset="0"/>
              </a:rPr>
              <a:t>QUE “INSTRUMENTOS” EXISTEM? </a:t>
            </a:r>
          </a:p>
        </p:txBody>
      </p:sp>
      <p:cxnSp>
        <p:nvCxnSpPr>
          <p:cNvPr id="38" name="Conexão reta 37">
            <a:extLst>
              <a:ext uri="{FF2B5EF4-FFF2-40B4-BE49-F238E27FC236}">
                <a16:creationId xmlns:a16="http://schemas.microsoft.com/office/drawing/2014/main" id="{7D6F4CAA-7C90-0817-8824-CDBEB4DC42FC}"/>
              </a:ext>
            </a:extLst>
          </p:cNvPr>
          <p:cNvCxnSpPr>
            <a:cxnSpLocks/>
          </p:cNvCxnSpPr>
          <p:nvPr/>
        </p:nvCxnSpPr>
        <p:spPr>
          <a:xfrm>
            <a:off x="715994" y="2283852"/>
            <a:ext cx="4433976" cy="0"/>
          </a:xfrm>
          <a:prstGeom prst="line">
            <a:avLst/>
          </a:prstGeom>
          <a:ln>
            <a:solidFill>
              <a:srgbClr val="E5912B"/>
            </a:solidFill>
          </a:ln>
        </p:spPr>
        <p:style>
          <a:lnRef idx="1">
            <a:schemeClr val="accent1"/>
          </a:lnRef>
          <a:fillRef idx="0">
            <a:schemeClr val="accent1"/>
          </a:fillRef>
          <a:effectRef idx="0">
            <a:schemeClr val="accent1"/>
          </a:effectRef>
          <a:fontRef idx="minor">
            <a:schemeClr val="tx1"/>
          </a:fontRef>
        </p:style>
      </p:cxnSp>
      <p:sp>
        <p:nvSpPr>
          <p:cNvPr id="39" name="CaixaDeTexto 38">
            <a:extLst>
              <a:ext uri="{FF2B5EF4-FFF2-40B4-BE49-F238E27FC236}">
                <a16:creationId xmlns:a16="http://schemas.microsoft.com/office/drawing/2014/main" id="{800D8C9F-AB93-63F4-B921-3A616CC1082C}"/>
              </a:ext>
            </a:extLst>
          </p:cNvPr>
          <p:cNvSpPr txBox="1"/>
          <p:nvPr/>
        </p:nvSpPr>
        <p:spPr>
          <a:xfrm>
            <a:off x="1437569" y="3266297"/>
            <a:ext cx="5230649" cy="3177858"/>
          </a:xfrm>
          <a:prstGeom prst="rect">
            <a:avLst/>
          </a:prstGeom>
          <a:noFill/>
        </p:spPr>
        <p:txBody>
          <a:bodyPr wrap="square" anchor="ctr">
            <a:spAutoFit/>
          </a:bodyPr>
          <a:lstStyle/>
          <a:p>
            <a:pPr marL="0" marR="0" lvl="0" indent="0" defTabSz="914400" rtl="0" eaLnBrk="0" fontAlgn="base" latinLnBrk="0" hangingPunct="0">
              <a:lnSpc>
                <a:spcPct val="120000"/>
              </a:lnSpc>
              <a:spcBef>
                <a:spcPct val="0"/>
              </a:spcBef>
              <a:spcAft>
                <a:spcPct val="0"/>
              </a:spcAft>
              <a:buClrTx/>
              <a:buSzTx/>
              <a:tabLst/>
            </a:pPr>
            <a:r>
              <a:rPr kumimoji="0" lang="pt-PT" altLang="pt-PT" sz="1050" b="1" i="0" u="sng" strike="noStrike" cap="none" normalizeH="0" baseline="0" dirty="0">
                <a:ln>
                  <a:noFill/>
                </a:ln>
                <a:solidFill>
                  <a:schemeClr val="tx1"/>
                </a:solidFill>
                <a:effectLst/>
                <a:latin typeface="Montserrat" panose="00000500000000000000" pitchFamily="50" charset="0"/>
              </a:rPr>
              <a:t>Prazos e informações importantes:</a:t>
            </a:r>
          </a:p>
          <a:p>
            <a:pPr marL="0" marR="0" lvl="0" indent="0" defTabSz="914400" rtl="0" eaLnBrk="0" fontAlgn="base" latinLnBrk="0" hangingPunct="0">
              <a:lnSpc>
                <a:spcPct val="120000"/>
              </a:lnSpc>
              <a:spcBef>
                <a:spcPct val="0"/>
              </a:spcBef>
              <a:spcAft>
                <a:spcPct val="0"/>
              </a:spcAft>
              <a:buClrTx/>
              <a:buSzTx/>
              <a:tabLst/>
            </a:pPr>
            <a:endParaRPr kumimoji="0" lang="pt-PT" altLang="pt-PT" sz="1050" i="0" u="none" strike="noStrike" cap="none" normalizeH="0" baseline="0" dirty="0">
              <a:ln>
                <a:noFill/>
              </a:ln>
              <a:solidFill>
                <a:schemeClr val="tx1"/>
              </a:solidFill>
              <a:effectLst/>
              <a:latin typeface="Montserrat" panose="00000500000000000000" pitchFamily="50" charset="0"/>
            </a:endParaRPr>
          </a:p>
          <a:p>
            <a:pPr marL="0" marR="0" lvl="0" indent="0" defTabSz="914400" rtl="0" eaLnBrk="0" fontAlgn="base" latinLnBrk="0" hangingPunct="0">
              <a:lnSpc>
                <a:spcPct val="120000"/>
              </a:lnSpc>
              <a:spcBef>
                <a:spcPct val="0"/>
              </a:spcBef>
              <a:spcAft>
                <a:spcPct val="0"/>
              </a:spcAft>
              <a:buClrTx/>
              <a:buSzTx/>
              <a:tabLst/>
            </a:pPr>
            <a:r>
              <a:rPr kumimoji="0" lang="pt-PT" altLang="pt-PT" sz="1050" i="0" u="none" strike="noStrike" cap="none" normalizeH="0" baseline="0" dirty="0">
                <a:ln>
                  <a:noFill/>
                </a:ln>
                <a:solidFill>
                  <a:schemeClr val="tx1"/>
                </a:solidFill>
                <a:effectLst/>
                <a:latin typeface="Montserrat" panose="00000500000000000000" pitchFamily="50" charset="0"/>
              </a:rPr>
              <a:t>CA procede à apreciação prévia do EIA, pronunciando-se sobre a sua </a:t>
            </a:r>
            <a:r>
              <a:rPr kumimoji="0" lang="pt-PT" altLang="pt-PT" sz="1050" b="1" i="0" u="none" strike="noStrike" cap="none" normalizeH="0" baseline="0" dirty="0">
                <a:ln>
                  <a:noFill/>
                </a:ln>
                <a:solidFill>
                  <a:schemeClr val="tx1"/>
                </a:solidFill>
                <a:effectLst/>
                <a:latin typeface="Montserrat" panose="00000500000000000000" pitchFamily="50" charset="0"/>
              </a:rPr>
              <a:t>conformidade</a:t>
            </a:r>
            <a:r>
              <a:rPr kumimoji="0" lang="pt-PT" altLang="pt-PT" sz="1050" i="0" u="none" strike="noStrike" cap="none" normalizeH="0" baseline="0" dirty="0">
                <a:ln>
                  <a:noFill/>
                </a:ln>
                <a:solidFill>
                  <a:schemeClr val="tx1"/>
                </a:solidFill>
                <a:effectLst/>
                <a:latin typeface="Montserrat" panose="00000500000000000000" pitchFamily="50" charset="0"/>
              </a:rPr>
              <a:t>, no prazo de </a:t>
            </a:r>
            <a:r>
              <a:rPr kumimoji="0" lang="pt-PT" altLang="pt-PT" sz="1050" b="1" i="0" u="none" strike="noStrike" cap="none" normalizeH="0" baseline="0" dirty="0">
                <a:ln>
                  <a:noFill/>
                </a:ln>
                <a:solidFill>
                  <a:schemeClr val="tx1"/>
                </a:solidFill>
                <a:effectLst/>
                <a:latin typeface="Montserrat" panose="00000500000000000000" pitchFamily="50" charset="0"/>
              </a:rPr>
              <a:t>30 dias contados da data da constituição da CA</a:t>
            </a:r>
            <a:r>
              <a:rPr kumimoji="0" lang="pt-PT" altLang="pt-PT" sz="1050" i="0" u="none" strike="noStrike" cap="none" normalizeH="0" baseline="0" dirty="0">
                <a:ln>
                  <a:noFill/>
                </a:ln>
                <a:solidFill>
                  <a:schemeClr val="tx1"/>
                </a:solidFill>
                <a:effectLst/>
                <a:latin typeface="Montserrat" panose="00000500000000000000" pitchFamily="50" charset="0"/>
              </a:rPr>
              <a:t>.</a:t>
            </a:r>
          </a:p>
          <a:p>
            <a:pPr marL="0" marR="0" lvl="0" indent="0" defTabSz="914400" rtl="0" eaLnBrk="0" fontAlgn="base" latinLnBrk="0" hangingPunct="0">
              <a:lnSpc>
                <a:spcPct val="120000"/>
              </a:lnSpc>
              <a:spcBef>
                <a:spcPct val="0"/>
              </a:spcBef>
              <a:spcAft>
                <a:spcPct val="0"/>
              </a:spcAft>
              <a:buClrTx/>
              <a:buSzTx/>
              <a:tabLst/>
            </a:pPr>
            <a:endParaRPr kumimoji="0" lang="pt-PT" altLang="pt-PT" sz="1050" i="0" u="none" strike="noStrike" cap="none" normalizeH="0" baseline="0" dirty="0">
              <a:ln>
                <a:noFill/>
              </a:ln>
              <a:solidFill>
                <a:schemeClr val="tx1"/>
              </a:solidFill>
              <a:effectLst/>
              <a:latin typeface="Montserrat" panose="00000500000000000000" pitchFamily="50" charset="0"/>
            </a:endParaRPr>
          </a:p>
          <a:p>
            <a:pPr marL="0" marR="0" lvl="0" indent="0" defTabSz="914400" rtl="0" eaLnBrk="0" fontAlgn="base" latinLnBrk="0" hangingPunct="0">
              <a:lnSpc>
                <a:spcPct val="120000"/>
              </a:lnSpc>
              <a:spcBef>
                <a:spcPct val="0"/>
              </a:spcBef>
              <a:spcAft>
                <a:spcPct val="0"/>
              </a:spcAft>
              <a:buClrTx/>
              <a:buSzTx/>
              <a:tabLst/>
            </a:pPr>
            <a:r>
              <a:rPr kumimoji="0" lang="pt-PT" altLang="pt-PT" sz="1050" i="0" u="none" strike="noStrike" cap="none" normalizeH="0" baseline="0" dirty="0">
                <a:ln>
                  <a:noFill/>
                </a:ln>
                <a:solidFill>
                  <a:schemeClr val="tx1"/>
                </a:solidFill>
                <a:effectLst/>
                <a:latin typeface="Montserrat" panose="00000500000000000000" pitchFamily="50" charset="0"/>
              </a:rPr>
              <a:t>Para efeitos da verificação da conformidade do EIA, a autoridade de AIA, sob proposta da CA, pode solicitar ao proponente, </a:t>
            </a:r>
            <a:r>
              <a:rPr kumimoji="0" lang="pt-PT" altLang="pt-PT" sz="1050" b="1" i="0" u="none" strike="noStrike" cap="none" normalizeH="0" baseline="0" dirty="0">
                <a:ln>
                  <a:noFill/>
                </a:ln>
                <a:solidFill>
                  <a:schemeClr val="tx1"/>
                </a:solidFill>
                <a:effectLst/>
                <a:latin typeface="Montserrat" panose="00000500000000000000" pitchFamily="50" charset="0"/>
              </a:rPr>
              <a:t>por uma única vez, a reformulação do RNT ou elementos adicionais sobre os elementos</a:t>
            </a:r>
            <a:r>
              <a:rPr kumimoji="0" lang="pt-PT" altLang="pt-PT" sz="1050" i="0" u="none" strike="noStrike" cap="none" normalizeH="0" baseline="0" dirty="0">
                <a:ln>
                  <a:noFill/>
                </a:ln>
                <a:solidFill>
                  <a:schemeClr val="tx1"/>
                </a:solidFill>
                <a:effectLst/>
                <a:latin typeface="Montserrat" panose="00000500000000000000" pitchFamily="50" charset="0"/>
              </a:rPr>
              <a:t>.</a:t>
            </a:r>
          </a:p>
          <a:p>
            <a:pPr marL="0" marR="0" lvl="0" indent="0" defTabSz="914400" rtl="0" eaLnBrk="0" fontAlgn="base" latinLnBrk="0" hangingPunct="0">
              <a:lnSpc>
                <a:spcPct val="120000"/>
              </a:lnSpc>
              <a:spcBef>
                <a:spcPct val="0"/>
              </a:spcBef>
              <a:spcAft>
                <a:spcPct val="0"/>
              </a:spcAft>
              <a:buClrTx/>
              <a:buSzTx/>
              <a:tabLst/>
            </a:pPr>
            <a:endParaRPr kumimoji="0" lang="pt-PT" altLang="pt-PT" sz="1050" i="0" u="none" strike="noStrike" cap="none" normalizeH="0" baseline="0" dirty="0">
              <a:ln>
                <a:noFill/>
              </a:ln>
              <a:solidFill>
                <a:schemeClr val="tx1"/>
              </a:solidFill>
              <a:effectLst/>
              <a:latin typeface="Montserrat" panose="00000500000000000000" pitchFamily="50" charset="0"/>
            </a:endParaRPr>
          </a:p>
          <a:p>
            <a:pPr marL="0" marR="0" lvl="0" indent="0" defTabSz="914400" rtl="0" eaLnBrk="0" fontAlgn="base" latinLnBrk="0" hangingPunct="0">
              <a:lnSpc>
                <a:spcPct val="120000"/>
              </a:lnSpc>
              <a:spcBef>
                <a:spcPct val="0"/>
              </a:spcBef>
              <a:spcAft>
                <a:spcPct val="0"/>
              </a:spcAft>
              <a:buClrTx/>
              <a:buSzTx/>
              <a:tabLst/>
            </a:pPr>
            <a:r>
              <a:rPr kumimoji="0" lang="pt-PT" altLang="pt-PT" sz="1050" i="0" u="none" strike="noStrike" cap="none" normalizeH="0" baseline="0" dirty="0">
                <a:ln>
                  <a:noFill/>
                </a:ln>
                <a:solidFill>
                  <a:schemeClr val="tx1"/>
                </a:solidFill>
                <a:effectLst/>
                <a:latin typeface="Montserrat" panose="00000500000000000000" pitchFamily="50" charset="0"/>
              </a:rPr>
              <a:t>A reformulação do RNT e os elementos referidos no número anterior são apresentados em prazo fixado para o efeito, nunca inferior a 10 dias, sob pena de o procedimento não prosseguir.</a:t>
            </a:r>
          </a:p>
          <a:p>
            <a:pPr marL="0" marR="0" lvl="0" indent="0" defTabSz="914400" rtl="0" eaLnBrk="0" fontAlgn="base" latinLnBrk="0" hangingPunct="0">
              <a:lnSpc>
                <a:spcPct val="120000"/>
              </a:lnSpc>
              <a:spcBef>
                <a:spcPct val="0"/>
              </a:spcBef>
              <a:spcAft>
                <a:spcPct val="0"/>
              </a:spcAft>
              <a:buClrTx/>
              <a:buSzTx/>
              <a:tabLst/>
            </a:pPr>
            <a:endParaRPr kumimoji="0" lang="pt-PT" altLang="pt-PT" sz="1050" i="0" u="none" strike="noStrike" cap="none" normalizeH="0" baseline="0" dirty="0">
              <a:ln>
                <a:noFill/>
              </a:ln>
              <a:solidFill>
                <a:schemeClr val="tx1"/>
              </a:solidFill>
              <a:effectLst/>
              <a:latin typeface="Montserrat" panose="00000500000000000000" pitchFamily="50" charset="0"/>
            </a:endParaRPr>
          </a:p>
          <a:p>
            <a:pPr marL="0" marR="0" lvl="0" indent="0" defTabSz="914400" rtl="0" eaLnBrk="0" fontAlgn="base" latinLnBrk="0" hangingPunct="0">
              <a:lnSpc>
                <a:spcPct val="120000"/>
              </a:lnSpc>
              <a:spcBef>
                <a:spcPct val="0"/>
              </a:spcBef>
              <a:spcAft>
                <a:spcPct val="0"/>
              </a:spcAft>
              <a:buClrTx/>
              <a:buSzTx/>
              <a:tabLst/>
            </a:pPr>
            <a:r>
              <a:rPr kumimoji="0" lang="pt-PT" altLang="pt-PT" sz="1050" i="0" u="none" strike="noStrike" cap="none" normalizeH="0" baseline="0" dirty="0">
                <a:ln>
                  <a:noFill/>
                </a:ln>
                <a:solidFill>
                  <a:schemeClr val="tx1"/>
                </a:solidFill>
                <a:effectLst/>
                <a:latin typeface="Montserrat" panose="00000500000000000000" pitchFamily="50" charset="0"/>
              </a:rPr>
              <a:t>Com base na apreciação da CA, a autoridade de AIA emite decisão sobre a conformidade do EIA.</a:t>
            </a:r>
          </a:p>
        </p:txBody>
      </p:sp>
      <p:sp>
        <p:nvSpPr>
          <p:cNvPr id="40" name="Retângulo: Cantos Arredondados 39">
            <a:extLst>
              <a:ext uri="{FF2B5EF4-FFF2-40B4-BE49-F238E27FC236}">
                <a16:creationId xmlns:a16="http://schemas.microsoft.com/office/drawing/2014/main" id="{FED88358-AA51-4ADE-19D8-085BCDE2F86F}"/>
              </a:ext>
            </a:extLst>
          </p:cNvPr>
          <p:cNvSpPr/>
          <p:nvPr/>
        </p:nvSpPr>
        <p:spPr>
          <a:xfrm>
            <a:off x="1097946" y="3407843"/>
            <a:ext cx="219960" cy="82968"/>
          </a:xfrm>
          <a:prstGeom prst="roundRect">
            <a:avLst/>
          </a:prstGeom>
          <a:noFill/>
          <a:ln>
            <a:solidFill>
              <a:srgbClr val="E591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sz="1200" b="1" dirty="0">
              <a:latin typeface="Montserrat" panose="00000500000000000000" pitchFamily="50" charset="0"/>
            </a:endParaRPr>
          </a:p>
        </p:txBody>
      </p:sp>
    </p:spTree>
    <p:extLst>
      <p:ext uri="{BB962C8B-B14F-4D97-AF65-F5344CB8AC3E}">
        <p14:creationId xmlns:p14="http://schemas.microsoft.com/office/powerpoint/2010/main" val="42049498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7B15FF-91C5-F18E-EFE1-ED597F034AF0}"/>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604121A5-A3B3-118A-4530-FA472AA759B5}"/>
              </a:ext>
            </a:extLst>
          </p:cNvPr>
          <p:cNvSpPr>
            <a:spLocks noGrp="1" noRot="1" noMove="1" noResize="1" noEditPoints="1" noAdjustHandles="1" noChangeArrowheads="1" noChangeShapeType="1"/>
          </p:cNvSpPr>
          <p:nvPr>
            <p:ph type="title"/>
          </p:nvPr>
        </p:nvSpPr>
        <p:spPr>
          <a:xfrm>
            <a:off x="838200" y="868781"/>
            <a:ext cx="10515600" cy="620354"/>
          </a:xfrm>
        </p:spPr>
        <p:txBody>
          <a:bodyPr>
            <a:normAutofit/>
          </a:bodyPr>
          <a:lstStyle/>
          <a:p>
            <a:r>
              <a:rPr lang="pt-PT" sz="2800" b="1" dirty="0">
                <a:solidFill>
                  <a:srgbClr val="002856"/>
                </a:solidFill>
                <a:latin typeface="Montserrat" panose="00000500000000000000" pitchFamily="2" charset="0"/>
              </a:rPr>
              <a:t>Enquadramento formal de AIA</a:t>
            </a:r>
          </a:p>
        </p:txBody>
      </p:sp>
      <p:sp>
        <p:nvSpPr>
          <p:cNvPr id="3" name="Marcador de Posição de Conteúdo 2">
            <a:extLst>
              <a:ext uri="{FF2B5EF4-FFF2-40B4-BE49-F238E27FC236}">
                <a16:creationId xmlns:a16="http://schemas.microsoft.com/office/drawing/2014/main" id="{75FDB113-E801-0B33-2583-167F9EC332E8}"/>
              </a:ext>
            </a:extLst>
          </p:cNvPr>
          <p:cNvSpPr>
            <a:spLocks noGrp="1"/>
          </p:cNvSpPr>
          <p:nvPr>
            <p:ph idx="1"/>
          </p:nvPr>
        </p:nvSpPr>
        <p:spPr>
          <a:xfrm>
            <a:off x="6071201" y="1742686"/>
            <a:ext cx="5572307" cy="4764956"/>
          </a:xfrm>
        </p:spPr>
        <p:txBody>
          <a:bodyPr>
            <a:normAutofit fontScale="92500" lnSpcReduction="10000"/>
          </a:bodyPr>
          <a:lstStyle/>
          <a:p>
            <a:pPr algn="just">
              <a:lnSpc>
                <a:spcPct val="125000"/>
              </a:lnSpc>
            </a:pPr>
            <a:r>
              <a:rPr lang="pt-PT" sz="900" dirty="0">
                <a:latin typeface="Montserrat" panose="00000500000000000000" pitchFamily="50" charset="0"/>
              </a:rPr>
              <a:t>Ordenamento jurídico português, a primeira referência à avaliação ambiental consta </a:t>
            </a:r>
            <a:r>
              <a:rPr lang="pt-PT" sz="900" b="1" u="sng" dirty="0">
                <a:highlight>
                  <a:srgbClr val="FFFF00"/>
                </a:highlight>
                <a:latin typeface="Montserrat" panose="00000500000000000000" pitchFamily="50" charset="0"/>
              </a:rPr>
              <a:t>da Lei de Bases do Ambiente (LBA - Lei n.º 11/87, de 7 de Abril)</a:t>
            </a:r>
          </a:p>
          <a:p>
            <a:pPr algn="just">
              <a:lnSpc>
                <a:spcPct val="125000"/>
              </a:lnSpc>
            </a:pPr>
            <a:r>
              <a:rPr lang="pt-PT" sz="900" dirty="0">
                <a:latin typeface="Montserrat" panose="00000500000000000000" pitchFamily="50" charset="0"/>
              </a:rPr>
              <a:t>As condições em que devia ser efetuado esse estudo estavam dependentes de regulamentação por lei posterior, concretizou-se com a transposição </a:t>
            </a:r>
            <a:r>
              <a:rPr lang="pt-PT" sz="900" dirty="0">
                <a:highlight>
                  <a:srgbClr val="FFFF00"/>
                </a:highlight>
                <a:latin typeface="Montserrat" panose="00000500000000000000" pitchFamily="50" charset="0"/>
              </a:rPr>
              <a:t>da </a:t>
            </a:r>
            <a:r>
              <a:rPr lang="pt-PT" sz="900" b="1" dirty="0" err="1">
                <a:highlight>
                  <a:srgbClr val="FFFF00"/>
                </a:highlight>
                <a:latin typeface="Montserrat" panose="00000500000000000000" pitchFamily="50" charset="0"/>
              </a:rPr>
              <a:t>Directiva</a:t>
            </a:r>
            <a:r>
              <a:rPr lang="pt-PT" sz="900" b="1" dirty="0">
                <a:highlight>
                  <a:srgbClr val="FFFF00"/>
                </a:highlight>
                <a:latin typeface="Montserrat" panose="00000500000000000000" pitchFamily="50" charset="0"/>
              </a:rPr>
              <a:t> 85/337/CEE</a:t>
            </a:r>
            <a:r>
              <a:rPr lang="pt-PT" sz="900" dirty="0">
                <a:highlight>
                  <a:srgbClr val="FFFF00"/>
                </a:highlight>
                <a:latin typeface="Montserrat" panose="00000500000000000000" pitchFamily="50" charset="0"/>
              </a:rPr>
              <a:t>. através </a:t>
            </a:r>
            <a:r>
              <a:rPr lang="pt-PT" sz="900" b="1" u="sng" dirty="0">
                <a:highlight>
                  <a:srgbClr val="FFFF00"/>
                </a:highlight>
                <a:latin typeface="Montserrat" panose="00000500000000000000" pitchFamily="50" charset="0"/>
              </a:rPr>
              <a:t>do Decreto-Lei nº 186/90, de 6 de Junho</a:t>
            </a:r>
            <a:r>
              <a:rPr lang="pt-PT" sz="900" b="1" dirty="0">
                <a:highlight>
                  <a:srgbClr val="FFFF00"/>
                </a:highlight>
                <a:latin typeface="Montserrat" panose="00000500000000000000" pitchFamily="50" charset="0"/>
              </a:rPr>
              <a:t> </a:t>
            </a:r>
            <a:r>
              <a:rPr lang="pt-PT" sz="900" dirty="0">
                <a:highlight>
                  <a:srgbClr val="FFFF00"/>
                </a:highlight>
                <a:latin typeface="Montserrat" panose="00000500000000000000" pitchFamily="50" charset="0"/>
              </a:rPr>
              <a:t>(alterado pelo </a:t>
            </a:r>
            <a:r>
              <a:rPr lang="pt-PT" sz="900" b="1" dirty="0">
                <a:highlight>
                  <a:srgbClr val="FFFF00"/>
                </a:highlight>
                <a:latin typeface="Montserrat" panose="00000500000000000000" pitchFamily="50" charset="0"/>
              </a:rPr>
              <a:t>Decreto-Lei n.º 278/97, de 8 de Outubro). </a:t>
            </a:r>
          </a:p>
          <a:p>
            <a:pPr algn="just">
              <a:lnSpc>
                <a:spcPct val="125000"/>
              </a:lnSpc>
            </a:pPr>
            <a:r>
              <a:rPr lang="pt-PT" sz="900" dirty="0">
                <a:latin typeface="Montserrat" panose="00000500000000000000" pitchFamily="50" charset="0"/>
              </a:rPr>
              <a:t>O </a:t>
            </a:r>
            <a:r>
              <a:rPr lang="pt-PT" sz="900" b="1" u="sng" dirty="0">
                <a:highlight>
                  <a:srgbClr val="FFFF00"/>
                </a:highlight>
                <a:latin typeface="Montserrat" panose="00000500000000000000" pitchFamily="50" charset="0"/>
              </a:rPr>
              <a:t>Decreto-Lei n.º 69/2000, de 3 de Maio </a:t>
            </a:r>
            <a:r>
              <a:rPr lang="pt-PT" sz="900" dirty="0">
                <a:latin typeface="Montserrat" panose="00000500000000000000" pitchFamily="50" charset="0"/>
              </a:rPr>
              <a:t>, veio revogar toda a legislação anterior, aprovando o novo regime jurídico de AIA, que transpôs para a ordem jurídica interna a </a:t>
            </a:r>
            <a:r>
              <a:rPr lang="pt-PT" sz="900" b="1" dirty="0" err="1">
                <a:highlight>
                  <a:srgbClr val="FFFF00"/>
                </a:highlight>
                <a:latin typeface="Montserrat" panose="00000500000000000000" pitchFamily="50" charset="0"/>
              </a:rPr>
              <a:t>Directiva</a:t>
            </a:r>
            <a:r>
              <a:rPr lang="pt-PT" sz="900" b="1" dirty="0">
                <a:highlight>
                  <a:srgbClr val="FFFF00"/>
                </a:highlight>
                <a:latin typeface="Montserrat" panose="00000500000000000000" pitchFamily="50" charset="0"/>
              </a:rPr>
              <a:t> n.º 85/337/CEE</a:t>
            </a:r>
            <a:r>
              <a:rPr lang="pt-PT" sz="900" dirty="0">
                <a:latin typeface="Montserrat" panose="00000500000000000000" pitchFamily="50" charset="0"/>
              </a:rPr>
              <a:t>, com as alterações introduzidas pela </a:t>
            </a:r>
            <a:r>
              <a:rPr lang="pt-PT" sz="900" dirty="0" err="1">
                <a:latin typeface="Montserrat" panose="00000500000000000000" pitchFamily="50" charset="0"/>
              </a:rPr>
              <a:t>Directiva</a:t>
            </a:r>
            <a:r>
              <a:rPr lang="pt-PT" sz="900" dirty="0">
                <a:latin typeface="Montserrat" panose="00000500000000000000" pitchFamily="50" charset="0"/>
              </a:rPr>
              <a:t> n.º 97/11/CE, do Conselho, de 3 de Março de 1997. </a:t>
            </a:r>
          </a:p>
          <a:p>
            <a:pPr algn="just">
              <a:lnSpc>
                <a:spcPct val="125000"/>
              </a:lnSpc>
            </a:pPr>
            <a:r>
              <a:rPr lang="pt-PT" sz="900" dirty="0">
                <a:latin typeface="Montserrat" panose="00000500000000000000" pitchFamily="50" charset="0"/>
              </a:rPr>
              <a:t>O </a:t>
            </a:r>
            <a:r>
              <a:rPr lang="pt-PT" sz="900" b="1" u="sng" dirty="0">
                <a:highlight>
                  <a:srgbClr val="FFFF00"/>
                </a:highlight>
                <a:latin typeface="Montserrat" panose="00000500000000000000" pitchFamily="50" charset="0"/>
              </a:rPr>
              <a:t>Decreto-Lei n.º 197/2005, de 8 de Novembro</a:t>
            </a:r>
            <a:r>
              <a:rPr lang="pt-PT" sz="900" dirty="0">
                <a:latin typeface="Montserrat" panose="00000500000000000000" pitchFamily="50" charset="0"/>
              </a:rPr>
              <a:t>, que transpôs parcialmente a </a:t>
            </a:r>
            <a:r>
              <a:rPr lang="pt-PT" sz="900" b="1" dirty="0" err="1">
                <a:highlight>
                  <a:srgbClr val="FFFF00"/>
                </a:highlight>
                <a:latin typeface="Montserrat" panose="00000500000000000000" pitchFamily="50" charset="0"/>
              </a:rPr>
              <a:t>Directiva</a:t>
            </a:r>
            <a:r>
              <a:rPr lang="pt-PT" sz="900" b="1" dirty="0">
                <a:highlight>
                  <a:srgbClr val="FFFF00"/>
                </a:highlight>
                <a:latin typeface="Montserrat" panose="00000500000000000000" pitchFamily="50" charset="0"/>
              </a:rPr>
              <a:t> n.º 2003/35/CE</a:t>
            </a:r>
            <a:r>
              <a:rPr lang="pt-PT" sz="900" dirty="0">
                <a:latin typeface="Montserrat" panose="00000500000000000000" pitchFamily="50" charset="0"/>
              </a:rPr>
              <a:t>, do Parlamento Europeu e do Conselho, de 26 de Maio , altera e republica o Decreto-Lei n.º 69/2000.</a:t>
            </a:r>
          </a:p>
          <a:p>
            <a:pPr algn="just">
              <a:lnSpc>
                <a:spcPct val="125000"/>
              </a:lnSpc>
            </a:pPr>
            <a:r>
              <a:rPr lang="pt-PT" sz="900" b="1" u="sng" dirty="0">
                <a:highlight>
                  <a:srgbClr val="FFFF00"/>
                </a:highlight>
                <a:latin typeface="Montserrat" panose="00000500000000000000" pitchFamily="50" charset="0"/>
              </a:rPr>
              <a:t>O Decreto – Lei n. º 151-B/2013, de 31 de outubro</a:t>
            </a:r>
            <a:r>
              <a:rPr lang="pt-PT" sz="900" dirty="0">
                <a:latin typeface="Montserrat" panose="00000500000000000000" pitchFamily="50" charset="0"/>
              </a:rPr>
              <a:t>, estabelece o atual regime jurídico de avaliação de impacte ambiental, transpondo para a ordem jurídica interna a </a:t>
            </a:r>
            <a:r>
              <a:rPr lang="pt-PT" sz="900" b="1" dirty="0">
                <a:highlight>
                  <a:srgbClr val="FFFF00"/>
                </a:highlight>
                <a:latin typeface="Montserrat" panose="00000500000000000000" pitchFamily="50" charset="0"/>
              </a:rPr>
              <a:t>Diretiva n.º 2011/92/UE</a:t>
            </a:r>
            <a:r>
              <a:rPr lang="pt-PT" sz="900" dirty="0">
                <a:latin typeface="Montserrat" panose="00000500000000000000" pitchFamily="50" charset="0"/>
              </a:rPr>
              <a:t>, do Parlamento Europeu e do Conselho, de 13 de dezembro.</a:t>
            </a:r>
          </a:p>
          <a:p>
            <a:pPr algn="just">
              <a:lnSpc>
                <a:spcPct val="125000"/>
              </a:lnSpc>
            </a:pPr>
            <a:r>
              <a:rPr lang="pt-PT" sz="900" b="1" dirty="0">
                <a:highlight>
                  <a:srgbClr val="FFFF00"/>
                </a:highlight>
                <a:latin typeface="Montserrat" panose="00000500000000000000" pitchFamily="50" charset="0"/>
                <a:hlinkClick r:id="rId2">
                  <a:extLst>
                    <a:ext uri="{A12FA001-AC4F-418D-AE19-62706E023703}">
                      <ahyp:hlinkClr xmlns:ahyp="http://schemas.microsoft.com/office/drawing/2018/hyperlinkcolor" val="tx"/>
                    </a:ext>
                  </a:extLst>
                </a:hlinkClick>
              </a:rPr>
              <a:t>Portaria n.º 395/2015, de 4 de novembro</a:t>
            </a:r>
            <a:r>
              <a:rPr lang="pt-PT" sz="900" dirty="0">
                <a:latin typeface="Montserrat" panose="00000500000000000000" pitchFamily="50" charset="0"/>
              </a:rPr>
              <a:t> que aprovou os requisitos e normas técnicas aplicáveis à documentação a apresentar pelo proponente nas diferentes fases da AIA e o modelo da Declaração de Impacte Ambiental (DIA)</a:t>
            </a:r>
          </a:p>
          <a:p>
            <a:pPr algn="just">
              <a:lnSpc>
                <a:spcPct val="125000"/>
              </a:lnSpc>
            </a:pPr>
            <a:r>
              <a:rPr lang="pt-PT" sz="900" b="1" u="sng" dirty="0">
                <a:highlight>
                  <a:srgbClr val="FFFF00"/>
                </a:highlight>
                <a:latin typeface="Montserrat" panose="00000500000000000000" pitchFamily="50" charset="0"/>
              </a:rPr>
              <a:t>Decreto-Lei n.º 152-B/2017, de 11 de dezembro</a:t>
            </a:r>
            <a:r>
              <a:rPr lang="pt-PT" sz="900" dirty="0">
                <a:latin typeface="Montserrat" panose="00000500000000000000" pitchFamily="50" charset="0"/>
              </a:rPr>
              <a:t>, transpõe para a ordem jurídica interna a </a:t>
            </a:r>
            <a:r>
              <a:rPr lang="pt-PT" sz="900" b="1" dirty="0">
                <a:highlight>
                  <a:srgbClr val="FFFF00"/>
                </a:highlight>
                <a:latin typeface="Montserrat" panose="00000500000000000000" pitchFamily="50" charset="0"/>
              </a:rPr>
              <a:t>Diretiva n.º 2014/52/UE</a:t>
            </a:r>
            <a:r>
              <a:rPr lang="pt-PT" sz="900" dirty="0">
                <a:latin typeface="Montserrat" panose="00000500000000000000" pitchFamily="50" charset="0"/>
              </a:rPr>
              <a:t>, do Parlamento Europeu e do Conselho, de 16 de abril de 2014, que altera a Diretiva n.º 2011/92/UE, do Parlamento Europeu e do Conselho, de 13 de dezembro de 2011, relativa à avaliação dos efeitos de determinados projetos públicos e privados no ambiente.</a:t>
            </a:r>
          </a:p>
          <a:p>
            <a:pPr>
              <a:lnSpc>
                <a:spcPct val="125000"/>
              </a:lnSpc>
            </a:pPr>
            <a:r>
              <a:rPr lang="pt-PT" sz="900" b="1" u="sng" dirty="0">
                <a:highlight>
                  <a:srgbClr val="FFFF00"/>
                </a:highlight>
                <a:latin typeface="Montserrat" panose="00000500000000000000" pitchFamily="50" charset="0"/>
              </a:rPr>
              <a:t>Decreto-Lei n.º 11/2023, de 10 de fevereiro</a:t>
            </a:r>
            <a:r>
              <a:rPr lang="pt-PT" sz="900" dirty="0">
                <a:latin typeface="Montserrat" panose="00000500000000000000" pitchFamily="50" charset="0"/>
              </a:rPr>
              <a:t>, que introduz alterações ao regime jurídico da Avaliação de Impacte Ambiental (AIA) em Portugal, atualizando-o e adaptando-o às novas exigências europeias e nacionais, nomeadamente no contexto das metas climáticas e ambientais da União Europeia, procedendo à quarta alteração ao </a:t>
            </a:r>
            <a:r>
              <a:rPr lang="pt-PT" sz="900" b="1" dirty="0">
                <a:highlight>
                  <a:srgbClr val="FFFF00"/>
                </a:highlight>
                <a:latin typeface="Montserrat" panose="00000500000000000000" pitchFamily="50" charset="0"/>
              </a:rPr>
              <a:t>Decreto-Lei n.º 151-B/2013, de 31 de outubro</a:t>
            </a:r>
            <a:endParaRPr lang="pt-PT" sz="900" b="1" dirty="0">
              <a:latin typeface="Montserrat" panose="00000500000000000000" pitchFamily="50" charset="0"/>
            </a:endParaRPr>
          </a:p>
        </p:txBody>
      </p:sp>
      <p:sp>
        <p:nvSpPr>
          <p:cNvPr id="4" name="Subtítulo 2">
            <a:extLst>
              <a:ext uri="{FF2B5EF4-FFF2-40B4-BE49-F238E27FC236}">
                <a16:creationId xmlns:a16="http://schemas.microsoft.com/office/drawing/2014/main" id="{72A1299F-2035-CA07-A654-0BB02088CDD4}"/>
              </a:ext>
            </a:extLst>
          </p:cNvPr>
          <p:cNvSpPr txBox="1">
            <a:spLocks noGrp="1" noRot="1" noMove="1" noResize="1" noEditPoints="1" noAdjustHandles="1" noChangeArrowheads="1" noChangeShapeType="1"/>
          </p:cNvSpPr>
          <p:nvPr/>
        </p:nvSpPr>
        <p:spPr>
          <a:xfrm>
            <a:off x="8126083" y="380970"/>
            <a:ext cx="3227717" cy="3058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pt-PT" sz="1200" i="1" dirty="0">
                <a:solidFill>
                  <a:srgbClr val="002856"/>
                </a:solidFill>
                <a:latin typeface="Montserrat" panose="00000500000000000000" pitchFamily="2" charset="0"/>
              </a:rPr>
              <a:t>29/10/2024</a:t>
            </a:r>
          </a:p>
        </p:txBody>
      </p:sp>
      <p:sp>
        <p:nvSpPr>
          <p:cNvPr id="5" name="Subtítulo 2">
            <a:extLst>
              <a:ext uri="{FF2B5EF4-FFF2-40B4-BE49-F238E27FC236}">
                <a16:creationId xmlns:a16="http://schemas.microsoft.com/office/drawing/2014/main" id="{8FEF9C02-3E53-F777-58F0-A03C725DBB3C}"/>
              </a:ext>
            </a:extLst>
          </p:cNvPr>
          <p:cNvSpPr txBox="1">
            <a:spLocks/>
          </p:cNvSpPr>
          <p:nvPr/>
        </p:nvSpPr>
        <p:spPr>
          <a:xfrm>
            <a:off x="838200" y="350358"/>
            <a:ext cx="5572307" cy="3058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t-PT" sz="900" b="1" dirty="0">
                <a:solidFill>
                  <a:srgbClr val="002856"/>
                </a:solidFill>
                <a:latin typeface="Montserrat Bold" panose="00000800000000000000" pitchFamily="2" charset="0"/>
              </a:rPr>
              <a:t>CURSO DE AVALIAÇÃO DE IMPACTE AMBIENTAL</a:t>
            </a:r>
            <a:br>
              <a:rPr lang="pt-PT" sz="900" b="1" dirty="0">
                <a:solidFill>
                  <a:srgbClr val="002856"/>
                </a:solidFill>
                <a:latin typeface="Montserrat Bold" panose="00000800000000000000" pitchFamily="2" charset="0"/>
              </a:rPr>
            </a:br>
            <a:r>
              <a:rPr lang="pt-PT" sz="900" b="1" dirty="0">
                <a:solidFill>
                  <a:srgbClr val="E5912B"/>
                </a:solidFill>
                <a:latin typeface="Montserrat" panose="00000500000000000000" pitchFamily="2" charset="0"/>
              </a:rPr>
              <a:t>Módulo 1: Importância, Conceitos, Fases e “Instrumentos”</a:t>
            </a:r>
            <a:endParaRPr lang="pt-PT" sz="900" b="1" dirty="0">
              <a:solidFill>
                <a:srgbClr val="002856"/>
              </a:solidFill>
              <a:latin typeface="Montserrat" panose="00000500000000000000" pitchFamily="2" charset="0"/>
            </a:endParaRPr>
          </a:p>
        </p:txBody>
      </p:sp>
      <p:cxnSp>
        <p:nvCxnSpPr>
          <p:cNvPr id="8" name="Conexão reta 7">
            <a:extLst>
              <a:ext uri="{FF2B5EF4-FFF2-40B4-BE49-F238E27FC236}">
                <a16:creationId xmlns:a16="http://schemas.microsoft.com/office/drawing/2014/main" id="{0FD9287C-48EE-E8A4-AA76-BC52C1C4814C}"/>
              </a:ext>
            </a:extLst>
          </p:cNvPr>
          <p:cNvCxnSpPr>
            <a:cxnSpLocks noGrp="1" noRot="1" noMove="1" noResize="1" noEditPoints="1" noAdjustHandles="1" noChangeArrowheads="1" noChangeShapeType="1"/>
          </p:cNvCxnSpPr>
          <p:nvPr/>
        </p:nvCxnSpPr>
        <p:spPr>
          <a:xfrm>
            <a:off x="0" y="1489135"/>
            <a:ext cx="451485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1" name="Imagem 10" descr="Uma imagem com Tipo de letra, Gráficos, design gráfico, captura de ecrã&#10;&#10;Descrição gerada automaticamente">
            <a:extLst>
              <a:ext uri="{FF2B5EF4-FFF2-40B4-BE49-F238E27FC236}">
                <a16:creationId xmlns:a16="http://schemas.microsoft.com/office/drawing/2014/main" id="{42BFFDD7-D839-D95D-0459-BCF7CCFE9D79}"/>
              </a:ext>
            </a:extLst>
          </p:cNvPr>
          <p:cNvPicPr>
            <a:picLocks noGrp="1" noRot="1" noChangeAspect="1" noMove="1" noResize="1" noEditPoints="1" noAdjustHandles="1" noChangeArrowheads="1" noChangeShapeType="1" noCrop="1"/>
          </p:cNvPicPr>
          <p:nvPr/>
        </p:nvPicPr>
        <p:blipFill>
          <a:blip r:embed="rId3">
            <a:alphaModFix amt="70000"/>
            <a:extLst>
              <a:ext uri="{28A0092B-C50C-407E-A947-70E740481C1C}">
                <a14:useLocalDpi xmlns:a14="http://schemas.microsoft.com/office/drawing/2010/main" val="0"/>
              </a:ext>
            </a:extLst>
          </a:blip>
          <a:stretch>
            <a:fillRect/>
          </a:stretch>
        </p:blipFill>
        <p:spPr>
          <a:xfrm>
            <a:off x="11018324" y="6267450"/>
            <a:ext cx="837992" cy="401145"/>
          </a:xfrm>
          <a:prstGeom prst="rect">
            <a:avLst/>
          </a:prstGeom>
        </p:spPr>
      </p:pic>
      <p:sp>
        <p:nvSpPr>
          <p:cNvPr id="12" name="Retângulo: Cantos Arredondados 11">
            <a:extLst>
              <a:ext uri="{FF2B5EF4-FFF2-40B4-BE49-F238E27FC236}">
                <a16:creationId xmlns:a16="http://schemas.microsoft.com/office/drawing/2014/main" id="{D7F9B5AA-4AA4-C4B5-043F-7B9681E6239A}"/>
              </a:ext>
            </a:extLst>
          </p:cNvPr>
          <p:cNvSpPr>
            <a:spLocks noGrp="1" noRot="1" noMove="1" noResize="1" noEditPoints="1" noAdjustHandles="1" noChangeArrowheads="1" noChangeShapeType="1"/>
          </p:cNvSpPr>
          <p:nvPr/>
        </p:nvSpPr>
        <p:spPr>
          <a:xfrm>
            <a:off x="923261" y="183390"/>
            <a:ext cx="756612" cy="98577"/>
          </a:xfrm>
          <a:prstGeom prst="roundRect">
            <a:avLst/>
          </a:prstGeom>
          <a:solidFill>
            <a:srgbClr val="E59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3" name="Retângulo: Cantos Arredondados 12">
            <a:extLst>
              <a:ext uri="{FF2B5EF4-FFF2-40B4-BE49-F238E27FC236}">
                <a16:creationId xmlns:a16="http://schemas.microsoft.com/office/drawing/2014/main" id="{9F966B0E-8E60-4A1B-F908-5D0117ADAA9B}"/>
              </a:ext>
            </a:extLst>
          </p:cNvPr>
          <p:cNvSpPr>
            <a:spLocks noGrp="1" noRot="1" noMove="1" noResize="1" noEditPoints="1" noAdjustHandles="1" noChangeArrowheads="1" noChangeShapeType="1"/>
          </p:cNvSpPr>
          <p:nvPr/>
        </p:nvSpPr>
        <p:spPr>
          <a:xfrm>
            <a:off x="1711700" y="179244"/>
            <a:ext cx="756612" cy="98577"/>
          </a:xfrm>
          <a:prstGeom prst="round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4" name="Retângulo: Cantos Arredondados 13">
            <a:extLst>
              <a:ext uri="{FF2B5EF4-FFF2-40B4-BE49-F238E27FC236}">
                <a16:creationId xmlns:a16="http://schemas.microsoft.com/office/drawing/2014/main" id="{039E4C61-A557-5593-9B8D-9931F1E38889}"/>
              </a:ext>
            </a:extLst>
          </p:cNvPr>
          <p:cNvSpPr>
            <a:spLocks noGrp="1" noRot="1" noMove="1" noResize="1" noEditPoints="1" noAdjustHandles="1" noChangeArrowheads="1" noChangeShapeType="1"/>
          </p:cNvSpPr>
          <p:nvPr/>
        </p:nvSpPr>
        <p:spPr>
          <a:xfrm>
            <a:off x="2500139" y="184191"/>
            <a:ext cx="756612" cy="98577"/>
          </a:xfrm>
          <a:prstGeom prst="round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5" name="Retângulo: Cantos Arredondados 14">
            <a:extLst>
              <a:ext uri="{FF2B5EF4-FFF2-40B4-BE49-F238E27FC236}">
                <a16:creationId xmlns:a16="http://schemas.microsoft.com/office/drawing/2014/main" id="{BBC718DB-0F23-E37F-03B7-E318A61DE78F}"/>
              </a:ext>
            </a:extLst>
          </p:cNvPr>
          <p:cNvSpPr>
            <a:spLocks noGrp="1" noRot="1" noMove="1" noResize="1" noEditPoints="1" noAdjustHandles="1" noChangeArrowheads="1" noChangeShapeType="1"/>
          </p:cNvSpPr>
          <p:nvPr/>
        </p:nvSpPr>
        <p:spPr>
          <a:xfrm>
            <a:off x="3288578" y="179136"/>
            <a:ext cx="756612" cy="98577"/>
          </a:xfrm>
          <a:prstGeom prst="round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6" name="Retângulo: Cantos Arredondados 15">
            <a:extLst>
              <a:ext uri="{FF2B5EF4-FFF2-40B4-BE49-F238E27FC236}">
                <a16:creationId xmlns:a16="http://schemas.microsoft.com/office/drawing/2014/main" id="{159289E2-88B8-F18D-1883-AA5E60A12410}"/>
              </a:ext>
            </a:extLst>
          </p:cNvPr>
          <p:cNvSpPr>
            <a:spLocks noGrp="1" noRot="1" noMove="1" noResize="1" noEditPoints="1" noAdjustHandles="1" noChangeArrowheads="1" noChangeShapeType="1"/>
          </p:cNvSpPr>
          <p:nvPr/>
        </p:nvSpPr>
        <p:spPr>
          <a:xfrm>
            <a:off x="4077017" y="179136"/>
            <a:ext cx="756612" cy="98577"/>
          </a:xfrm>
          <a:prstGeom prst="round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2052" name="Picture 4" descr="Lei de Bases do Ambiente de João Pereira Reis Carcavelos E Parede • OLX.pt">
            <a:extLst>
              <a:ext uri="{FF2B5EF4-FFF2-40B4-BE49-F238E27FC236}">
                <a16:creationId xmlns:a16="http://schemas.microsoft.com/office/drawing/2014/main" id="{E5AE4E4D-B48E-5860-BE12-2E9971885EE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594" t="6357" r="18224" b="1542"/>
          <a:stretch/>
        </p:blipFill>
        <p:spPr bwMode="auto">
          <a:xfrm>
            <a:off x="923261" y="2605919"/>
            <a:ext cx="3388296" cy="3517118"/>
          </a:xfrm>
          <a:prstGeom prst="rect">
            <a:avLst/>
          </a:prstGeom>
          <a:noFill/>
          <a:extLst>
            <a:ext uri="{909E8E84-426E-40DD-AFC4-6F175D3DCCD1}">
              <a14:hiddenFill xmlns:a14="http://schemas.microsoft.com/office/drawing/2010/main">
                <a:solidFill>
                  <a:srgbClr val="FFFFFF"/>
                </a:solidFill>
              </a14:hiddenFill>
            </a:ext>
          </a:extLst>
        </p:spPr>
      </p:pic>
      <p:sp>
        <p:nvSpPr>
          <p:cNvPr id="6" name="Retângulo: Cantos Arredondados 5">
            <a:extLst>
              <a:ext uri="{FF2B5EF4-FFF2-40B4-BE49-F238E27FC236}">
                <a16:creationId xmlns:a16="http://schemas.microsoft.com/office/drawing/2014/main" id="{ECD513CF-DB5F-8FB8-8DDB-E0A201956028}"/>
              </a:ext>
            </a:extLst>
          </p:cNvPr>
          <p:cNvSpPr/>
          <p:nvPr/>
        </p:nvSpPr>
        <p:spPr>
          <a:xfrm>
            <a:off x="1679874" y="1890221"/>
            <a:ext cx="2631684" cy="575601"/>
          </a:xfrm>
          <a:prstGeom prst="roundRect">
            <a:avLst/>
          </a:prstGeom>
          <a:solidFill>
            <a:srgbClr val="E591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400" b="1" dirty="0">
                <a:latin typeface="Montserrat" panose="00000500000000000000" pitchFamily="50" charset="0"/>
              </a:rPr>
              <a:t>ENQUADRAMENTOS LEGAIS</a:t>
            </a:r>
          </a:p>
        </p:txBody>
      </p:sp>
      <p:cxnSp>
        <p:nvCxnSpPr>
          <p:cNvPr id="9" name="Conexão reta 8">
            <a:extLst>
              <a:ext uri="{FF2B5EF4-FFF2-40B4-BE49-F238E27FC236}">
                <a16:creationId xmlns:a16="http://schemas.microsoft.com/office/drawing/2014/main" id="{1599DD65-5862-EA05-7564-898FEE51316E}"/>
              </a:ext>
            </a:extLst>
          </p:cNvPr>
          <p:cNvCxnSpPr/>
          <p:nvPr/>
        </p:nvCxnSpPr>
        <p:spPr>
          <a:xfrm>
            <a:off x="5564038" y="1742686"/>
            <a:ext cx="0" cy="4438249"/>
          </a:xfrm>
          <a:prstGeom prst="line">
            <a:avLst/>
          </a:prstGeom>
          <a:ln>
            <a:solidFill>
              <a:srgbClr val="E5912B"/>
            </a:solidFill>
          </a:ln>
        </p:spPr>
        <p:style>
          <a:lnRef idx="1">
            <a:schemeClr val="accent1"/>
          </a:lnRef>
          <a:fillRef idx="0">
            <a:schemeClr val="accent1"/>
          </a:fillRef>
          <a:effectRef idx="0">
            <a:schemeClr val="accent1"/>
          </a:effectRef>
          <a:fontRef idx="minor">
            <a:schemeClr val="tx1"/>
          </a:fontRef>
        </p:style>
      </p:cxnSp>
      <p:sp>
        <p:nvSpPr>
          <p:cNvPr id="17" name="Retângulo: Cantos Arredondados 16">
            <a:extLst>
              <a:ext uri="{FF2B5EF4-FFF2-40B4-BE49-F238E27FC236}">
                <a16:creationId xmlns:a16="http://schemas.microsoft.com/office/drawing/2014/main" id="{D3C96842-91C6-A621-4DCE-5127B5C3A558}"/>
              </a:ext>
            </a:extLst>
          </p:cNvPr>
          <p:cNvSpPr/>
          <p:nvPr/>
        </p:nvSpPr>
        <p:spPr>
          <a:xfrm>
            <a:off x="929546" y="1890220"/>
            <a:ext cx="605954" cy="575601"/>
          </a:xfrm>
          <a:prstGeom prst="roundRect">
            <a:avLst/>
          </a:prstGeom>
          <a:solidFill>
            <a:srgbClr val="E591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400" b="1" dirty="0">
                <a:latin typeface="Montserrat" panose="00000500000000000000" pitchFamily="50" charset="0"/>
              </a:rPr>
              <a:t>1</a:t>
            </a:r>
          </a:p>
        </p:txBody>
      </p:sp>
    </p:spTree>
    <p:extLst>
      <p:ext uri="{BB962C8B-B14F-4D97-AF65-F5344CB8AC3E}">
        <p14:creationId xmlns:p14="http://schemas.microsoft.com/office/powerpoint/2010/main" val="80684460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34FF4E-9B1A-E356-7D4B-9862BC3AC3C8}"/>
              </a:ext>
            </a:extLst>
          </p:cNvPr>
          <p:cNvSpPr>
            <a:spLocks noGrp="1" noRot="1" noMove="1" noResize="1" noEditPoints="1" noAdjustHandles="1" noChangeArrowheads="1" noChangeShapeType="1"/>
          </p:cNvSpPr>
          <p:nvPr>
            <p:ph type="title"/>
          </p:nvPr>
        </p:nvSpPr>
        <p:spPr>
          <a:xfrm>
            <a:off x="838200" y="868781"/>
            <a:ext cx="10515600" cy="620354"/>
          </a:xfrm>
        </p:spPr>
        <p:txBody>
          <a:bodyPr>
            <a:normAutofit/>
          </a:bodyPr>
          <a:lstStyle/>
          <a:p>
            <a:pPr marL="0" indent="0">
              <a:buNone/>
            </a:pPr>
            <a:r>
              <a:rPr lang="pt-PT" sz="2800" b="1" dirty="0">
                <a:solidFill>
                  <a:srgbClr val="002856"/>
                </a:solidFill>
                <a:latin typeface="Montserrat" panose="00000500000000000000" pitchFamily="2" charset="0"/>
              </a:rPr>
              <a:t>“Instrumentos” existentes</a:t>
            </a:r>
          </a:p>
        </p:txBody>
      </p:sp>
      <p:sp>
        <p:nvSpPr>
          <p:cNvPr id="4" name="Subtítulo 2">
            <a:extLst>
              <a:ext uri="{FF2B5EF4-FFF2-40B4-BE49-F238E27FC236}">
                <a16:creationId xmlns:a16="http://schemas.microsoft.com/office/drawing/2014/main" id="{E9718EC5-C20A-B2E8-7C62-FD38C064E049}"/>
              </a:ext>
            </a:extLst>
          </p:cNvPr>
          <p:cNvSpPr txBox="1">
            <a:spLocks noGrp="1" noRot="1" noMove="1" noResize="1" noEditPoints="1" noAdjustHandles="1" noChangeArrowheads="1" noChangeShapeType="1"/>
          </p:cNvSpPr>
          <p:nvPr/>
        </p:nvSpPr>
        <p:spPr>
          <a:xfrm>
            <a:off x="8126083" y="380970"/>
            <a:ext cx="3227717" cy="3058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pt-PT" sz="1200" i="1" dirty="0">
                <a:solidFill>
                  <a:srgbClr val="002856"/>
                </a:solidFill>
                <a:latin typeface="Montserrat" panose="00000500000000000000" pitchFamily="2" charset="0"/>
              </a:rPr>
              <a:t>29/10/2024</a:t>
            </a:r>
          </a:p>
        </p:txBody>
      </p:sp>
      <p:cxnSp>
        <p:nvCxnSpPr>
          <p:cNvPr id="8" name="Conexão reta 7">
            <a:extLst>
              <a:ext uri="{FF2B5EF4-FFF2-40B4-BE49-F238E27FC236}">
                <a16:creationId xmlns:a16="http://schemas.microsoft.com/office/drawing/2014/main" id="{5CDDA346-C506-95C0-D742-E2D8DA6C225F}"/>
              </a:ext>
            </a:extLst>
          </p:cNvPr>
          <p:cNvCxnSpPr>
            <a:cxnSpLocks noGrp="1" noRot="1" noMove="1" noResize="1" noEditPoints="1" noAdjustHandles="1" noChangeArrowheads="1" noChangeShapeType="1"/>
          </p:cNvCxnSpPr>
          <p:nvPr/>
        </p:nvCxnSpPr>
        <p:spPr>
          <a:xfrm>
            <a:off x="0" y="1489135"/>
            <a:ext cx="451485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1" name="Imagem 10" descr="Uma imagem com Tipo de letra, Gráficos, design gráfico, captura de ecrã&#10;&#10;Descrição gerada automaticamente">
            <a:extLst>
              <a:ext uri="{FF2B5EF4-FFF2-40B4-BE49-F238E27FC236}">
                <a16:creationId xmlns:a16="http://schemas.microsoft.com/office/drawing/2014/main" id="{2062510F-D646-9B7A-28DB-D8203C8DA9FE}"/>
              </a:ext>
            </a:extLst>
          </p:cNvPr>
          <p:cNvPicPr>
            <a:picLocks noGrp="1" noRot="1" noChangeAspect="1" noMove="1" noResize="1" noEditPoints="1" noAdjustHandles="1" noChangeArrowheads="1" noChangeShapeType="1" noCrop="1"/>
          </p:cNvPicPr>
          <p:nvPr/>
        </p:nvPicPr>
        <p:blipFill>
          <a:blip r:embed="rId2">
            <a:alphaModFix amt="70000"/>
            <a:extLst>
              <a:ext uri="{28A0092B-C50C-407E-A947-70E740481C1C}">
                <a14:useLocalDpi xmlns:a14="http://schemas.microsoft.com/office/drawing/2010/main" val="0"/>
              </a:ext>
            </a:extLst>
          </a:blip>
          <a:stretch>
            <a:fillRect/>
          </a:stretch>
        </p:blipFill>
        <p:spPr>
          <a:xfrm>
            <a:off x="11018324" y="6267450"/>
            <a:ext cx="837992" cy="401145"/>
          </a:xfrm>
          <a:prstGeom prst="rect">
            <a:avLst/>
          </a:prstGeom>
        </p:spPr>
      </p:pic>
      <p:graphicFrame>
        <p:nvGraphicFramePr>
          <p:cNvPr id="25" name="Marcador de Posição de Conteúdo 9">
            <a:extLst>
              <a:ext uri="{FF2B5EF4-FFF2-40B4-BE49-F238E27FC236}">
                <a16:creationId xmlns:a16="http://schemas.microsoft.com/office/drawing/2014/main" id="{755096FE-EF14-A675-E5A7-8266FA4047C1}"/>
              </a:ext>
            </a:extLst>
          </p:cNvPr>
          <p:cNvGraphicFramePr>
            <a:graphicFrameLocks/>
          </p:cNvGraphicFramePr>
          <p:nvPr>
            <p:extLst>
              <p:ext uri="{D42A27DB-BD31-4B8C-83A1-F6EECF244321}">
                <p14:modId xmlns:p14="http://schemas.microsoft.com/office/powerpoint/2010/main" val="2646410045"/>
              </p:ext>
            </p:extLst>
          </p:nvPr>
        </p:nvGraphicFramePr>
        <p:xfrm>
          <a:off x="209582" y="3706203"/>
          <a:ext cx="7916501" cy="26489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Subtítulo 2">
            <a:extLst>
              <a:ext uri="{FF2B5EF4-FFF2-40B4-BE49-F238E27FC236}">
                <a16:creationId xmlns:a16="http://schemas.microsoft.com/office/drawing/2014/main" id="{9418EF79-6910-89F9-3489-C01C630C6762}"/>
              </a:ext>
            </a:extLst>
          </p:cNvPr>
          <p:cNvSpPr txBox="1">
            <a:spLocks/>
          </p:cNvSpPr>
          <p:nvPr/>
        </p:nvSpPr>
        <p:spPr>
          <a:xfrm>
            <a:off x="838200" y="350358"/>
            <a:ext cx="5572307" cy="3058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t-PT" sz="900" b="1" dirty="0">
                <a:solidFill>
                  <a:srgbClr val="002856"/>
                </a:solidFill>
                <a:latin typeface="Montserrat Bold" panose="00000800000000000000" pitchFamily="2" charset="0"/>
              </a:rPr>
              <a:t>CURSO DE AVALIAÇÃO DE IMPACTE AMBIENTAL</a:t>
            </a:r>
            <a:br>
              <a:rPr lang="pt-PT" sz="900" b="1" dirty="0">
                <a:solidFill>
                  <a:srgbClr val="002856"/>
                </a:solidFill>
                <a:latin typeface="Montserrat Bold" panose="00000800000000000000" pitchFamily="2" charset="0"/>
              </a:rPr>
            </a:br>
            <a:r>
              <a:rPr lang="pt-PT" sz="900" b="1" dirty="0">
                <a:solidFill>
                  <a:srgbClr val="E5912B"/>
                </a:solidFill>
                <a:latin typeface="Montserrat" panose="00000500000000000000" pitchFamily="2" charset="0"/>
              </a:rPr>
              <a:t>Módulo 1: Importância, Conceitos, Fases e “Instrumentos”</a:t>
            </a:r>
            <a:endParaRPr lang="pt-PT" sz="900" b="1" dirty="0">
              <a:solidFill>
                <a:srgbClr val="002856"/>
              </a:solidFill>
              <a:latin typeface="Montserrat" panose="00000500000000000000" pitchFamily="2" charset="0"/>
            </a:endParaRPr>
          </a:p>
        </p:txBody>
      </p:sp>
      <p:sp>
        <p:nvSpPr>
          <p:cNvPr id="20" name="Retângulo: Cantos Arredondados 19">
            <a:extLst>
              <a:ext uri="{FF2B5EF4-FFF2-40B4-BE49-F238E27FC236}">
                <a16:creationId xmlns:a16="http://schemas.microsoft.com/office/drawing/2014/main" id="{5EE07964-814D-8D4F-0E82-F2CD7F46609F}"/>
              </a:ext>
            </a:extLst>
          </p:cNvPr>
          <p:cNvSpPr/>
          <p:nvPr/>
        </p:nvSpPr>
        <p:spPr>
          <a:xfrm>
            <a:off x="923261" y="183390"/>
            <a:ext cx="756612" cy="98577"/>
          </a:xfrm>
          <a:prstGeom prst="roundRect">
            <a:avLst/>
          </a:prstGeom>
          <a:solidFill>
            <a:srgbClr val="E59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4" name="Retângulo: Cantos Arredondados 23">
            <a:extLst>
              <a:ext uri="{FF2B5EF4-FFF2-40B4-BE49-F238E27FC236}">
                <a16:creationId xmlns:a16="http://schemas.microsoft.com/office/drawing/2014/main" id="{6E3CBC73-DDB3-9CB7-5A2B-707A2D483630}"/>
              </a:ext>
            </a:extLst>
          </p:cNvPr>
          <p:cNvSpPr/>
          <p:nvPr/>
        </p:nvSpPr>
        <p:spPr>
          <a:xfrm>
            <a:off x="2500139" y="184191"/>
            <a:ext cx="756612" cy="98577"/>
          </a:xfrm>
          <a:prstGeom prst="roundRect">
            <a:avLst/>
          </a:prstGeom>
          <a:solidFill>
            <a:srgbClr val="E59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6" name="Retângulo: Cantos Arredondados 25">
            <a:extLst>
              <a:ext uri="{FF2B5EF4-FFF2-40B4-BE49-F238E27FC236}">
                <a16:creationId xmlns:a16="http://schemas.microsoft.com/office/drawing/2014/main" id="{2615C46D-E709-A9F1-1384-BB9588A9E48C}"/>
              </a:ext>
            </a:extLst>
          </p:cNvPr>
          <p:cNvSpPr/>
          <p:nvPr/>
        </p:nvSpPr>
        <p:spPr>
          <a:xfrm>
            <a:off x="3288578" y="179136"/>
            <a:ext cx="756612" cy="98577"/>
          </a:xfrm>
          <a:prstGeom prst="round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7" name="Retângulo: Cantos Arredondados 26">
            <a:extLst>
              <a:ext uri="{FF2B5EF4-FFF2-40B4-BE49-F238E27FC236}">
                <a16:creationId xmlns:a16="http://schemas.microsoft.com/office/drawing/2014/main" id="{C38AF6C1-1C02-323A-5B4B-E990CB6F1EA7}"/>
              </a:ext>
            </a:extLst>
          </p:cNvPr>
          <p:cNvSpPr/>
          <p:nvPr/>
        </p:nvSpPr>
        <p:spPr>
          <a:xfrm>
            <a:off x="4077017" y="179136"/>
            <a:ext cx="756612" cy="98577"/>
          </a:xfrm>
          <a:prstGeom prst="round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8" name="Retângulo: Cantos Arredondados 27">
            <a:extLst>
              <a:ext uri="{FF2B5EF4-FFF2-40B4-BE49-F238E27FC236}">
                <a16:creationId xmlns:a16="http://schemas.microsoft.com/office/drawing/2014/main" id="{684801E4-3434-E23C-339A-794BBFDA1B3C}"/>
              </a:ext>
            </a:extLst>
          </p:cNvPr>
          <p:cNvSpPr/>
          <p:nvPr/>
        </p:nvSpPr>
        <p:spPr>
          <a:xfrm>
            <a:off x="1711700" y="179244"/>
            <a:ext cx="756612" cy="98577"/>
          </a:xfrm>
          <a:prstGeom prst="roundRect">
            <a:avLst/>
          </a:prstGeom>
          <a:solidFill>
            <a:srgbClr val="E59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9" name="Retângulo: Cantos Arredondados 28">
            <a:extLst>
              <a:ext uri="{FF2B5EF4-FFF2-40B4-BE49-F238E27FC236}">
                <a16:creationId xmlns:a16="http://schemas.microsoft.com/office/drawing/2014/main" id="{66246E8D-2A91-E1EE-DCC2-432A629593AB}"/>
              </a:ext>
            </a:extLst>
          </p:cNvPr>
          <p:cNvSpPr/>
          <p:nvPr/>
        </p:nvSpPr>
        <p:spPr>
          <a:xfrm>
            <a:off x="3288578" y="177222"/>
            <a:ext cx="756612" cy="98577"/>
          </a:xfrm>
          <a:prstGeom prst="roundRect">
            <a:avLst/>
          </a:prstGeom>
          <a:solidFill>
            <a:srgbClr val="E59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33" name="Imagem 32" descr="Uma imagem com texto, captura de ecrã, software, ecrã&#10;&#10;Descrição gerada automaticamente">
            <a:extLst>
              <a:ext uri="{FF2B5EF4-FFF2-40B4-BE49-F238E27FC236}">
                <a16:creationId xmlns:a16="http://schemas.microsoft.com/office/drawing/2014/main" id="{3F13C96C-79C6-8F38-39CA-2CDAE9FD169C}"/>
              </a:ext>
            </a:extLst>
          </p:cNvPr>
          <p:cNvPicPr>
            <a:picLocks noChangeAspect="1"/>
          </p:cNvPicPr>
          <p:nvPr/>
        </p:nvPicPr>
        <p:blipFill rotWithShape="1">
          <a:blip r:embed="rId8"/>
          <a:srcRect l="18238" t="28074" r="38656" b="10321"/>
          <a:stretch/>
        </p:blipFill>
        <p:spPr bwMode="auto">
          <a:xfrm>
            <a:off x="7729995" y="2701254"/>
            <a:ext cx="4126321" cy="3317724"/>
          </a:xfrm>
          <a:prstGeom prst="rect">
            <a:avLst/>
          </a:prstGeom>
          <a:ln>
            <a:noFill/>
          </a:ln>
          <a:extLst>
            <a:ext uri="{53640926-AAD7-44D8-BBD7-CCE9431645EC}">
              <a14:shadowObscured xmlns:a14="http://schemas.microsoft.com/office/drawing/2010/main"/>
            </a:ext>
          </a:extLst>
        </p:spPr>
      </p:pic>
      <mc:AlternateContent xmlns:mc="http://schemas.openxmlformats.org/markup-compatibility/2006">
        <mc:Choice xmlns:p14="http://schemas.microsoft.com/office/powerpoint/2010/main" Requires="p14">
          <p:contentPart p14:bwMode="auto" r:id="rId9">
            <p14:nvContentPartPr>
              <p14:cNvPr id="34" name="Tinta 33">
                <a:extLst>
                  <a:ext uri="{FF2B5EF4-FFF2-40B4-BE49-F238E27FC236}">
                    <a16:creationId xmlns:a16="http://schemas.microsoft.com/office/drawing/2014/main" id="{C603A738-6423-3694-C88A-07899B8842DE}"/>
                  </a:ext>
                </a:extLst>
              </p14:cNvPr>
              <p14:cNvContentPartPr/>
              <p14:nvPr/>
            </p14:nvContentPartPr>
            <p14:xfrm>
              <a:off x="9404510" y="3829162"/>
              <a:ext cx="2138040" cy="653760"/>
            </p14:xfrm>
          </p:contentPart>
        </mc:Choice>
        <mc:Fallback>
          <p:pic>
            <p:nvPicPr>
              <p:cNvPr id="34" name="Tinta 33">
                <a:extLst>
                  <a:ext uri="{FF2B5EF4-FFF2-40B4-BE49-F238E27FC236}">
                    <a16:creationId xmlns:a16="http://schemas.microsoft.com/office/drawing/2014/main" id="{C603A738-6423-3694-C88A-07899B8842DE}"/>
                  </a:ext>
                </a:extLst>
              </p:cNvPr>
              <p:cNvPicPr/>
              <p:nvPr/>
            </p:nvPicPr>
            <p:blipFill>
              <a:blip r:embed="rId10"/>
              <a:stretch>
                <a:fillRect/>
              </a:stretch>
            </p:blipFill>
            <p:spPr>
              <a:xfrm>
                <a:off x="9332510" y="3685162"/>
                <a:ext cx="2281680" cy="941400"/>
              </a:xfrm>
              <a:prstGeom prst="rect">
                <a:avLst/>
              </a:prstGeom>
            </p:spPr>
          </p:pic>
        </mc:Fallback>
      </mc:AlternateContent>
      <p:sp>
        <p:nvSpPr>
          <p:cNvPr id="35" name="Retângulo: Cantos Arredondados 34">
            <a:extLst>
              <a:ext uri="{FF2B5EF4-FFF2-40B4-BE49-F238E27FC236}">
                <a16:creationId xmlns:a16="http://schemas.microsoft.com/office/drawing/2014/main" id="{CDB5BF73-FE3B-EBC7-90CC-49F256EAA44E}"/>
              </a:ext>
            </a:extLst>
          </p:cNvPr>
          <p:cNvSpPr/>
          <p:nvPr/>
        </p:nvSpPr>
        <p:spPr>
          <a:xfrm>
            <a:off x="7972277" y="1662349"/>
            <a:ext cx="3855669" cy="790433"/>
          </a:xfrm>
          <a:prstGeom prst="roundRect">
            <a:avLst/>
          </a:prstGeom>
          <a:solidFill>
            <a:srgbClr val="E591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200" b="1" dirty="0">
                <a:latin typeface="Montserrat" panose="00000500000000000000" pitchFamily="50" charset="0"/>
              </a:rPr>
              <a:t>Artigos 13.º a 19.º do Decreto-Lei n.º 151 -B/2013, de 31 de outubro republicado pelo Decreto-Lei n.º 11/2023, de 10 de fevereiro</a:t>
            </a:r>
          </a:p>
        </p:txBody>
      </p:sp>
      <p:sp>
        <p:nvSpPr>
          <p:cNvPr id="38" name="Retângulo: Cantos Arredondados 37">
            <a:extLst>
              <a:ext uri="{FF2B5EF4-FFF2-40B4-BE49-F238E27FC236}">
                <a16:creationId xmlns:a16="http://schemas.microsoft.com/office/drawing/2014/main" id="{3CA22419-66A3-919A-5190-0AA2BCD4E91B}"/>
              </a:ext>
            </a:extLst>
          </p:cNvPr>
          <p:cNvSpPr/>
          <p:nvPr/>
        </p:nvSpPr>
        <p:spPr>
          <a:xfrm>
            <a:off x="1437570" y="2520569"/>
            <a:ext cx="3155867" cy="480316"/>
          </a:xfrm>
          <a:prstGeom prst="roundRect">
            <a:avLst/>
          </a:prstGeom>
          <a:solidFill>
            <a:srgbClr val="E5912B">
              <a:alpha val="9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200" b="1" dirty="0">
                <a:latin typeface="Montserrat" panose="00000500000000000000" pitchFamily="50" charset="0"/>
              </a:rPr>
              <a:t>Estudo de Impacte Ambiental (EIA)</a:t>
            </a:r>
          </a:p>
        </p:txBody>
      </p:sp>
      <p:sp>
        <p:nvSpPr>
          <p:cNvPr id="39" name="Retângulo: Cantos Arredondados 38">
            <a:extLst>
              <a:ext uri="{FF2B5EF4-FFF2-40B4-BE49-F238E27FC236}">
                <a16:creationId xmlns:a16="http://schemas.microsoft.com/office/drawing/2014/main" id="{A4F3CDC6-C78F-1600-4D80-AC27FACA8666}"/>
              </a:ext>
            </a:extLst>
          </p:cNvPr>
          <p:cNvSpPr/>
          <p:nvPr/>
        </p:nvSpPr>
        <p:spPr>
          <a:xfrm>
            <a:off x="722171" y="2528625"/>
            <a:ext cx="595735" cy="480316"/>
          </a:xfrm>
          <a:prstGeom prst="roundRect">
            <a:avLst/>
          </a:prstGeom>
          <a:solidFill>
            <a:srgbClr val="E5912B">
              <a:alpha val="9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200" b="1" dirty="0">
                <a:latin typeface="Montserrat" panose="00000500000000000000" pitchFamily="50" charset="0"/>
              </a:rPr>
              <a:t>3</a:t>
            </a:r>
          </a:p>
        </p:txBody>
      </p:sp>
      <p:cxnSp>
        <p:nvCxnSpPr>
          <p:cNvPr id="40" name="Conexão reta 39">
            <a:extLst>
              <a:ext uri="{FF2B5EF4-FFF2-40B4-BE49-F238E27FC236}">
                <a16:creationId xmlns:a16="http://schemas.microsoft.com/office/drawing/2014/main" id="{60DAC04D-A581-1786-11E7-519E665F0339}"/>
              </a:ext>
            </a:extLst>
          </p:cNvPr>
          <p:cNvCxnSpPr>
            <a:cxnSpLocks/>
          </p:cNvCxnSpPr>
          <p:nvPr/>
        </p:nvCxnSpPr>
        <p:spPr>
          <a:xfrm>
            <a:off x="715994" y="2283852"/>
            <a:ext cx="4433976" cy="0"/>
          </a:xfrm>
          <a:prstGeom prst="line">
            <a:avLst/>
          </a:prstGeom>
          <a:ln>
            <a:solidFill>
              <a:srgbClr val="E5912B"/>
            </a:solidFill>
          </a:ln>
        </p:spPr>
        <p:style>
          <a:lnRef idx="1">
            <a:schemeClr val="accent1"/>
          </a:lnRef>
          <a:fillRef idx="0">
            <a:schemeClr val="accent1"/>
          </a:fillRef>
          <a:effectRef idx="0">
            <a:schemeClr val="accent1"/>
          </a:effectRef>
          <a:fontRef idx="minor">
            <a:schemeClr val="tx1"/>
          </a:fontRef>
        </p:style>
      </p:cxnSp>
      <p:sp>
        <p:nvSpPr>
          <p:cNvPr id="41" name="Marcador de Posição de Conteúdo 2">
            <a:extLst>
              <a:ext uri="{FF2B5EF4-FFF2-40B4-BE49-F238E27FC236}">
                <a16:creationId xmlns:a16="http://schemas.microsoft.com/office/drawing/2014/main" id="{17FDC460-A29D-523C-380D-30BABB3F51D9}"/>
              </a:ext>
            </a:extLst>
          </p:cNvPr>
          <p:cNvSpPr txBox="1">
            <a:spLocks/>
          </p:cNvSpPr>
          <p:nvPr/>
        </p:nvSpPr>
        <p:spPr>
          <a:xfrm>
            <a:off x="626006" y="1671068"/>
            <a:ext cx="5121680" cy="62715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pt-PT" sz="1800" b="1" dirty="0">
                <a:solidFill>
                  <a:srgbClr val="E5912B"/>
                </a:solidFill>
                <a:latin typeface="Montserrat" panose="00000500000000000000" pitchFamily="50" charset="0"/>
              </a:rPr>
              <a:t>QUE “INSTRUMENTOS” EXISTEM? </a:t>
            </a:r>
          </a:p>
        </p:txBody>
      </p:sp>
    </p:spTree>
    <p:extLst>
      <p:ext uri="{BB962C8B-B14F-4D97-AF65-F5344CB8AC3E}">
        <p14:creationId xmlns:p14="http://schemas.microsoft.com/office/powerpoint/2010/main" val="3891922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34FF4E-9B1A-E356-7D4B-9862BC3AC3C8}"/>
              </a:ext>
            </a:extLst>
          </p:cNvPr>
          <p:cNvSpPr>
            <a:spLocks noGrp="1" noRot="1" noMove="1" noResize="1" noEditPoints="1" noAdjustHandles="1" noChangeArrowheads="1" noChangeShapeType="1"/>
          </p:cNvSpPr>
          <p:nvPr>
            <p:ph type="title"/>
          </p:nvPr>
        </p:nvSpPr>
        <p:spPr>
          <a:xfrm>
            <a:off x="838200" y="868781"/>
            <a:ext cx="10515600" cy="620354"/>
          </a:xfrm>
        </p:spPr>
        <p:txBody>
          <a:bodyPr>
            <a:normAutofit/>
          </a:bodyPr>
          <a:lstStyle/>
          <a:p>
            <a:pPr marL="0" indent="0">
              <a:buNone/>
            </a:pPr>
            <a:r>
              <a:rPr lang="pt-PT" sz="2800" b="1" dirty="0">
                <a:solidFill>
                  <a:srgbClr val="002856"/>
                </a:solidFill>
                <a:latin typeface="Montserrat" panose="00000500000000000000" pitchFamily="2" charset="0"/>
              </a:rPr>
              <a:t>“Instrumentos” existentes</a:t>
            </a:r>
          </a:p>
        </p:txBody>
      </p:sp>
      <p:sp>
        <p:nvSpPr>
          <p:cNvPr id="4" name="Subtítulo 2">
            <a:extLst>
              <a:ext uri="{FF2B5EF4-FFF2-40B4-BE49-F238E27FC236}">
                <a16:creationId xmlns:a16="http://schemas.microsoft.com/office/drawing/2014/main" id="{E9718EC5-C20A-B2E8-7C62-FD38C064E049}"/>
              </a:ext>
            </a:extLst>
          </p:cNvPr>
          <p:cNvSpPr txBox="1">
            <a:spLocks noGrp="1" noRot="1" noMove="1" noResize="1" noEditPoints="1" noAdjustHandles="1" noChangeArrowheads="1" noChangeShapeType="1"/>
          </p:cNvSpPr>
          <p:nvPr/>
        </p:nvSpPr>
        <p:spPr>
          <a:xfrm>
            <a:off x="8126083" y="380970"/>
            <a:ext cx="3227717" cy="3058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pt-PT" sz="1200" i="1" dirty="0">
                <a:solidFill>
                  <a:srgbClr val="002856"/>
                </a:solidFill>
                <a:latin typeface="Montserrat" panose="00000500000000000000" pitchFamily="2" charset="0"/>
              </a:rPr>
              <a:t>29/10/2024</a:t>
            </a:r>
          </a:p>
        </p:txBody>
      </p:sp>
      <p:cxnSp>
        <p:nvCxnSpPr>
          <p:cNvPr id="8" name="Conexão reta 7">
            <a:extLst>
              <a:ext uri="{FF2B5EF4-FFF2-40B4-BE49-F238E27FC236}">
                <a16:creationId xmlns:a16="http://schemas.microsoft.com/office/drawing/2014/main" id="{5CDDA346-C506-95C0-D742-E2D8DA6C225F}"/>
              </a:ext>
            </a:extLst>
          </p:cNvPr>
          <p:cNvCxnSpPr>
            <a:cxnSpLocks noGrp="1" noRot="1" noMove="1" noResize="1" noEditPoints="1" noAdjustHandles="1" noChangeArrowheads="1" noChangeShapeType="1"/>
          </p:cNvCxnSpPr>
          <p:nvPr/>
        </p:nvCxnSpPr>
        <p:spPr>
          <a:xfrm>
            <a:off x="0" y="1489135"/>
            <a:ext cx="451485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1" name="Imagem 10" descr="Uma imagem com Tipo de letra, Gráficos, design gráfico, captura de ecrã&#10;&#10;Descrição gerada automaticamente">
            <a:extLst>
              <a:ext uri="{FF2B5EF4-FFF2-40B4-BE49-F238E27FC236}">
                <a16:creationId xmlns:a16="http://schemas.microsoft.com/office/drawing/2014/main" id="{2062510F-D646-9B7A-28DB-D8203C8DA9FE}"/>
              </a:ext>
            </a:extLst>
          </p:cNvPr>
          <p:cNvPicPr>
            <a:picLocks noGrp="1" noRot="1" noChangeAspect="1" noMove="1" noResize="1" noEditPoints="1" noAdjustHandles="1" noChangeArrowheads="1" noChangeShapeType="1" noCrop="1"/>
          </p:cNvPicPr>
          <p:nvPr/>
        </p:nvPicPr>
        <p:blipFill>
          <a:blip r:embed="rId2">
            <a:alphaModFix amt="70000"/>
            <a:extLst>
              <a:ext uri="{28A0092B-C50C-407E-A947-70E740481C1C}">
                <a14:useLocalDpi xmlns:a14="http://schemas.microsoft.com/office/drawing/2010/main" val="0"/>
              </a:ext>
            </a:extLst>
          </a:blip>
          <a:stretch>
            <a:fillRect/>
          </a:stretch>
        </p:blipFill>
        <p:spPr>
          <a:xfrm>
            <a:off x="11018324" y="6267450"/>
            <a:ext cx="837992" cy="401145"/>
          </a:xfrm>
          <a:prstGeom prst="rect">
            <a:avLst/>
          </a:prstGeom>
        </p:spPr>
      </p:pic>
      <p:sp>
        <p:nvSpPr>
          <p:cNvPr id="7" name="Subtítulo 2">
            <a:extLst>
              <a:ext uri="{FF2B5EF4-FFF2-40B4-BE49-F238E27FC236}">
                <a16:creationId xmlns:a16="http://schemas.microsoft.com/office/drawing/2014/main" id="{E3904038-6718-C1E9-41EC-1339D10907C9}"/>
              </a:ext>
            </a:extLst>
          </p:cNvPr>
          <p:cNvSpPr txBox="1">
            <a:spLocks/>
          </p:cNvSpPr>
          <p:nvPr/>
        </p:nvSpPr>
        <p:spPr>
          <a:xfrm>
            <a:off x="838200" y="350358"/>
            <a:ext cx="5572307" cy="3058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t-PT" sz="900" b="1" dirty="0">
                <a:solidFill>
                  <a:srgbClr val="002856"/>
                </a:solidFill>
                <a:latin typeface="Montserrat Bold" panose="00000800000000000000" pitchFamily="2" charset="0"/>
              </a:rPr>
              <a:t>CURSO DE AVALIAÇÃO DE IMPACTE AMBIENTAL</a:t>
            </a:r>
            <a:br>
              <a:rPr lang="pt-PT" sz="900" b="1" dirty="0">
                <a:solidFill>
                  <a:srgbClr val="002856"/>
                </a:solidFill>
                <a:latin typeface="Montserrat Bold" panose="00000800000000000000" pitchFamily="2" charset="0"/>
              </a:rPr>
            </a:br>
            <a:r>
              <a:rPr lang="pt-PT" sz="900" b="1" dirty="0">
                <a:solidFill>
                  <a:srgbClr val="E5912B"/>
                </a:solidFill>
                <a:latin typeface="Montserrat" panose="00000500000000000000" pitchFamily="2" charset="0"/>
              </a:rPr>
              <a:t>Módulo 1: Importância, Conceitos, Fases e “Instrumentos”</a:t>
            </a:r>
            <a:endParaRPr lang="pt-PT" sz="900" b="1" dirty="0">
              <a:solidFill>
                <a:srgbClr val="002856"/>
              </a:solidFill>
              <a:latin typeface="Montserrat" panose="00000500000000000000" pitchFamily="2" charset="0"/>
            </a:endParaRPr>
          </a:p>
        </p:txBody>
      </p:sp>
      <p:sp>
        <p:nvSpPr>
          <p:cNvPr id="20" name="Retângulo: Cantos Arredondados 19">
            <a:extLst>
              <a:ext uri="{FF2B5EF4-FFF2-40B4-BE49-F238E27FC236}">
                <a16:creationId xmlns:a16="http://schemas.microsoft.com/office/drawing/2014/main" id="{11942D95-D5C9-3B02-05E5-0C1315081790}"/>
              </a:ext>
            </a:extLst>
          </p:cNvPr>
          <p:cNvSpPr/>
          <p:nvPr/>
        </p:nvSpPr>
        <p:spPr>
          <a:xfrm>
            <a:off x="923261" y="183390"/>
            <a:ext cx="756612" cy="98577"/>
          </a:xfrm>
          <a:prstGeom prst="roundRect">
            <a:avLst/>
          </a:prstGeom>
          <a:solidFill>
            <a:srgbClr val="E59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4" name="Retângulo: Cantos Arredondados 23">
            <a:extLst>
              <a:ext uri="{FF2B5EF4-FFF2-40B4-BE49-F238E27FC236}">
                <a16:creationId xmlns:a16="http://schemas.microsoft.com/office/drawing/2014/main" id="{19D5B864-5EC2-B43E-D985-3B4F5299D502}"/>
              </a:ext>
            </a:extLst>
          </p:cNvPr>
          <p:cNvSpPr/>
          <p:nvPr/>
        </p:nvSpPr>
        <p:spPr>
          <a:xfrm>
            <a:off x="2500139" y="184191"/>
            <a:ext cx="756612" cy="98577"/>
          </a:xfrm>
          <a:prstGeom prst="roundRect">
            <a:avLst/>
          </a:prstGeom>
          <a:solidFill>
            <a:srgbClr val="E59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5" name="Retângulo: Cantos Arredondados 24">
            <a:extLst>
              <a:ext uri="{FF2B5EF4-FFF2-40B4-BE49-F238E27FC236}">
                <a16:creationId xmlns:a16="http://schemas.microsoft.com/office/drawing/2014/main" id="{5787A0C3-9922-A2AD-1A0C-1BAA5AE1BF93}"/>
              </a:ext>
            </a:extLst>
          </p:cNvPr>
          <p:cNvSpPr/>
          <p:nvPr/>
        </p:nvSpPr>
        <p:spPr>
          <a:xfrm>
            <a:off x="3288578" y="179136"/>
            <a:ext cx="756612" cy="98577"/>
          </a:xfrm>
          <a:prstGeom prst="round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6" name="Retângulo: Cantos Arredondados 25">
            <a:extLst>
              <a:ext uri="{FF2B5EF4-FFF2-40B4-BE49-F238E27FC236}">
                <a16:creationId xmlns:a16="http://schemas.microsoft.com/office/drawing/2014/main" id="{CA43607E-8D40-6078-D9D9-B993A394D49E}"/>
              </a:ext>
            </a:extLst>
          </p:cNvPr>
          <p:cNvSpPr/>
          <p:nvPr/>
        </p:nvSpPr>
        <p:spPr>
          <a:xfrm>
            <a:off x="4077017" y="179136"/>
            <a:ext cx="756612" cy="98577"/>
          </a:xfrm>
          <a:prstGeom prst="round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8" name="Retângulo: Cantos Arredondados 27">
            <a:extLst>
              <a:ext uri="{FF2B5EF4-FFF2-40B4-BE49-F238E27FC236}">
                <a16:creationId xmlns:a16="http://schemas.microsoft.com/office/drawing/2014/main" id="{01492291-EFBB-2D5D-9638-A2314DA355CE}"/>
              </a:ext>
            </a:extLst>
          </p:cNvPr>
          <p:cNvSpPr/>
          <p:nvPr/>
        </p:nvSpPr>
        <p:spPr>
          <a:xfrm>
            <a:off x="1711700" y="179244"/>
            <a:ext cx="756612" cy="98577"/>
          </a:xfrm>
          <a:prstGeom prst="roundRect">
            <a:avLst/>
          </a:prstGeom>
          <a:solidFill>
            <a:srgbClr val="E59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9" name="Retângulo: Cantos Arredondados 28">
            <a:extLst>
              <a:ext uri="{FF2B5EF4-FFF2-40B4-BE49-F238E27FC236}">
                <a16:creationId xmlns:a16="http://schemas.microsoft.com/office/drawing/2014/main" id="{71DA67EF-5621-EF3E-2F0F-4EE4352C7AE9}"/>
              </a:ext>
            </a:extLst>
          </p:cNvPr>
          <p:cNvSpPr/>
          <p:nvPr/>
        </p:nvSpPr>
        <p:spPr>
          <a:xfrm>
            <a:off x="3288578" y="177222"/>
            <a:ext cx="756612" cy="98577"/>
          </a:xfrm>
          <a:prstGeom prst="roundRect">
            <a:avLst/>
          </a:prstGeom>
          <a:solidFill>
            <a:srgbClr val="E59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30" name="Imagem 29" descr="Uma imagem com texto, captura de ecrã, software, ecrã&#10;&#10;Descrição gerada automaticamente">
            <a:extLst>
              <a:ext uri="{FF2B5EF4-FFF2-40B4-BE49-F238E27FC236}">
                <a16:creationId xmlns:a16="http://schemas.microsoft.com/office/drawing/2014/main" id="{8D151349-0FC2-5799-C17F-F8BA3DA4A370}"/>
              </a:ext>
            </a:extLst>
          </p:cNvPr>
          <p:cNvPicPr>
            <a:picLocks noChangeAspect="1"/>
          </p:cNvPicPr>
          <p:nvPr/>
        </p:nvPicPr>
        <p:blipFill rotWithShape="1">
          <a:blip r:embed="rId3"/>
          <a:srcRect l="18238" t="28074" r="38656" b="10321"/>
          <a:stretch/>
        </p:blipFill>
        <p:spPr bwMode="auto">
          <a:xfrm>
            <a:off x="7729995" y="2701254"/>
            <a:ext cx="4126321" cy="3317724"/>
          </a:xfrm>
          <a:prstGeom prst="rect">
            <a:avLst/>
          </a:prstGeom>
          <a:ln>
            <a:noFill/>
          </a:ln>
          <a:extLst>
            <a:ext uri="{53640926-AAD7-44D8-BBD7-CCE9431645EC}">
              <a14:shadowObscured xmlns:a14="http://schemas.microsoft.com/office/drawing/2010/main"/>
            </a:ext>
          </a:extLst>
        </p:spPr>
      </p:pic>
      <mc:AlternateContent xmlns:mc="http://schemas.openxmlformats.org/markup-compatibility/2006">
        <mc:Choice xmlns:p14="http://schemas.microsoft.com/office/powerpoint/2010/main" Requires="p14">
          <p:contentPart p14:bwMode="auto" r:id="rId4">
            <p14:nvContentPartPr>
              <p14:cNvPr id="31" name="Tinta 30">
                <a:extLst>
                  <a:ext uri="{FF2B5EF4-FFF2-40B4-BE49-F238E27FC236}">
                    <a16:creationId xmlns:a16="http://schemas.microsoft.com/office/drawing/2014/main" id="{D4A10CB9-F068-6994-960E-85BB6360B609}"/>
                  </a:ext>
                </a:extLst>
              </p14:cNvPr>
              <p14:cNvContentPartPr/>
              <p14:nvPr/>
            </p14:nvContentPartPr>
            <p14:xfrm>
              <a:off x="9404510" y="3829162"/>
              <a:ext cx="2138040" cy="653760"/>
            </p14:xfrm>
          </p:contentPart>
        </mc:Choice>
        <mc:Fallback>
          <p:pic>
            <p:nvPicPr>
              <p:cNvPr id="31" name="Tinta 30">
                <a:extLst>
                  <a:ext uri="{FF2B5EF4-FFF2-40B4-BE49-F238E27FC236}">
                    <a16:creationId xmlns:a16="http://schemas.microsoft.com/office/drawing/2014/main" id="{D4A10CB9-F068-6994-960E-85BB6360B609}"/>
                  </a:ext>
                </a:extLst>
              </p:cNvPr>
              <p:cNvPicPr/>
              <p:nvPr/>
            </p:nvPicPr>
            <p:blipFill>
              <a:blip r:embed="rId5"/>
              <a:stretch>
                <a:fillRect/>
              </a:stretch>
            </p:blipFill>
            <p:spPr>
              <a:xfrm>
                <a:off x="9332510" y="3685162"/>
                <a:ext cx="2281680" cy="941400"/>
              </a:xfrm>
              <a:prstGeom prst="rect">
                <a:avLst/>
              </a:prstGeom>
            </p:spPr>
          </p:pic>
        </mc:Fallback>
      </mc:AlternateContent>
      <p:sp>
        <p:nvSpPr>
          <p:cNvPr id="32" name="Retângulo: Cantos Arredondados 31">
            <a:extLst>
              <a:ext uri="{FF2B5EF4-FFF2-40B4-BE49-F238E27FC236}">
                <a16:creationId xmlns:a16="http://schemas.microsoft.com/office/drawing/2014/main" id="{8F038BD5-9BC7-41D9-75E7-D578261A1051}"/>
              </a:ext>
            </a:extLst>
          </p:cNvPr>
          <p:cNvSpPr/>
          <p:nvPr/>
        </p:nvSpPr>
        <p:spPr>
          <a:xfrm>
            <a:off x="7972277" y="1662349"/>
            <a:ext cx="3855669" cy="790433"/>
          </a:xfrm>
          <a:prstGeom prst="roundRect">
            <a:avLst/>
          </a:prstGeom>
          <a:solidFill>
            <a:srgbClr val="E591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200" b="1" dirty="0">
                <a:latin typeface="Montserrat" panose="00000500000000000000" pitchFamily="50" charset="0"/>
              </a:rPr>
              <a:t>Artigos 13.º a 19.º do Decreto-Lei n.º 151 -B/2013, de 31 de outubro republicado pelo Decreto-Lei n.º 11/2023, de 10 de fevereiro</a:t>
            </a:r>
          </a:p>
        </p:txBody>
      </p:sp>
      <p:sp>
        <p:nvSpPr>
          <p:cNvPr id="35" name="Marcador de Posição de Conteúdo 2">
            <a:extLst>
              <a:ext uri="{FF2B5EF4-FFF2-40B4-BE49-F238E27FC236}">
                <a16:creationId xmlns:a16="http://schemas.microsoft.com/office/drawing/2014/main" id="{E2EF9D66-B49B-A686-B83D-28F54D8E3195}"/>
              </a:ext>
            </a:extLst>
          </p:cNvPr>
          <p:cNvSpPr txBox="1">
            <a:spLocks/>
          </p:cNvSpPr>
          <p:nvPr/>
        </p:nvSpPr>
        <p:spPr>
          <a:xfrm>
            <a:off x="626006" y="1671068"/>
            <a:ext cx="5121680" cy="62715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pt-PT" sz="1800" b="1" dirty="0">
                <a:solidFill>
                  <a:srgbClr val="E5912B"/>
                </a:solidFill>
                <a:latin typeface="Montserrat" panose="00000500000000000000" pitchFamily="50" charset="0"/>
              </a:rPr>
              <a:t>QUE “INSTRUMENTOS” EXISTEM? </a:t>
            </a:r>
          </a:p>
        </p:txBody>
      </p:sp>
      <p:sp>
        <p:nvSpPr>
          <p:cNvPr id="36" name="Retângulo: Cantos Arredondados 35">
            <a:extLst>
              <a:ext uri="{FF2B5EF4-FFF2-40B4-BE49-F238E27FC236}">
                <a16:creationId xmlns:a16="http://schemas.microsoft.com/office/drawing/2014/main" id="{CAD616EB-EE2E-4FA1-8C01-255072FD98E8}"/>
              </a:ext>
            </a:extLst>
          </p:cNvPr>
          <p:cNvSpPr/>
          <p:nvPr/>
        </p:nvSpPr>
        <p:spPr>
          <a:xfrm>
            <a:off x="1437570" y="2520569"/>
            <a:ext cx="3155867" cy="480316"/>
          </a:xfrm>
          <a:prstGeom prst="roundRect">
            <a:avLst/>
          </a:prstGeom>
          <a:solidFill>
            <a:srgbClr val="E5912B">
              <a:alpha val="9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200" b="1" dirty="0">
                <a:latin typeface="Montserrat" panose="00000500000000000000" pitchFamily="50" charset="0"/>
              </a:rPr>
              <a:t>Estudo de Impacte Ambiental (EIA)</a:t>
            </a:r>
          </a:p>
        </p:txBody>
      </p:sp>
      <p:sp>
        <p:nvSpPr>
          <p:cNvPr id="37" name="Retângulo: Cantos Arredondados 36">
            <a:extLst>
              <a:ext uri="{FF2B5EF4-FFF2-40B4-BE49-F238E27FC236}">
                <a16:creationId xmlns:a16="http://schemas.microsoft.com/office/drawing/2014/main" id="{BE6C282C-D8E8-36FE-2B03-DAEF7FDCC5F2}"/>
              </a:ext>
            </a:extLst>
          </p:cNvPr>
          <p:cNvSpPr/>
          <p:nvPr/>
        </p:nvSpPr>
        <p:spPr>
          <a:xfrm>
            <a:off x="722171" y="2528625"/>
            <a:ext cx="595735" cy="480316"/>
          </a:xfrm>
          <a:prstGeom prst="roundRect">
            <a:avLst/>
          </a:prstGeom>
          <a:solidFill>
            <a:srgbClr val="E5912B">
              <a:alpha val="9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200" b="1" dirty="0">
                <a:latin typeface="Montserrat" panose="00000500000000000000" pitchFamily="50" charset="0"/>
              </a:rPr>
              <a:t>3</a:t>
            </a:r>
          </a:p>
        </p:txBody>
      </p:sp>
      <p:cxnSp>
        <p:nvCxnSpPr>
          <p:cNvPr id="38" name="Conexão reta 37">
            <a:extLst>
              <a:ext uri="{FF2B5EF4-FFF2-40B4-BE49-F238E27FC236}">
                <a16:creationId xmlns:a16="http://schemas.microsoft.com/office/drawing/2014/main" id="{05D7BE7F-D4E1-D190-983A-ED7D65A9922A}"/>
              </a:ext>
            </a:extLst>
          </p:cNvPr>
          <p:cNvCxnSpPr>
            <a:cxnSpLocks/>
          </p:cNvCxnSpPr>
          <p:nvPr/>
        </p:nvCxnSpPr>
        <p:spPr>
          <a:xfrm>
            <a:off x="715994" y="2283852"/>
            <a:ext cx="4433976" cy="0"/>
          </a:xfrm>
          <a:prstGeom prst="line">
            <a:avLst/>
          </a:prstGeom>
          <a:ln>
            <a:solidFill>
              <a:srgbClr val="E5912B"/>
            </a:solidFill>
          </a:ln>
        </p:spPr>
        <p:style>
          <a:lnRef idx="1">
            <a:schemeClr val="accent1"/>
          </a:lnRef>
          <a:fillRef idx="0">
            <a:schemeClr val="accent1"/>
          </a:fillRef>
          <a:effectRef idx="0">
            <a:schemeClr val="accent1"/>
          </a:effectRef>
          <a:fontRef idx="minor">
            <a:schemeClr val="tx1"/>
          </a:fontRef>
        </p:style>
      </p:cxnSp>
      <p:sp>
        <p:nvSpPr>
          <p:cNvPr id="39" name="CaixaDeTexto 38">
            <a:extLst>
              <a:ext uri="{FF2B5EF4-FFF2-40B4-BE49-F238E27FC236}">
                <a16:creationId xmlns:a16="http://schemas.microsoft.com/office/drawing/2014/main" id="{56754626-665D-304B-79F7-F7097D2CCDB4}"/>
              </a:ext>
            </a:extLst>
          </p:cNvPr>
          <p:cNvSpPr txBox="1"/>
          <p:nvPr/>
        </p:nvSpPr>
        <p:spPr>
          <a:xfrm>
            <a:off x="1437569" y="3266297"/>
            <a:ext cx="5230649" cy="3177858"/>
          </a:xfrm>
          <a:prstGeom prst="rect">
            <a:avLst/>
          </a:prstGeom>
          <a:noFill/>
        </p:spPr>
        <p:txBody>
          <a:bodyPr wrap="square" anchor="ctr">
            <a:spAutoFit/>
          </a:bodyPr>
          <a:lstStyle/>
          <a:p>
            <a:pPr marL="0" marR="0" lvl="0" indent="0" defTabSz="914400" rtl="0" eaLnBrk="0" fontAlgn="base" latinLnBrk="0" hangingPunct="0">
              <a:lnSpc>
                <a:spcPct val="120000"/>
              </a:lnSpc>
              <a:spcBef>
                <a:spcPct val="0"/>
              </a:spcBef>
              <a:spcAft>
                <a:spcPct val="0"/>
              </a:spcAft>
              <a:buClrTx/>
              <a:buSzTx/>
              <a:tabLst/>
            </a:pPr>
            <a:r>
              <a:rPr kumimoji="0" lang="pt-PT" altLang="pt-PT" sz="1050" b="1" i="0" u="sng" strike="noStrike" cap="none" normalizeH="0" baseline="0" dirty="0">
                <a:ln>
                  <a:noFill/>
                </a:ln>
                <a:solidFill>
                  <a:schemeClr val="tx1"/>
                </a:solidFill>
                <a:effectLst/>
                <a:latin typeface="Montserrat" panose="00000500000000000000" pitchFamily="50" charset="0"/>
              </a:rPr>
              <a:t>Prazos e informações importantes:</a:t>
            </a:r>
          </a:p>
          <a:p>
            <a:pPr marL="0" marR="0" lvl="0" indent="0" defTabSz="914400" rtl="0" eaLnBrk="0" fontAlgn="base" latinLnBrk="0" hangingPunct="0">
              <a:lnSpc>
                <a:spcPct val="120000"/>
              </a:lnSpc>
              <a:spcBef>
                <a:spcPct val="0"/>
              </a:spcBef>
              <a:spcAft>
                <a:spcPct val="0"/>
              </a:spcAft>
              <a:buClrTx/>
              <a:buSzTx/>
              <a:tabLst/>
            </a:pPr>
            <a:endParaRPr kumimoji="0" lang="pt-PT" altLang="pt-PT" sz="1050" i="0" u="none" strike="noStrike" cap="none" normalizeH="0" baseline="0" dirty="0">
              <a:ln>
                <a:noFill/>
              </a:ln>
              <a:solidFill>
                <a:schemeClr val="tx1"/>
              </a:solidFill>
              <a:effectLst/>
              <a:latin typeface="Montserrat" panose="00000500000000000000" pitchFamily="50" charset="0"/>
            </a:endParaRPr>
          </a:p>
          <a:p>
            <a:pPr marL="0" marR="0" lvl="0" indent="0" defTabSz="914400" rtl="0" eaLnBrk="0" fontAlgn="base" latinLnBrk="0" hangingPunct="0">
              <a:lnSpc>
                <a:spcPct val="120000"/>
              </a:lnSpc>
              <a:spcBef>
                <a:spcPct val="0"/>
              </a:spcBef>
              <a:spcAft>
                <a:spcPct val="0"/>
              </a:spcAft>
              <a:buClrTx/>
              <a:buSzTx/>
              <a:tabLst/>
            </a:pPr>
            <a:r>
              <a:rPr kumimoji="0" lang="pt-PT" altLang="pt-PT" sz="1050" i="0" u="none" strike="noStrike" cap="none" normalizeH="0" baseline="0" dirty="0">
                <a:ln>
                  <a:noFill/>
                </a:ln>
                <a:solidFill>
                  <a:schemeClr val="tx1"/>
                </a:solidFill>
                <a:effectLst/>
                <a:latin typeface="Montserrat" panose="00000500000000000000" pitchFamily="50" charset="0"/>
              </a:rPr>
              <a:t>Face ao parecer da CA, a autoridade de AIA deve ponderar, em articulação com o proponente, a eventual necessidade de modificação do projeto para evitar ou reduzir efeitos significativos no ambiente, assim como a necessidade de prever medidas adicionais de minimização ou compensação ambiental. (Artigo 16.º)</a:t>
            </a:r>
          </a:p>
          <a:p>
            <a:pPr marL="0" marR="0" lvl="0" indent="0" defTabSz="914400" rtl="0" eaLnBrk="0" fontAlgn="base" latinLnBrk="0" hangingPunct="0">
              <a:lnSpc>
                <a:spcPct val="120000"/>
              </a:lnSpc>
              <a:spcBef>
                <a:spcPct val="0"/>
              </a:spcBef>
              <a:spcAft>
                <a:spcPct val="0"/>
              </a:spcAft>
              <a:buClrTx/>
              <a:buSzTx/>
              <a:tabLst/>
            </a:pPr>
            <a:endParaRPr lang="pt-PT" altLang="pt-PT" sz="1050" dirty="0">
              <a:latin typeface="Montserrat" panose="00000500000000000000" pitchFamily="50" charset="0"/>
            </a:endParaRPr>
          </a:p>
          <a:p>
            <a:pPr marL="0" marR="0" lvl="0" indent="0" defTabSz="914400" rtl="0" eaLnBrk="0" fontAlgn="base" latinLnBrk="0" hangingPunct="0">
              <a:lnSpc>
                <a:spcPct val="120000"/>
              </a:lnSpc>
              <a:spcBef>
                <a:spcPct val="0"/>
              </a:spcBef>
              <a:spcAft>
                <a:spcPct val="0"/>
              </a:spcAft>
              <a:buClrTx/>
              <a:buSzTx/>
              <a:tabLst/>
            </a:pPr>
            <a:r>
              <a:rPr kumimoji="0" lang="pt-PT" altLang="pt-PT" sz="1050" i="0" u="none" strike="noStrike" cap="none" normalizeH="0" baseline="0" dirty="0">
                <a:ln>
                  <a:noFill/>
                </a:ln>
                <a:solidFill>
                  <a:schemeClr val="tx1"/>
                </a:solidFill>
                <a:effectLst/>
                <a:latin typeface="Montserrat" panose="00000500000000000000" pitchFamily="50" charset="0"/>
              </a:rPr>
              <a:t>Nos casos em que se verifique o disposto no número anterior, o procedimento interrompe-se por prazo não superior a seis meses para que o proponente possa apresentar os elementos reformulados do projeto.</a:t>
            </a:r>
          </a:p>
          <a:p>
            <a:pPr marL="0" marR="0" lvl="0" indent="0" defTabSz="914400" rtl="0" eaLnBrk="0" fontAlgn="base" latinLnBrk="0" hangingPunct="0">
              <a:lnSpc>
                <a:spcPct val="120000"/>
              </a:lnSpc>
              <a:spcBef>
                <a:spcPct val="0"/>
              </a:spcBef>
              <a:spcAft>
                <a:spcPct val="0"/>
              </a:spcAft>
              <a:buClrTx/>
              <a:buSzTx/>
              <a:tabLst/>
            </a:pPr>
            <a:endParaRPr kumimoji="0" lang="pt-PT" altLang="pt-PT" sz="1050" i="0" u="none" strike="noStrike" cap="none" normalizeH="0" baseline="0" dirty="0">
              <a:ln>
                <a:noFill/>
              </a:ln>
              <a:solidFill>
                <a:schemeClr val="tx1"/>
              </a:solidFill>
              <a:effectLst/>
              <a:latin typeface="Montserrat" panose="00000500000000000000" pitchFamily="50" charset="0"/>
            </a:endParaRPr>
          </a:p>
          <a:p>
            <a:pPr marL="0" marR="0" lvl="0" indent="0" defTabSz="914400" rtl="0" eaLnBrk="0" fontAlgn="base" latinLnBrk="0" hangingPunct="0">
              <a:lnSpc>
                <a:spcPct val="120000"/>
              </a:lnSpc>
              <a:spcBef>
                <a:spcPct val="0"/>
              </a:spcBef>
              <a:spcAft>
                <a:spcPct val="0"/>
              </a:spcAft>
              <a:buClrTx/>
              <a:buSzTx/>
              <a:tabLst/>
            </a:pPr>
            <a:r>
              <a:rPr kumimoji="0" lang="pt-PT" altLang="pt-PT" sz="1050" i="0" u="none" strike="noStrike" cap="none" normalizeH="0" baseline="0" dirty="0">
                <a:ln>
                  <a:noFill/>
                </a:ln>
                <a:solidFill>
                  <a:schemeClr val="tx1"/>
                </a:solidFill>
                <a:effectLst/>
                <a:latin typeface="Montserrat" panose="00000500000000000000" pitchFamily="50" charset="0"/>
              </a:rPr>
              <a:t>A DIA é emitida pela autoridade de AIA no prazo de 50 dias contados da data em que cessa o prazo estabelecido nos termos do n.º 3, ou da data em que o proponente apresente os elementos reformulados do projeto, se esta ocorrer antes.</a:t>
            </a:r>
          </a:p>
        </p:txBody>
      </p:sp>
      <p:sp>
        <p:nvSpPr>
          <p:cNvPr id="40" name="Retângulo: Cantos Arredondados 39">
            <a:extLst>
              <a:ext uri="{FF2B5EF4-FFF2-40B4-BE49-F238E27FC236}">
                <a16:creationId xmlns:a16="http://schemas.microsoft.com/office/drawing/2014/main" id="{BBE960E1-BE40-D643-3C66-F62797232469}"/>
              </a:ext>
            </a:extLst>
          </p:cNvPr>
          <p:cNvSpPr/>
          <p:nvPr/>
        </p:nvSpPr>
        <p:spPr>
          <a:xfrm>
            <a:off x="1097946" y="3407843"/>
            <a:ext cx="219960" cy="82968"/>
          </a:xfrm>
          <a:prstGeom prst="roundRect">
            <a:avLst/>
          </a:prstGeom>
          <a:noFill/>
          <a:ln>
            <a:solidFill>
              <a:srgbClr val="E591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sz="1200" b="1" dirty="0">
              <a:latin typeface="Montserrat" panose="00000500000000000000" pitchFamily="50" charset="0"/>
            </a:endParaRPr>
          </a:p>
        </p:txBody>
      </p:sp>
    </p:spTree>
    <p:extLst>
      <p:ext uri="{BB962C8B-B14F-4D97-AF65-F5344CB8AC3E}">
        <p14:creationId xmlns:p14="http://schemas.microsoft.com/office/powerpoint/2010/main" val="1511930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Imagem 30" descr="Uma imagem com texto, captura de ecrã, software, ecrã&#10;&#10;Descrição gerada automaticamente">
            <a:extLst>
              <a:ext uri="{FF2B5EF4-FFF2-40B4-BE49-F238E27FC236}">
                <a16:creationId xmlns:a16="http://schemas.microsoft.com/office/drawing/2014/main" id="{A4A55DB0-BBF5-652D-D0E2-6FCA2015280A}"/>
              </a:ext>
            </a:extLst>
          </p:cNvPr>
          <p:cNvPicPr>
            <a:picLocks noChangeAspect="1"/>
          </p:cNvPicPr>
          <p:nvPr/>
        </p:nvPicPr>
        <p:blipFill rotWithShape="1">
          <a:blip r:embed="rId2"/>
          <a:srcRect l="18238" t="28074" r="38656" b="10321"/>
          <a:stretch/>
        </p:blipFill>
        <p:spPr bwMode="auto">
          <a:xfrm>
            <a:off x="7729995" y="2701254"/>
            <a:ext cx="4126321" cy="3317724"/>
          </a:xfrm>
          <a:prstGeom prst="rect">
            <a:avLst/>
          </a:prstGeom>
          <a:ln>
            <a:noFill/>
          </a:ln>
          <a:extLst>
            <a:ext uri="{53640926-AAD7-44D8-BBD7-CCE9431645EC}">
              <a14:shadowObscured xmlns:a14="http://schemas.microsoft.com/office/drawing/2010/main"/>
            </a:ext>
          </a:extLst>
        </p:spPr>
      </p:pic>
      <p:sp>
        <p:nvSpPr>
          <p:cNvPr id="2" name="Título 1">
            <a:extLst>
              <a:ext uri="{FF2B5EF4-FFF2-40B4-BE49-F238E27FC236}">
                <a16:creationId xmlns:a16="http://schemas.microsoft.com/office/drawing/2014/main" id="{3234FF4E-9B1A-E356-7D4B-9862BC3AC3C8}"/>
              </a:ext>
            </a:extLst>
          </p:cNvPr>
          <p:cNvSpPr>
            <a:spLocks noGrp="1" noRot="1" noMove="1" noResize="1" noEditPoints="1" noAdjustHandles="1" noChangeArrowheads="1" noChangeShapeType="1"/>
          </p:cNvSpPr>
          <p:nvPr>
            <p:ph type="title"/>
          </p:nvPr>
        </p:nvSpPr>
        <p:spPr>
          <a:xfrm>
            <a:off x="838200" y="868781"/>
            <a:ext cx="10515600" cy="620354"/>
          </a:xfrm>
        </p:spPr>
        <p:txBody>
          <a:bodyPr>
            <a:normAutofit/>
          </a:bodyPr>
          <a:lstStyle/>
          <a:p>
            <a:pPr marL="0" indent="0">
              <a:buNone/>
            </a:pPr>
            <a:r>
              <a:rPr lang="pt-PT" sz="2800" b="1" dirty="0">
                <a:solidFill>
                  <a:srgbClr val="002856"/>
                </a:solidFill>
                <a:latin typeface="Montserrat" panose="00000500000000000000" pitchFamily="2" charset="0"/>
              </a:rPr>
              <a:t>“Instrumentos” existentes</a:t>
            </a:r>
          </a:p>
        </p:txBody>
      </p:sp>
      <p:sp>
        <p:nvSpPr>
          <p:cNvPr id="4" name="Subtítulo 2">
            <a:extLst>
              <a:ext uri="{FF2B5EF4-FFF2-40B4-BE49-F238E27FC236}">
                <a16:creationId xmlns:a16="http://schemas.microsoft.com/office/drawing/2014/main" id="{E9718EC5-C20A-B2E8-7C62-FD38C064E049}"/>
              </a:ext>
            </a:extLst>
          </p:cNvPr>
          <p:cNvSpPr txBox="1">
            <a:spLocks noGrp="1" noRot="1" noMove="1" noResize="1" noEditPoints="1" noAdjustHandles="1" noChangeArrowheads="1" noChangeShapeType="1"/>
          </p:cNvSpPr>
          <p:nvPr/>
        </p:nvSpPr>
        <p:spPr>
          <a:xfrm>
            <a:off x="8126083" y="380970"/>
            <a:ext cx="3227717" cy="3058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pt-PT" sz="1200" i="1" dirty="0">
                <a:solidFill>
                  <a:srgbClr val="002856"/>
                </a:solidFill>
                <a:latin typeface="Montserrat" panose="00000500000000000000" pitchFamily="2" charset="0"/>
              </a:rPr>
              <a:t>29/10/2024</a:t>
            </a:r>
          </a:p>
        </p:txBody>
      </p:sp>
      <p:cxnSp>
        <p:nvCxnSpPr>
          <p:cNvPr id="8" name="Conexão reta 7">
            <a:extLst>
              <a:ext uri="{FF2B5EF4-FFF2-40B4-BE49-F238E27FC236}">
                <a16:creationId xmlns:a16="http://schemas.microsoft.com/office/drawing/2014/main" id="{5CDDA346-C506-95C0-D742-E2D8DA6C225F}"/>
              </a:ext>
            </a:extLst>
          </p:cNvPr>
          <p:cNvCxnSpPr>
            <a:cxnSpLocks noGrp="1" noRot="1" noMove="1" noResize="1" noEditPoints="1" noAdjustHandles="1" noChangeArrowheads="1" noChangeShapeType="1"/>
          </p:cNvCxnSpPr>
          <p:nvPr/>
        </p:nvCxnSpPr>
        <p:spPr>
          <a:xfrm>
            <a:off x="0" y="1489135"/>
            <a:ext cx="451485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1" name="Imagem 10" descr="Uma imagem com Tipo de letra, Gráficos, design gráfico, captura de ecrã&#10;&#10;Descrição gerada automaticamente">
            <a:extLst>
              <a:ext uri="{FF2B5EF4-FFF2-40B4-BE49-F238E27FC236}">
                <a16:creationId xmlns:a16="http://schemas.microsoft.com/office/drawing/2014/main" id="{2062510F-D646-9B7A-28DB-D8203C8DA9FE}"/>
              </a:ext>
            </a:extLst>
          </p:cNvPr>
          <p:cNvPicPr>
            <a:picLocks noGrp="1" noRot="1" noChangeAspect="1" noMove="1" noResize="1" noEditPoints="1" noAdjustHandles="1" noChangeArrowheads="1" noChangeShapeType="1" noCrop="1"/>
          </p:cNvPicPr>
          <p:nvPr/>
        </p:nvPicPr>
        <p:blipFill>
          <a:blip r:embed="rId3">
            <a:alphaModFix amt="70000"/>
            <a:extLst>
              <a:ext uri="{28A0092B-C50C-407E-A947-70E740481C1C}">
                <a14:useLocalDpi xmlns:a14="http://schemas.microsoft.com/office/drawing/2010/main" val="0"/>
              </a:ext>
            </a:extLst>
          </a:blip>
          <a:stretch>
            <a:fillRect/>
          </a:stretch>
        </p:blipFill>
        <p:spPr>
          <a:xfrm>
            <a:off x="11018324" y="6267450"/>
            <a:ext cx="837992" cy="401145"/>
          </a:xfrm>
          <a:prstGeom prst="rect">
            <a:avLst/>
          </a:prstGeom>
        </p:spPr>
      </p:pic>
      <mc:AlternateContent xmlns:mc="http://schemas.openxmlformats.org/markup-compatibility/2006">
        <mc:Choice xmlns:p14="http://schemas.microsoft.com/office/powerpoint/2010/main" Requires="p14">
          <p:contentPart p14:bwMode="auto" r:id="rId4">
            <p14:nvContentPartPr>
              <p14:cNvPr id="7" name="Tinta 6">
                <a:extLst>
                  <a:ext uri="{FF2B5EF4-FFF2-40B4-BE49-F238E27FC236}">
                    <a16:creationId xmlns:a16="http://schemas.microsoft.com/office/drawing/2014/main" id="{A4EA14F4-BAE1-7D6A-8B64-B546E038D13B}"/>
                  </a:ext>
                </a:extLst>
              </p14:cNvPr>
              <p14:cNvContentPartPr/>
              <p14:nvPr/>
            </p14:nvContentPartPr>
            <p14:xfrm>
              <a:off x="10534498" y="4966995"/>
              <a:ext cx="950400" cy="526320"/>
            </p14:xfrm>
          </p:contentPart>
        </mc:Choice>
        <mc:Fallback>
          <p:pic>
            <p:nvPicPr>
              <p:cNvPr id="7" name="Tinta 6">
                <a:extLst>
                  <a:ext uri="{FF2B5EF4-FFF2-40B4-BE49-F238E27FC236}">
                    <a16:creationId xmlns:a16="http://schemas.microsoft.com/office/drawing/2014/main" id="{A4EA14F4-BAE1-7D6A-8B64-B546E038D13B}"/>
                  </a:ext>
                </a:extLst>
              </p:cNvPr>
              <p:cNvPicPr/>
              <p:nvPr/>
            </p:nvPicPr>
            <p:blipFill>
              <a:blip r:embed="rId5"/>
              <a:stretch>
                <a:fillRect/>
              </a:stretch>
            </p:blipFill>
            <p:spPr>
              <a:xfrm>
                <a:off x="10462498" y="4822896"/>
                <a:ext cx="1094040" cy="814157"/>
              </a:xfrm>
              <a:prstGeom prst="rect">
                <a:avLst/>
              </a:prstGeom>
            </p:spPr>
          </p:pic>
        </mc:Fallback>
      </mc:AlternateContent>
      <p:sp>
        <p:nvSpPr>
          <p:cNvPr id="19" name="Subtítulo 2">
            <a:extLst>
              <a:ext uri="{FF2B5EF4-FFF2-40B4-BE49-F238E27FC236}">
                <a16:creationId xmlns:a16="http://schemas.microsoft.com/office/drawing/2014/main" id="{AECFB059-1A1D-6A71-56D7-65920523A74B}"/>
              </a:ext>
            </a:extLst>
          </p:cNvPr>
          <p:cNvSpPr txBox="1">
            <a:spLocks/>
          </p:cNvSpPr>
          <p:nvPr/>
        </p:nvSpPr>
        <p:spPr>
          <a:xfrm>
            <a:off x="838200" y="350358"/>
            <a:ext cx="5572307" cy="3058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t-PT" sz="900" b="1" dirty="0">
                <a:solidFill>
                  <a:srgbClr val="002856"/>
                </a:solidFill>
                <a:latin typeface="Montserrat Bold" panose="00000800000000000000" pitchFamily="2" charset="0"/>
              </a:rPr>
              <a:t>CURSO DE AVALIAÇÃO DE IMPACTE AMBIENTAL</a:t>
            </a:r>
            <a:br>
              <a:rPr lang="pt-PT" sz="900" b="1" dirty="0">
                <a:solidFill>
                  <a:srgbClr val="002856"/>
                </a:solidFill>
                <a:latin typeface="Montserrat Bold" panose="00000800000000000000" pitchFamily="2" charset="0"/>
              </a:rPr>
            </a:br>
            <a:r>
              <a:rPr lang="pt-PT" sz="900" b="1" dirty="0">
                <a:solidFill>
                  <a:srgbClr val="E5912B"/>
                </a:solidFill>
                <a:latin typeface="Montserrat" panose="00000500000000000000" pitchFamily="2" charset="0"/>
              </a:rPr>
              <a:t>Módulo 1: Importância, Conceitos, Fases e “Instrumentos”</a:t>
            </a:r>
            <a:endParaRPr lang="pt-PT" sz="900" b="1" dirty="0">
              <a:solidFill>
                <a:srgbClr val="002856"/>
              </a:solidFill>
              <a:latin typeface="Montserrat" panose="00000500000000000000" pitchFamily="2" charset="0"/>
            </a:endParaRPr>
          </a:p>
        </p:txBody>
      </p:sp>
      <p:sp>
        <p:nvSpPr>
          <p:cNvPr id="20" name="Retângulo: Cantos Arredondados 19">
            <a:extLst>
              <a:ext uri="{FF2B5EF4-FFF2-40B4-BE49-F238E27FC236}">
                <a16:creationId xmlns:a16="http://schemas.microsoft.com/office/drawing/2014/main" id="{002484C9-6EE5-C539-1809-5DC1B6F5363E}"/>
              </a:ext>
            </a:extLst>
          </p:cNvPr>
          <p:cNvSpPr/>
          <p:nvPr/>
        </p:nvSpPr>
        <p:spPr>
          <a:xfrm>
            <a:off x="923261" y="183390"/>
            <a:ext cx="756612" cy="98577"/>
          </a:xfrm>
          <a:prstGeom prst="roundRect">
            <a:avLst/>
          </a:prstGeom>
          <a:solidFill>
            <a:srgbClr val="E59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4" name="Retângulo: Cantos Arredondados 23">
            <a:extLst>
              <a:ext uri="{FF2B5EF4-FFF2-40B4-BE49-F238E27FC236}">
                <a16:creationId xmlns:a16="http://schemas.microsoft.com/office/drawing/2014/main" id="{89DA9327-431D-A46C-AFCB-F48923348D8C}"/>
              </a:ext>
            </a:extLst>
          </p:cNvPr>
          <p:cNvSpPr/>
          <p:nvPr/>
        </p:nvSpPr>
        <p:spPr>
          <a:xfrm>
            <a:off x="2500139" y="184191"/>
            <a:ext cx="756612" cy="98577"/>
          </a:xfrm>
          <a:prstGeom prst="roundRect">
            <a:avLst/>
          </a:prstGeom>
          <a:solidFill>
            <a:srgbClr val="E59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5" name="Retângulo: Cantos Arredondados 24">
            <a:extLst>
              <a:ext uri="{FF2B5EF4-FFF2-40B4-BE49-F238E27FC236}">
                <a16:creationId xmlns:a16="http://schemas.microsoft.com/office/drawing/2014/main" id="{21E4F2CD-3628-7950-6E62-BCDB6DA8998C}"/>
              </a:ext>
            </a:extLst>
          </p:cNvPr>
          <p:cNvSpPr/>
          <p:nvPr/>
        </p:nvSpPr>
        <p:spPr>
          <a:xfrm>
            <a:off x="3288578" y="179136"/>
            <a:ext cx="756612" cy="98577"/>
          </a:xfrm>
          <a:prstGeom prst="round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6" name="Retângulo: Cantos Arredondados 25">
            <a:extLst>
              <a:ext uri="{FF2B5EF4-FFF2-40B4-BE49-F238E27FC236}">
                <a16:creationId xmlns:a16="http://schemas.microsoft.com/office/drawing/2014/main" id="{90221402-70F0-F410-893E-9FE4B1E956E0}"/>
              </a:ext>
            </a:extLst>
          </p:cNvPr>
          <p:cNvSpPr/>
          <p:nvPr/>
        </p:nvSpPr>
        <p:spPr>
          <a:xfrm>
            <a:off x="4077017" y="179136"/>
            <a:ext cx="756612" cy="98577"/>
          </a:xfrm>
          <a:prstGeom prst="round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8" name="Retângulo: Cantos Arredondados 27">
            <a:extLst>
              <a:ext uri="{FF2B5EF4-FFF2-40B4-BE49-F238E27FC236}">
                <a16:creationId xmlns:a16="http://schemas.microsoft.com/office/drawing/2014/main" id="{EF08716B-DEE1-4DB3-2CEC-FD16C814DF45}"/>
              </a:ext>
            </a:extLst>
          </p:cNvPr>
          <p:cNvSpPr/>
          <p:nvPr/>
        </p:nvSpPr>
        <p:spPr>
          <a:xfrm>
            <a:off x="1711700" y="179244"/>
            <a:ext cx="756612" cy="98577"/>
          </a:xfrm>
          <a:prstGeom prst="roundRect">
            <a:avLst/>
          </a:prstGeom>
          <a:solidFill>
            <a:srgbClr val="E59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9" name="Retângulo: Cantos Arredondados 28">
            <a:extLst>
              <a:ext uri="{FF2B5EF4-FFF2-40B4-BE49-F238E27FC236}">
                <a16:creationId xmlns:a16="http://schemas.microsoft.com/office/drawing/2014/main" id="{C70962E0-83E7-5CC9-9ED0-DA4300CB7F0F}"/>
              </a:ext>
            </a:extLst>
          </p:cNvPr>
          <p:cNvSpPr/>
          <p:nvPr/>
        </p:nvSpPr>
        <p:spPr>
          <a:xfrm>
            <a:off x="3288578" y="177222"/>
            <a:ext cx="756612" cy="98577"/>
          </a:xfrm>
          <a:prstGeom prst="roundRect">
            <a:avLst/>
          </a:prstGeom>
          <a:solidFill>
            <a:srgbClr val="E59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30" name="Retângulo: Cantos Arredondados 29">
            <a:extLst>
              <a:ext uri="{FF2B5EF4-FFF2-40B4-BE49-F238E27FC236}">
                <a16:creationId xmlns:a16="http://schemas.microsoft.com/office/drawing/2014/main" id="{FF1DD134-31E1-5C84-EFF8-3A7C8D6CA68D}"/>
              </a:ext>
            </a:extLst>
          </p:cNvPr>
          <p:cNvSpPr/>
          <p:nvPr/>
        </p:nvSpPr>
        <p:spPr>
          <a:xfrm>
            <a:off x="7972277" y="1662349"/>
            <a:ext cx="3855669" cy="790433"/>
          </a:xfrm>
          <a:prstGeom prst="roundRect">
            <a:avLst/>
          </a:prstGeom>
          <a:solidFill>
            <a:srgbClr val="E591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200" b="1" dirty="0">
                <a:latin typeface="Montserrat" panose="00000500000000000000" pitchFamily="50" charset="0"/>
              </a:rPr>
              <a:t>Artigos 20.º e 21.º do Decreto-Lei n.º 151 -B/2013, de 31 de outubro republicado pelo Decreto-Lei n.º 11/2023, de 10 de fevereiro</a:t>
            </a:r>
          </a:p>
        </p:txBody>
      </p:sp>
      <p:sp>
        <p:nvSpPr>
          <p:cNvPr id="38" name="Marcador de Posição de Conteúdo 2">
            <a:extLst>
              <a:ext uri="{FF2B5EF4-FFF2-40B4-BE49-F238E27FC236}">
                <a16:creationId xmlns:a16="http://schemas.microsoft.com/office/drawing/2014/main" id="{7796989A-2EBD-1535-82BE-A5DCE672A66A}"/>
              </a:ext>
            </a:extLst>
          </p:cNvPr>
          <p:cNvSpPr txBox="1">
            <a:spLocks/>
          </p:cNvSpPr>
          <p:nvPr/>
        </p:nvSpPr>
        <p:spPr>
          <a:xfrm>
            <a:off x="626006" y="1671068"/>
            <a:ext cx="5121680" cy="62715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pt-PT" sz="1800" b="1" dirty="0">
                <a:solidFill>
                  <a:srgbClr val="E5912B"/>
                </a:solidFill>
                <a:latin typeface="Montserrat" panose="00000500000000000000" pitchFamily="50" charset="0"/>
              </a:rPr>
              <a:t>QUE “INSTRUMENTOS” EXISTEM? </a:t>
            </a:r>
          </a:p>
        </p:txBody>
      </p:sp>
      <p:sp>
        <p:nvSpPr>
          <p:cNvPr id="39" name="Retângulo: Cantos Arredondados 38">
            <a:extLst>
              <a:ext uri="{FF2B5EF4-FFF2-40B4-BE49-F238E27FC236}">
                <a16:creationId xmlns:a16="http://schemas.microsoft.com/office/drawing/2014/main" id="{3A8F4F61-5E54-8C5D-6400-87D0C55F5F6A}"/>
              </a:ext>
            </a:extLst>
          </p:cNvPr>
          <p:cNvSpPr/>
          <p:nvPr/>
        </p:nvSpPr>
        <p:spPr>
          <a:xfrm>
            <a:off x="1437570" y="2520569"/>
            <a:ext cx="3155867" cy="480316"/>
          </a:xfrm>
          <a:prstGeom prst="roundRect">
            <a:avLst/>
          </a:prstGeom>
          <a:solidFill>
            <a:srgbClr val="E5912B">
              <a:alpha val="9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200" b="1" dirty="0">
                <a:latin typeface="Montserrat" panose="00000500000000000000" pitchFamily="50" charset="0"/>
              </a:rPr>
              <a:t>Relatório de Conformidade com o Projeto de Execução (RECAPE)</a:t>
            </a:r>
          </a:p>
        </p:txBody>
      </p:sp>
      <p:sp>
        <p:nvSpPr>
          <p:cNvPr id="40" name="Retângulo: Cantos Arredondados 39">
            <a:extLst>
              <a:ext uri="{FF2B5EF4-FFF2-40B4-BE49-F238E27FC236}">
                <a16:creationId xmlns:a16="http://schemas.microsoft.com/office/drawing/2014/main" id="{D9E97191-1E51-7194-7EAF-36DC517B5103}"/>
              </a:ext>
            </a:extLst>
          </p:cNvPr>
          <p:cNvSpPr/>
          <p:nvPr/>
        </p:nvSpPr>
        <p:spPr>
          <a:xfrm>
            <a:off x="722171" y="2528625"/>
            <a:ext cx="595735" cy="480316"/>
          </a:xfrm>
          <a:prstGeom prst="roundRect">
            <a:avLst/>
          </a:prstGeom>
          <a:solidFill>
            <a:srgbClr val="E5912B">
              <a:alpha val="9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200" b="1" dirty="0">
                <a:latin typeface="Montserrat" panose="00000500000000000000" pitchFamily="50" charset="0"/>
              </a:rPr>
              <a:t>4</a:t>
            </a:r>
          </a:p>
        </p:txBody>
      </p:sp>
      <p:cxnSp>
        <p:nvCxnSpPr>
          <p:cNvPr id="41" name="Conexão reta 40">
            <a:extLst>
              <a:ext uri="{FF2B5EF4-FFF2-40B4-BE49-F238E27FC236}">
                <a16:creationId xmlns:a16="http://schemas.microsoft.com/office/drawing/2014/main" id="{A4F8CA56-0359-624C-3D28-26FA53F9283F}"/>
              </a:ext>
            </a:extLst>
          </p:cNvPr>
          <p:cNvCxnSpPr>
            <a:cxnSpLocks/>
          </p:cNvCxnSpPr>
          <p:nvPr/>
        </p:nvCxnSpPr>
        <p:spPr>
          <a:xfrm>
            <a:off x="715994" y="2283852"/>
            <a:ext cx="4433976" cy="0"/>
          </a:xfrm>
          <a:prstGeom prst="line">
            <a:avLst/>
          </a:prstGeom>
          <a:ln>
            <a:solidFill>
              <a:srgbClr val="E5912B"/>
            </a:solidFill>
          </a:ln>
        </p:spPr>
        <p:style>
          <a:lnRef idx="1">
            <a:schemeClr val="accent1"/>
          </a:lnRef>
          <a:fillRef idx="0">
            <a:schemeClr val="accent1"/>
          </a:fillRef>
          <a:effectRef idx="0">
            <a:schemeClr val="accent1"/>
          </a:effectRef>
          <a:fontRef idx="minor">
            <a:schemeClr val="tx1"/>
          </a:fontRef>
        </p:style>
      </p:cxnSp>
      <p:sp>
        <p:nvSpPr>
          <p:cNvPr id="42" name="CaixaDeTexto 41">
            <a:extLst>
              <a:ext uri="{FF2B5EF4-FFF2-40B4-BE49-F238E27FC236}">
                <a16:creationId xmlns:a16="http://schemas.microsoft.com/office/drawing/2014/main" id="{45D861A6-9486-D619-13ED-E36DF0002102}"/>
              </a:ext>
            </a:extLst>
          </p:cNvPr>
          <p:cNvSpPr txBox="1"/>
          <p:nvPr/>
        </p:nvSpPr>
        <p:spPr>
          <a:xfrm>
            <a:off x="1437569" y="3141026"/>
            <a:ext cx="5230649" cy="2790059"/>
          </a:xfrm>
          <a:prstGeom prst="rect">
            <a:avLst/>
          </a:prstGeom>
          <a:noFill/>
        </p:spPr>
        <p:txBody>
          <a:bodyPr wrap="square" anchor="ctr">
            <a:spAutoFit/>
          </a:bodyPr>
          <a:lstStyle/>
          <a:p>
            <a:pPr marL="0" marR="0" lvl="0" indent="0" defTabSz="914400" rtl="0" eaLnBrk="0" fontAlgn="base" latinLnBrk="0" hangingPunct="0">
              <a:lnSpc>
                <a:spcPct val="120000"/>
              </a:lnSpc>
              <a:spcBef>
                <a:spcPct val="0"/>
              </a:spcBef>
              <a:spcAft>
                <a:spcPct val="0"/>
              </a:spcAft>
              <a:buClrTx/>
              <a:buSzTx/>
              <a:tabLst/>
            </a:pPr>
            <a:r>
              <a:rPr kumimoji="0" lang="pt-PT" altLang="pt-PT" sz="1050" i="0" strike="noStrike" cap="none" normalizeH="0" baseline="0" dirty="0">
                <a:ln>
                  <a:noFill/>
                </a:ln>
                <a:solidFill>
                  <a:schemeClr val="tx1"/>
                </a:solidFill>
                <a:effectLst/>
                <a:latin typeface="Montserrat" panose="00000500000000000000" pitchFamily="50" charset="0"/>
              </a:rPr>
              <a:t>Documento, elabora caso o EIA tenha sido feito em Estudo Prévio ou Anteprojeto que visa a verificação da conformidade do Projeto de Execução com a DIA, e que contém a descrição do projeto de execução, a análise do cumprimento da DIA, a caracterização pormenorizada dos impactes ambientais considerados relevantes no âmbito do projeto de execução, a identificação e caraterização detalhada das medidas de mitigação e a apresentação dos programas de monitorização a implementar.</a:t>
            </a:r>
          </a:p>
          <a:p>
            <a:pPr marL="0" marR="0" lvl="0" indent="0" defTabSz="914400" rtl="0" eaLnBrk="0" fontAlgn="base" latinLnBrk="0" hangingPunct="0">
              <a:lnSpc>
                <a:spcPct val="120000"/>
              </a:lnSpc>
              <a:spcBef>
                <a:spcPct val="0"/>
              </a:spcBef>
              <a:spcAft>
                <a:spcPct val="0"/>
              </a:spcAft>
              <a:buClrTx/>
              <a:buSzTx/>
              <a:tabLst/>
            </a:pPr>
            <a:endParaRPr kumimoji="0" lang="pt-PT" altLang="pt-PT" sz="1050" i="0" strike="noStrike" cap="none" normalizeH="0" baseline="0" dirty="0">
              <a:ln>
                <a:noFill/>
              </a:ln>
              <a:solidFill>
                <a:schemeClr val="tx1"/>
              </a:solidFill>
              <a:effectLst/>
              <a:latin typeface="Montserrat" panose="00000500000000000000" pitchFamily="50" charset="0"/>
            </a:endParaRPr>
          </a:p>
          <a:p>
            <a:pPr marL="0" marR="0" lvl="0" indent="0" defTabSz="914400" rtl="0" eaLnBrk="0" fontAlgn="base" latinLnBrk="0" hangingPunct="0">
              <a:lnSpc>
                <a:spcPct val="120000"/>
              </a:lnSpc>
              <a:spcBef>
                <a:spcPct val="0"/>
              </a:spcBef>
              <a:spcAft>
                <a:spcPct val="0"/>
              </a:spcAft>
              <a:buClrTx/>
              <a:buSzTx/>
              <a:tabLst/>
            </a:pPr>
            <a:r>
              <a:rPr kumimoji="0" lang="pt-PT" altLang="pt-PT" sz="1050" i="0" strike="noStrike" cap="none" normalizeH="0" baseline="0" dirty="0">
                <a:ln>
                  <a:noFill/>
                </a:ln>
                <a:solidFill>
                  <a:schemeClr val="tx1"/>
                </a:solidFill>
                <a:effectLst/>
                <a:latin typeface="Montserrat" panose="00000500000000000000" pitchFamily="50" charset="0"/>
              </a:rPr>
              <a:t>É avaliado pela Autoridade de AIA que decide da viabilidade do Projeto sujeito a AIA.</a:t>
            </a:r>
          </a:p>
          <a:p>
            <a:pPr marL="0" marR="0" lvl="0" indent="0" defTabSz="914400" rtl="0" eaLnBrk="0" fontAlgn="base" latinLnBrk="0" hangingPunct="0">
              <a:lnSpc>
                <a:spcPct val="120000"/>
              </a:lnSpc>
              <a:spcBef>
                <a:spcPct val="0"/>
              </a:spcBef>
              <a:spcAft>
                <a:spcPct val="0"/>
              </a:spcAft>
              <a:buClrTx/>
              <a:buSzTx/>
              <a:tabLst/>
            </a:pPr>
            <a:endParaRPr kumimoji="0" lang="pt-PT" altLang="pt-PT" sz="1050" i="0" strike="noStrike" cap="none" normalizeH="0" baseline="0" dirty="0">
              <a:ln>
                <a:noFill/>
              </a:ln>
              <a:solidFill>
                <a:schemeClr val="tx1"/>
              </a:solidFill>
              <a:effectLst/>
              <a:latin typeface="Montserrat" panose="00000500000000000000" pitchFamily="50" charset="0"/>
            </a:endParaRPr>
          </a:p>
          <a:p>
            <a:pPr marL="0" marR="0" lvl="0" indent="0" defTabSz="914400" rtl="0" eaLnBrk="0" fontAlgn="base" latinLnBrk="0" hangingPunct="0">
              <a:lnSpc>
                <a:spcPct val="120000"/>
              </a:lnSpc>
              <a:spcBef>
                <a:spcPct val="0"/>
              </a:spcBef>
              <a:spcAft>
                <a:spcPct val="0"/>
              </a:spcAft>
              <a:buClrTx/>
              <a:buSzTx/>
              <a:tabLst/>
            </a:pPr>
            <a:r>
              <a:rPr kumimoji="0" lang="pt-PT" altLang="pt-PT" sz="1050" i="0" strike="noStrike" cap="none" normalizeH="0" baseline="0" dirty="0">
                <a:ln>
                  <a:noFill/>
                </a:ln>
                <a:solidFill>
                  <a:schemeClr val="tx1"/>
                </a:solidFill>
                <a:effectLst/>
                <a:latin typeface="Montserrat" panose="00000500000000000000" pitchFamily="50" charset="0"/>
              </a:rPr>
              <a:t>Deve ser elaborado de acordo com o estabelecido no Decreto-Lei n.º 152-B/2017, de 11 de dezembro, na sua atual forma.</a:t>
            </a:r>
          </a:p>
        </p:txBody>
      </p:sp>
      <p:sp>
        <p:nvSpPr>
          <p:cNvPr id="43" name="Retângulo: Cantos Arredondados 42">
            <a:extLst>
              <a:ext uri="{FF2B5EF4-FFF2-40B4-BE49-F238E27FC236}">
                <a16:creationId xmlns:a16="http://schemas.microsoft.com/office/drawing/2014/main" id="{F858D4C4-00DB-78DE-C099-1B99AB85FD28}"/>
              </a:ext>
            </a:extLst>
          </p:cNvPr>
          <p:cNvSpPr/>
          <p:nvPr/>
        </p:nvSpPr>
        <p:spPr>
          <a:xfrm>
            <a:off x="1097946" y="3278452"/>
            <a:ext cx="219960" cy="82968"/>
          </a:xfrm>
          <a:prstGeom prst="roundRect">
            <a:avLst/>
          </a:prstGeom>
          <a:noFill/>
          <a:ln>
            <a:solidFill>
              <a:srgbClr val="E591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sz="1200" b="1" dirty="0">
              <a:latin typeface="Montserrat" panose="00000500000000000000" pitchFamily="50" charset="0"/>
            </a:endParaRPr>
          </a:p>
        </p:txBody>
      </p:sp>
      <p:sp>
        <p:nvSpPr>
          <p:cNvPr id="44" name="Retângulo: Cantos Arredondados 43">
            <a:extLst>
              <a:ext uri="{FF2B5EF4-FFF2-40B4-BE49-F238E27FC236}">
                <a16:creationId xmlns:a16="http://schemas.microsoft.com/office/drawing/2014/main" id="{ACC3F94D-6C29-AEEC-440E-E0B036639060}"/>
              </a:ext>
            </a:extLst>
          </p:cNvPr>
          <p:cNvSpPr/>
          <p:nvPr/>
        </p:nvSpPr>
        <p:spPr>
          <a:xfrm>
            <a:off x="1097946" y="4997930"/>
            <a:ext cx="219960" cy="82968"/>
          </a:xfrm>
          <a:prstGeom prst="roundRect">
            <a:avLst/>
          </a:prstGeom>
          <a:noFill/>
          <a:ln>
            <a:solidFill>
              <a:srgbClr val="E591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sz="1200" b="1" dirty="0">
              <a:latin typeface="Montserrat" panose="00000500000000000000" pitchFamily="50" charset="0"/>
            </a:endParaRPr>
          </a:p>
        </p:txBody>
      </p:sp>
      <p:sp>
        <p:nvSpPr>
          <p:cNvPr id="45" name="Retângulo: Cantos Arredondados 44">
            <a:extLst>
              <a:ext uri="{FF2B5EF4-FFF2-40B4-BE49-F238E27FC236}">
                <a16:creationId xmlns:a16="http://schemas.microsoft.com/office/drawing/2014/main" id="{4450C50C-02B2-62B2-408F-40E2C4DAF0FA}"/>
              </a:ext>
            </a:extLst>
          </p:cNvPr>
          <p:cNvSpPr/>
          <p:nvPr/>
        </p:nvSpPr>
        <p:spPr>
          <a:xfrm>
            <a:off x="1097946" y="5581650"/>
            <a:ext cx="219960" cy="82968"/>
          </a:xfrm>
          <a:prstGeom prst="roundRect">
            <a:avLst/>
          </a:prstGeom>
          <a:noFill/>
          <a:ln>
            <a:solidFill>
              <a:srgbClr val="E591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sz="1200" b="1" dirty="0">
              <a:latin typeface="Montserrat" panose="00000500000000000000" pitchFamily="50" charset="0"/>
            </a:endParaRPr>
          </a:p>
        </p:txBody>
      </p:sp>
    </p:spTree>
    <p:extLst>
      <p:ext uri="{BB962C8B-B14F-4D97-AF65-F5344CB8AC3E}">
        <p14:creationId xmlns:p14="http://schemas.microsoft.com/office/powerpoint/2010/main" val="36436654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CD38D4-4A7F-B569-9CBD-D1F267F8A4B8}"/>
            </a:ext>
          </a:extLst>
        </p:cNvPr>
        <p:cNvGrpSpPr/>
        <p:nvPr/>
      </p:nvGrpSpPr>
      <p:grpSpPr>
        <a:xfrm>
          <a:off x="0" y="0"/>
          <a:ext cx="0" cy="0"/>
          <a:chOff x="0" y="0"/>
          <a:chExt cx="0" cy="0"/>
        </a:xfrm>
      </p:grpSpPr>
      <p:pic>
        <p:nvPicPr>
          <p:cNvPr id="31" name="Imagem 30" descr="Uma imagem com texto, captura de ecrã, software, ecrã&#10;&#10;Descrição gerada automaticamente">
            <a:extLst>
              <a:ext uri="{FF2B5EF4-FFF2-40B4-BE49-F238E27FC236}">
                <a16:creationId xmlns:a16="http://schemas.microsoft.com/office/drawing/2014/main" id="{092921DE-3034-5C65-AB3B-C73613A2B103}"/>
              </a:ext>
            </a:extLst>
          </p:cNvPr>
          <p:cNvPicPr>
            <a:picLocks noChangeAspect="1"/>
          </p:cNvPicPr>
          <p:nvPr/>
        </p:nvPicPr>
        <p:blipFill rotWithShape="1">
          <a:blip r:embed="rId2"/>
          <a:srcRect l="18238" t="28074" r="38656" b="10321"/>
          <a:stretch/>
        </p:blipFill>
        <p:spPr bwMode="auto">
          <a:xfrm>
            <a:off x="7729995" y="2701254"/>
            <a:ext cx="4126321" cy="3317724"/>
          </a:xfrm>
          <a:prstGeom prst="rect">
            <a:avLst/>
          </a:prstGeom>
          <a:ln>
            <a:noFill/>
          </a:ln>
          <a:extLst>
            <a:ext uri="{53640926-AAD7-44D8-BBD7-CCE9431645EC}">
              <a14:shadowObscured xmlns:a14="http://schemas.microsoft.com/office/drawing/2010/main"/>
            </a:ext>
          </a:extLst>
        </p:spPr>
      </p:pic>
      <p:sp>
        <p:nvSpPr>
          <p:cNvPr id="2" name="Título 1">
            <a:extLst>
              <a:ext uri="{FF2B5EF4-FFF2-40B4-BE49-F238E27FC236}">
                <a16:creationId xmlns:a16="http://schemas.microsoft.com/office/drawing/2014/main" id="{45703DAB-4DA8-02C5-CF15-BE6D56273BA8}"/>
              </a:ext>
            </a:extLst>
          </p:cNvPr>
          <p:cNvSpPr>
            <a:spLocks noGrp="1" noRot="1" noMove="1" noResize="1" noEditPoints="1" noAdjustHandles="1" noChangeArrowheads="1" noChangeShapeType="1"/>
          </p:cNvSpPr>
          <p:nvPr>
            <p:ph type="title"/>
          </p:nvPr>
        </p:nvSpPr>
        <p:spPr>
          <a:xfrm>
            <a:off x="838200" y="868781"/>
            <a:ext cx="10515600" cy="620354"/>
          </a:xfrm>
        </p:spPr>
        <p:txBody>
          <a:bodyPr>
            <a:normAutofit/>
          </a:bodyPr>
          <a:lstStyle/>
          <a:p>
            <a:pPr marL="0" indent="0">
              <a:buNone/>
            </a:pPr>
            <a:r>
              <a:rPr lang="pt-PT" sz="2800" b="1" dirty="0">
                <a:solidFill>
                  <a:srgbClr val="002856"/>
                </a:solidFill>
                <a:latin typeface="Montserrat" panose="00000500000000000000" pitchFamily="2" charset="0"/>
              </a:rPr>
              <a:t>“Instrumentos” existentes</a:t>
            </a:r>
          </a:p>
        </p:txBody>
      </p:sp>
      <p:sp>
        <p:nvSpPr>
          <p:cNvPr id="4" name="Subtítulo 2">
            <a:extLst>
              <a:ext uri="{FF2B5EF4-FFF2-40B4-BE49-F238E27FC236}">
                <a16:creationId xmlns:a16="http://schemas.microsoft.com/office/drawing/2014/main" id="{32A5541B-44E6-7173-0A7E-6265193925CF}"/>
              </a:ext>
            </a:extLst>
          </p:cNvPr>
          <p:cNvSpPr txBox="1">
            <a:spLocks noGrp="1" noRot="1" noMove="1" noResize="1" noEditPoints="1" noAdjustHandles="1" noChangeArrowheads="1" noChangeShapeType="1"/>
          </p:cNvSpPr>
          <p:nvPr/>
        </p:nvSpPr>
        <p:spPr>
          <a:xfrm>
            <a:off x="8126083" y="380970"/>
            <a:ext cx="3227717" cy="3058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pt-PT" sz="1200" i="1" dirty="0">
                <a:solidFill>
                  <a:srgbClr val="002856"/>
                </a:solidFill>
                <a:latin typeface="Montserrat" panose="00000500000000000000" pitchFamily="2" charset="0"/>
              </a:rPr>
              <a:t>29/10/2024</a:t>
            </a:r>
          </a:p>
        </p:txBody>
      </p:sp>
      <p:cxnSp>
        <p:nvCxnSpPr>
          <p:cNvPr id="8" name="Conexão reta 7">
            <a:extLst>
              <a:ext uri="{FF2B5EF4-FFF2-40B4-BE49-F238E27FC236}">
                <a16:creationId xmlns:a16="http://schemas.microsoft.com/office/drawing/2014/main" id="{5976D0DB-2288-E94A-92F8-AC093ADC05B2}"/>
              </a:ext>
            </a:extLst>
          </p:cNvPr>
          <p:cNvCxnSpPr>
            <a:cxnSpLocks noGrp="1" noRot="1" noMove="1" noResize="1" noEditPoints="1" noAdjustHandles="1" noChangeArrowheads="1" noChangeShapeType="1"/>
          </p:cNvCxnSpPr>
          <p:nvPr/>
        </p:nvCxnSpPr>
        <p:spPr>
          <a:xfrm>
            <a:off x="0" y="1489135"/>
            <a:ext cx="451485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1" name="Imagem 10" descr="Uma imagem com Tipo de letra, Gráficos, design gráfico, captura de ecrã&#10;&#10;Descrição gerada automaticamente">
            <a:extLst>
              <a:ext uri="{FF2B5EF4-FFF2-40B4-BE49-F238E27FC236}">
                <a16:creationId xmlns:a16="http://schemas.microsoft.com/office/drawing/2014/main" id="{61C38F77-7EBD-9727-C4CC-74832B77DB92}"/>
              </a:ext>
            </a:extLst>
          </p:cNvPr>
          <p:cNvPicPr>
            <a:picLocks noGrp="1" noRot="1" noChangeAspect="1" noMove="1" noResize="1" noEditPoints="1" noAdjustHandles="1" noChangeArrowheads="1" noChangeShapeType="1" noCrop="1"/>
          </p:cNvPicPr>
          <p:nvPr/>
        </p:nvPicPr>
        <p:blipFill>
          <a:blip r:embed="rId3">
            <a:alphaModFix amt="70000"/>
            <a:extLst>
              <a:ext uri="{28A0092B-C50C-407E-A947-70E740481C1C}">
                <a14:useLocalDpi xmlns:a14="http://schemas.microsoft.com/office/drawing/2010/main" val="0"/>
              </a:ext>
            </a:extLst>
          </a:blip>
          <a:stretch>
            <a:fillRect/>
          </a:stretch>
        </p:blipFill>
        <p:spPr>
          <a:xfrm>
            <a:off x="11018324" y="6267450"/>
            <a:ext cx="837992" cy="401145"/>
          </a:xfrm>
          <a:prstGeom prst="rect">
            <a:avLst/>
          </a:prstGeom>
        </p:spPr>
      </p:pic>
      <mc:AlternateContent xmlns:mc="http://schemas.openxmlformats.org/markup-compatibility/2006">
        <mc:Choice xmlns:p14="http://schemas.microsoft.com/office/powerpoint/2010/main" Requires="p14">
          <p:contentPart p14:bwMode="auto" r:id="rId4">
            <p14:nvContentPartPr>
              <p14:cNvPr id="7" name="Tinta 6">
                <a:extLst>
                  <a:ext uri="{FF2B5EF4-FFF2-40B4-BE49-F238E27FC236}">
                    <a16:creationId xmlns:a16="http://schemas.microsoft.com/office/drawing/2014/main" id="{0D488031-48B7-C2DC-275F-A9C31D406ECC}"/>
                  </a:ext>
                </a:extLst>
              </p14:cNvPr>
              <p14:cNvContentPartPr/>
              <p14:nvPr/>
            </p14:nvContentPartPr>
            <p14:xfrm>
              <a:off x="10534498" y="4966995"/>
              <a:ext cx="950400" cy="526320"/>
            </p14:xfrm>
          </p:contentPart>
        </mc:Choice>
        <mc:Fallback>
          <p:pic>
            <p:nvPicPr>
              <p:cNvPr id="7" name="Tinta 6">
                <a:extLst>
                  <a:ext uri="{FF2B5EF4-FFF2-40B4-BE49-F238E27FC236}">
                    <a16:creationId xmlns:a16="http://schemas.microsoft.com/office/drawing/2014/main" id="{0D488031-48B7-C2DC-275F-A9C31D406ECC}"/>
                  </a:ext>
                </a:extLst>
              </p:cNvPr>
              <p:cNvPicPr/>
              <p:nvPr/>
            </p:nvPicPr>
            <p:blipFill>
              <a:blip r:embed="rId5"/>
              <a:stretch>
                <a:fillRect/>
              </a:stretch>
            </p:blipFill>
            <p:spPr>
              <a:xfrm>
                <a:off x="10462498" y="4822896"/>
                <a:ext cx="1094040" cy="814157"/>
              </a:xfrm>
              <a:prstGeom prst="rect">
                <a:avLst/>
              </a:prstGeom>
            </p:spPr>
          </p:pic>
        </mc:Fallback>
      </mc:AlternateContent>
      <p:sp>
        <p:nvSpPr>
          <p:cNvPr id="19" name="Subtítulo 2">
            <a:extLst>
              <a:ext uri="{FF2B5EF4-FFF2-40B4-BE49-F238E27FC236}">
                <a16:creationId xmlns:a16="http://schemas.microsoft.com/office/drawing/2014/main" id="{BDEF134F-5C05-7C17-462E-AACF5EDE1EF5}"/>
              </a:ext>
            </a:extLst>
          </p:cNvPr>
          <p:cNvSpPr txBox="1">
            <a:spLocks/>
          </p:cNvSpPr>
          <p:nvPr/>
        </p:nvSpPr>
        <p:spPr>
          <a:xfrm>
            <a:off x="838200" y="350358"/>
            <a:ext cx="5572307" cy="3058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t-PT" sz="900" b="1" dirty="0">
                <a:solidFill>
                  <a:srgbClr val="002856"/>
                </a:solidFill>
                <a:latin typeface="Montserrat Bold" panose="00000800000000000000" pitchFamily="2" charset="0"/>
              </a:rPr>
              <a:t>CURSO DE AVALIAÇÃO DE IMPACTE AMBIENTAL</a:t>
            </a:r>
            <a:br>
              <a:rPr lang="pt-PT" sz="900" b="1" dirty="0">
                <a:solidFill>
                  <a:srgbClr val="002856"/>
                </a:solidFill>
                <a:latin typeface="Montserrat Bold" panose="00000800000000000000" pitchFamily="2" charset="0"/>
              </a:rPr>
            </a:br>
            <a:r>
              <a:rPr lang="pt-PT" sz="900" b="1" dirty="0">
                <a:solidFill>
                  <a:srgbClr val="E5912B"/>
                </a:solidFill>
                <a:latin typeface="Montserrat" panose="00000500000000000000" pitchFamily="2" charset="0"/>
              </a:rPr>
              <a:t>Módulo 1: Importância, Conceitos, Fases e “Instrumentos”</a:t>
            </a:r>
            <a:endParaRPr lang="pt-PT" sz="900" b="1" dirty="0">
              <a:solidFill>
                <a:srgbClr val="002856"/>
              </a:solidFill>
              <a:latin typeface="Montserrat" panose="00000500000000000000" pitchFamily="2" charset="0"/>
            </a:endParaRPr>
          </a:p>
        </p:txBody>
      </p:sp>
      <p:sp>
        <p:nvSpPr>
          <p:cNvPr id="20" name="Retângulo: Cantos Arredondados 19">
            <a:extLst>
              <a:ext uri="{FF2B5EF4-FFF2-40B4-BE49-F238E27FC236}">
                <a16:creationId xmlns:a16="http://schemas.microsoft.com/office/drawing/2014/main" id="{A3ABBE40-B865-699B-DB99-63170AA09B6D}"/>
              </a:ext>
            </a:extLst>
          </p:cNvPr>
          <p:cNvSpPr/>
          <p:nvPr/>
        </p:nvSpPr>
        <p:spPr>
          <a:xfrm>
            <a:off x="923261" y="183390"/>
            <a:ext cx="756612" cy="98577"/>
          </a:xfrm>
          <a:prstGeom prst="roundRect">
            <a:avLst/>
          </a:prstGeom>
          <a:solidFill>
            <a:srgbClr val="E59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4" name="Retângulo: Cantos Arredondados 23">
            <a:extLst>
              <a:ext uri="{FF2B5EF4-FFF2-40B4-BE49-F238E27FC236}">
                <a16:creationId xmlns:a16="http://schemas.microsoft.com/office/drawing/2014/main" id="{207EABB7-12AD-53AB-D74E-FD444B258E9B}"/>
              </a:ext>
            </a:extLst>
          </p:cNvPr>
          <p:cNvSpPr/>
          <p:nvPr/>
        </p:nvSpPr>
        <p:spPr>
          <a:xfrm>
            <a:off x="2500139" y="184191"/>
            <a:ext cx="756612" cy="98577"/>
          </a:xfrm>
          <a:prstGeom prst="roundRect">
            <a:avLst/>
          </a:prstGeom>
          <a:solidFill>
            <a:srgbClr val="E59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5" name="Retângulo: Cantos Arredondados 24">
            <a:extLst>
              <a:ext uri="{FF2B5EF4-FFF2-40B4-BE49-F238E27FC236}">
                <a16:creationId xmlns:a16="http://schemas.microsoft.com/office/drawing/2014/main" id="{78AAC878-0916-223C-269E-F102C9E3BC60}"/>
              </a:ext>
            </a:extLst>
          </p:cNvPr>
          <p:cNvSpPr/>
          <p:nvPr/>
        </p:nvSpPr>
        <p:spPr>
          <a:xfrm>
            <a:off x="3288578" y="179136"/>
            <a:ext cx="756612" cy="98577"/>
          </a:xfrm>
          <a:prstGeom prst="round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6" name="Retângulo: Cantos Arredondados 25">
            <a:extLst>
              <a:ext uri="{FF2B5EF4-FFF2-40B4-BE49-F238E27FC236}">
                <a16:creationId xmlns:a16="http://schemas.microsoft.com/office/drawing/2014/main" id="{2161CCE8-B1C3-6AA8-A7B9-E6DF1012F080}"/>
              </a:ext>
            </a:extLst>
          </p:cNvPr>
          <p:cNvSpPr/>
          <p:nvPr/>
        </p:nvSpPr>
        <p:spPr>
          <a:xfrm>
            <a:off x="4077017" y="179136"/>
            <a:ext cx="756612" cy="98577"/>
          </a:xfrm>
          <a:prstGeom prst="round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8" name="Retângulo: Cantos Arredondados 27">
            <a:extLst>
              <a:ext uri="{FF2B5EF4-FFF2-40B4-BE49-F238E27FC236}">
                <a16:creationId xmlns:a16="http://schemas.microsoft.com/office/drawing/2014/main" id="{392BB758-23A0-8848-1A7F-C91318610B1F}"/>
              </a:ext>
            </a:extLst>
          </p:cNvPr>
          <p:cNvSpPr/>
          <p:nvPr/>
        </p:nvSpPr>
        <p:spPr>
          <a:xfrm>
            <a:off x="1711700" y="179244"/>
            <a:ext cx="756612" cy="98577"/>
          </a:xfrm>
          <a:prstGeom prst="roundRect">
            <a:avLst/>
          </a:prstGeom>
          <a:solidFill>
            <a:srgbClr val="E59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9" name="Retângulo: Cantos Arredondados 28">
            <a:extLst>
              <a:ext uri="{FF2B5EF4-FFF2-40B4-BE49-F238E27FC236}">
                <a16:creationId xmlns:a16="http://schemas.microsoft.com/office/drawing/2014/main" id="{83671554-7CA3-452B-109B-18FB0DCB943C}"/>
              </a:ext>
            </a:extLst>
          </p:cNvPr>
          <p:cNvSpPr/>
          <p:nvPr/>
        </p:nvSpPr>
        <p:spPr>
          <a:xfrm>
            <a:off x="3288578" y="177222"/>
            <a:ext cx="756612" cy="98577"/>
          </a:xfrm>
          <a:prstGeom prst="roundRect">
            <a:avLst/>
          </a:prstGeom>
          <a:solidFill>
            <a:srgbClr val="E59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30" name="Retângulo: Cantos Arredondados 29">
            <a:extLst>
              <a:ext uri="{FF2B5EF4-FFF2-40B4-BE49-F238E27FC236}">
                <a16:creationId xmlns:a16="http://schemas.microsoft.com/office/drawing/2014/main" id="{942FE682-5816-53EE-7BE6-226ED0C33E27}"/>
              </a:ext>
            </a:extLst>
          </p:cNvPr>
          <p:cNvSpPr/>
          <p:nvPr/>
        </p:nvSpPr>
        <p:spPr>
          <a:xfrm>
            <a:off x="7972277" y="1662349"/>
            <a:ext cx="3855669" cy="790433"/>
          </a:xfrm>
          <a:prstGeom prst="roundRect">
            <a:avLst/>
          </a:prstGeom>
          <a:solidFill>
            <a:srgbClr val="E591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200" b="1" dirty="0">
                <a:latin typeface="Montserrat" panose="00000500000000000000" pitchFamily="50" charset="0"/>
              </a:rPr>
              <a:t>Artigos 20.º e 21.º do Decreto-Lei n.º 151 -B/2013, de 31 de outubro republicado pelo Decreto-Lei n.º 11/2023, de 10 de fevereiro</a:t>
            </a:r>
          </a:p>
        </p:txBody>
      </p:sp>
      <p:sp>
        <p:nvSpPr>
          <p:cNvPr id="38" name="Marcador de Posição de Conteúdo 2">
            <a:extLst>
              <a:ext uri="{FF2B5EF4-FFF2-40B4-BE49-F238E27FC236}">
                <a16:creationId xmlns:a16="http://schemas.microsoft.com/office/drawing/2014/main" id="{F0787F07-48D2-A079-D4D3-703D9DE6AE18}"/>
              </a:ext>
            </a:extLst>
          </p:cNvPr>
          <p:cNvSpPr txBox="1">
            <a:spLocks/>
          </p:cNvSpPr>
          <p:nvPr/>
        </p:nvSpPr>
        <p:spPr>
          <a:xfrm>
            <a:off x="626006" y="1671068"/>
            <a:ext cx="5121680" cy="62715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pt-PT" sz="1800" b="1" dirty="0">
                <a:solidFill>
                  <a:srgbClr val="E5912B"/>
                </a:solidFill>
                <a:latin typeface="Montserrat" panose="00000500000000000000" pitchFamily="50" charset="0"/>
              </a:rPr>
              <a:t>QUE “INSTRUMENTOS” EXISTEM? </a:t>
            </a:r>
          </a:p>
        </p:txBody>
      </p:sp>
      <p:sp>
        <p:nvSpPr>
          <p:cNvPr id="39" name="Retângulo: Cantos Arredondados 38">
            <a:extLst>
              <a:ext uri="{FF2B5EF4-FFF2-40B4-BE49-F238E27FC236}">
                <a16:creationId xmlns:a16="http://schemas.microsoft.com/office/drawing/2014/main" id="{3E0F2AF9-1EBE-8534-C7F0-FDDF3772666D}"/>
              </a:ext>
            </a:extLst>
          </p:cNvPr>
          <p:cNvSpPr/>
          <p:nvPr/>
        </p:nvSpPr>
        <p:spPr>
          <a:xfrm>
            <a:off x="1437570" y="2520569"/>
            <a:ext cx="3155867" cy="480316"/>
          </a:xfrm>
          <a:prstGeom prst="roundRect">
            <a:avLst/>
          </a:prstGeom>
          <a:solidFill>
            <a:srgbClr val="E5912B">
              <a:alpha val="9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200" b="1" dirty="0">
                <a:latin typeface="Montserrat" panose="00000500000000000000" pitchFamily="50" charset="0"/>
              </a:rPr>
              <a:t>Relatório de Conformidade com o Projeto de Execução (RECAPE)</a:t>
            </a:r>
          </a:p>
        </p:txBody>
      </p:sp>
      <p:sp>
        <p:nvSpPr>
          <p:cNvPr id="40" name="Retângulo: Cantos Arredondados 39">
            <a:extLst>
              <a:ext uri="{FF2B5EF4-FFF2-40B4-BE49-F238E27FC236}">
                <a16:creationId xmlns:a16="http://schemas.microsoft.com/office/drawing/2014/main" id="{38256D7C-92E0-D070-DCD6-B3E352335DC4}"/>
              </a:ext>
            </a:extLst>
          </p:cNvPr>
          <p:cNvSpPr/>
          <p:nvPr/>
        </p:nvSpPr>
        <p:spPr>
          <a:xfrm>
            <a:off x="722171" y="2528625"/>
            <a:ext cx="595735" cy="480316"/>
          </a:xfrm>
          <a:prstGeom prst="roundRect">
            <a:avLst/>
          </a:prstGeom>
          <a:solidFill>
            <a:srgbClr val="E5912B">
              <a:alpha val="9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200" b="1" dirty="0">
                <a:latin typeface="Montserrat" panose="00000500000000000000" pitchFamily="50" charset="0"/>
              </a:rPr>
              <a:t>4</a:t>
            </a:r>
          </a:p>
        </p:txBody>
      </p:sp>
      <p:cxnSp>
        <p:nvCxnSpPr>
          <p:cNvPr id="41" name="Conexão reta 40">
            <a:extLst>
              <a:ext uri="{FF2B5EF4-FFF2-40B4-BE49-F238E27FC236}">
                <a16:creationId xmlns:a16="http://schemas.microsoft.com/office/drawing/2014/main" id="{A79F1C9D-9633-8432-3AE8-7CBC339D4C1F}"/>
              </a:ext>
            </a:extLst>
          </p:cNvPr>
          <p:cNvCxnSpPr>
            <a:cxnSpLocks/>
          </p:cNvCxnSpPr>
          <p:nvPr/>
        </p:nvCxnSpPr>
        <p:spPr>
          <a:xfrm>
            <a:off x="715994" y="2283852"/>
            <a:ext cx="4433976" cy="0"/>
          </a:xfrm>
          <a:prstGeom prst="line">
            <a:avLst/>
          </a:prstGeom>
          <a:ln>
            <a:solidFill>
              <a:srgbClr val="E5912B"/>
            </a:solidFill>
          </a:ln>
        </p:spPr>
        <p:style>
          <a:lnRef idx="1">
            <a:schemeClr val="accent1"/>
          </a:lnRef>
          <a:fillRef idx="0">
            <a:schemeClr val="accent1"/>
          </a:fillRef>
          <a:effectRef idx="0">
            <a:schemeClr val="accent1"/>
          </a:effectRef>
          <a:fontRef idx="minor">
            <a:schemeClr val="tx1"/>
          </a:fontRef>
        </p:style>
      </p:cxnSp>
      <p:sp>
        <p:nvSpPr>
          <p:cNvPr id="42" name="CaixaDeTexto 41">
            <a:extLst>
              <a:ext uri="{FF2B5EF4-FFF2-40B4-BE49-F238E27FC236}">
                <a16:creationId xmlns:a16="http://schemas.microsoft.com/office/drawing/2014/main" id="{DA5D79EA-03D3-7834-0D95-D2C80910348C}"/>
              </a:ext>
            </a:extLst>
          </p:cNvPr>
          <p:cNvSpPr txBox="1"/>
          <p:nvPr/>
        </p:nvSpPr>
        <p:spPr>
          <a:xfrm>
            <a:off x="1437569" y="3334926"/>
            <a:ext cx="5230649" cy="2402261"/>
          </a:xfrm>
          <a:prstGeom prst="rect">
            <a:avLst/>
          </a:prstGeom>
          <a:noFill/>
        </p:spPr>
        <p:txBody>
          <a:bodyPr wrap="square" anchor="ctr">
            <a:spAutoFit/>
          </a:bodyPr>
          <a:lstStyle/>
          <a:p>
            <a:pPr marL="0" marR="0" lvl="0" indent="0" defTabSz="914400" rtl="0" eaLnBrk="0" fontAlgn="base" latinLnBrk="0" hangingPunct="0">
              <a:lnSpc>
                <a:spcPct val="120000"/>
              </a:lnSpc>
              <a:spcBef>
                <a:spcPct val="0"/>
              </a:spcBef>
              <a:spcAft>
                <a:spcPct val="0"/>
              </a:spcAft>
              <a:buClrTx/>
              <a:buSzTx/>
              <a:tabLst/>
            </a:pPr>
            <a:r>
              <a:rPr kumimoji="0" lang="pt-PT" altLang="pt-PT" sz="1050" i="0" strike="noStrike" cap="none" normalizeH="0" baseline="0" dirty="0">
                <a:ln>
                  <a:noFill/>
                </a:ln>
                <a:solidFill>
                  <a:schemeClr val="tx1"/>
                </a:solidFill>
                <a:effectLst/>
                <a:latin typeface="Montserrat" panose="00000500000000000000" pitchFamily="50" charset="0"/>
              </a:rPr>
              <a:t>O proponente apresenta o projeto de execução, acompanhado do RECAPE no </a:t>
            </a:r>
            <a:r>
              <a:rPr kumimoji="0" lang="pt-PT" altLang="pt-PT" sz="1050" i="0" strike="noStrike" cap="none" normalizeH="0" baseline="0" dirty="0" err="1">
                <a:ln>
                  <a:noFill/>
                </a:ln>
                <a:solidFill>
                  <a:schemeClr val="tx1"/>
                </a:solidFill>
                <a:effectLst/>
                <a:latin typeface="Montserrat" panose="00000500000000000000" pitchFamily="50" charset="0"/>
              </a:rPr>
              <a:t>SILiAmb</a:t>
            </a:r>
            <a:r>
              <a:rPr kumimoji="0" lang="pt-PT" altLang="pt-PT" sz="1050" i="0" strike="noStrike" cap="none" normalizeH="0" baseline="0" dirty="0">
                <a:ln>
                  <a:noFill/>
                </a:ln>
                <a:solidFill>
                  <a:schemeClr val="tx1"/>
                </a:solidFill>
                <a:effectLst/>
                <a:latin typeface="Montserrat" panose="00000500000000000000" pitchFamily="50" charset="0"/>
              </a:rPr>
              <a:t>.</a:t>
            </a:r>
          </a:p>
          <a:p>
            <a:pPr marL="0" marR="0" lvl="0" indent="0" defTabSz="914400" rtl="0" eaLnBrk="0" fontAlgn="base" latinLnBrk="0" hangingPunct="0">
              <a:lnSpc>
                <a:spcPct val="120000"/>
              </a:lnSpc>
              <a:spcBef>
                <a:spcPct val="0"/>
              </a:spcBef>
              <a:spcAft>
                <a:spcPct val="0"/>
              </a:spcAft>
              <a:buClrTx/>
              <a:buSzTx/>
              <a:tabLst/>
            </a:pPr>
            <a:endParaRPr kumimoji="0" lang="pt-PT" altLang="pt-PT" sz="1050" i="0" strike="noStrike" cap="none" normalizeH="0" baseline="0" dirty="0">
              <a:ln>
                <a:noFill/>
              </a:ln>
              <a:solidFill>
                <a:schemeClr val="tx1"/>
              </a:solidFill>
              <a:effectLst/>
              <a:latin typeface="Montserrat" panose="00000500000000000000" pitchFamily="50" charset="0"/>
            </a:endParaRPr>
          </a:p>
          <a:p>
            <a:pPr marL="0" marR="0" lvl="0" indent="0" defTabSz="914400" rtl="0" eaLnBrk="0" fontAlgn="base" latinLnBrk="0" hangingPunct="0">
              <a:lnSpc>
                <a:spcPct val="120000"/>
              </a:lnSpc>
              <a:spcBef>
                <a:spcPct val="0"/>
              </a:spcBef>
              <a:spcAft>
                <a:spcPct val="0"/>
              </a:spcAft>
              <a:buClrTx/>
              <a:buSzTx/>
              <a:tabLst/>
            </a:pPr>
            <a:r>
              <a:rPr kumimoji="0" lang="pt-PT" altLang="pt-PT" sz="1050" i="0" strike="noStrike" cap="none" normalizeH="0" baseline="0" dirty="0">
                <a:ln>
                  <a:noFill/>
                </a:ln>
                <a:solidFill>
                  <a:schemeClr val="tx1"/>
                </a:solidFill>
                <a:effectLst/>
                <a:latin typeface="Montserrat" panose="00000500000000000000" pitchFamily="50" charset="0"/>
              </a:rPr>
              <a:t>O procedimento inicia-se com a receção, pela autoridade de AIA, da documentação necessária à sua correta instrução.</a:t>
            </a:r>
          </a:p>
          <a:p>
            <a:pPr marL="0" marR="0" lvl="0" indent="0" defTabSz="914400" rtl="0" eaLnBrk="0" fontAlgn="base" latinLnBrk="0" hangingPunct="0">
              <a:lnSpc>
                <a:spcPct val="120000"/>
              </a:lnSpc>
              <a:spcBef>
                <a:spcPct val="0"/>
              </a:spcBef>
              <a:spcAft>
                <a:spcPct val="0"/>
              </a:spcAft>
              <a:buClrTx/>
              <a:buSzTx/>
              <a:tabLst/>
            </a:pPr>
            <a:endParaRPr kumimoji="0" lang="pt-PT" altLang="pt-PT" sz="1050" i="0" strike="noStrike" cap="none" normalizeH="0" baseline="0" dirty="0">
              <a:ln>
                <a:noFill/>
              </a:ln>
              <a:solidFill>
                <a:schemeClr val="tx1"/>
              </a:solidFill>
              <a:effectLst/>
              <a:latin typeface="Montserrat" panose="00000500000000000000" pitchFamily="50" charset="0"/>
            </a:endParaRPr>
          </a:p>
          <a:p>
            <a:pPr marL="0" marR="0" lvl="0" indent="0" defTabSz="914400" rtl="0" eaLnBrk="0" fontAlgn="base" latinLnBrk="0" hangingPunct="0">
              <a:lnSpc>
                <a:spcPct val="120000"/>
              </a:lnSpc>
              <a:spcBef>
                <a:spcPct val="0"/>
              </a:spcBef>
              <a:spcAft>
                <a:spcPct val="0"/>
              </a:spcAft>
              <a:buClrTx/>
              <a:buSzTx/>
              <a:tabLst/>
            </a:pPr>
            <a:r>
              <a:rPr kumimoji="0" lang="pt-PT" altLang="pt-PT" sz="1050" i="0" strike="noStrike" cap="none" normalizeH="0" baseline="0" dirty="0">
                <a:ln>
                  <a:noFill/>
                </a:ln>
                <a:solidFill>
                  <a:schemeClr val="tx1"/>
                </a:solidFill>
                <a:effectLst/>
                <a:latin typeface="Montserrat" panose="00000500000000000000" pitchFamily="50" charset="0"/>
              </a:rPr>
              <a:t>Recebida a documentação a autoridade de AIA remete-a à CA ou às entidades representadas na CA conforme as especificidades do RECAPE e do projeto de execução assim o justifiquem.</a:t>
            </a:r>
          </a:p>
          <a:p>
            <a:pPr marL="0" marR="0" lvl="0" indent="0" defTabSz="914400" rtl="0" eaLnBrk="0" fontAlgn="base" latinLnBrk="0" hangingPunct="0">
              <a:lnSpc>
                <a:spcPct val="120000"/>
              </a:lnSpc>
              <a:spcBef>
                <a:spcPct val="0"/>
              </a:spcBef>
              <a:spcAft>
                <a:spcPct val="0"/>
              </a:spcAft>
              <a:buClrTx/>
              <a:buSzTx/>
              <a:tabLst/>
            </a:pPr>
            <a:endParaRPr kumimoji="0" lang="pt-PT" altLang="pt-PT" sz="1050" i="0" strike="noStrike" cap="none" normalizeH="0" baseline="0" dirty="0">
              <a:ln>
                <a:noFill/>
              </a:ln>
              <a:solidFill>
                <a:schemeClr val="tx1"/>
              </a:solidFill>
              <a:effectLst/>
              <a:latin typeface="Montserrat" panose="00000500000000000000" pitchFamily="50" charset="0"/>
            </a:endParaRPr>
          </a:p>
          <a:p>
            <a:pPr marL="0" marR="0" lvl="0" indent="0" defTabSz="914400" rtl="0" eaLnBrk="0" fontAlgn="base" latinLnBrk="0" hangingPunct="0">
              <a:lnSpc>
                <a:spcPct val="120000"/>
              </a:lnSpc>
              <a:spcBef>
                <a:spcPct val="0"/>
              </a:spcBef>
              <a:spcAft>
                <a:spcPct val="0"/>
              </a:spcAft>
              <a:buClrTx/>
              <a:buSzTx/>
              <a:tabLst/>
            </a:pPr>
            <a:r>
              <a:rPr kumimoji="0" lang="pt-PT" altLang="pt-PT" sz="1050" i="0" strike="noStrike" cap="none" normalizeH="0" baseline="0" dirty="0">
                <a:ln>
                  <a:noFill/>
                </a:ln>
                <a:solidFill>
                  <a:schemeClr val="tx1"/>
                </a:solidFill>
                <a:effectLst/>
                <a:latin typeface="Montserrat" panose="00000500000000000000" pitchFamily="50" charset="0"/>
              </a:rPr>
              <a:t>A autoridade de AIA promove ainda a consulta pública, nos termos do presente decreto-lei, por um período de 15 dias.</a:t>
            </a:r>
          </a:p>
        </p:txBody>
      </p:sp>
      <p:sp>
        <p:nvSpPr>
          <p:cNvPr id="43" name="Retângulo: Cantos Arredondados 42">
            <a:extLst>
              <a:ext uri="{FF2B5EF4-FFF2-40B4-BE49-F238E27FC236}">
                <a16:creationId xmlns:a16="http://schemas.microsoft.com/office/drawing/2014/main" id="{8BC6025A-6121-25A5-A5ED-77E2753B5D9F}"/>
              </a:ext>
            </a:extLst>
          </p:cNvPr>
          <p:cNvSpPr/>
          <p:nvPr/>
        </p:nvSpPr>
        <p:spPr>
          <a:xfrm>
            <a:off x="1097946" y="3450978"/>
            <a:ext cx="219960" cy="82968"/>
          </a:xfrm>
          <a:prstGeom prst="roundRect">
            <a:avLst/>
          </a:prstGeom>
          <a:noFill/>
          <a:ln>
            <a:solidFill>
              <a:srgbClr val="E591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sz="1200" b="1" dirty="0">
              <a:latin typeface="Montserrat" panose="00000500000000000000" pitchFamily="50" charset="0"/>
            </a:endParaRPr>
          </a:p>
        </p:txBody>
      </p:sp>
      <p:sp>
        <p:nvSpPr>
          <p:cNvPr id="44" name="Retângulo: Cantos Arredondados 43">
            <a:extLst>
              <a:ext uri="{FF2B5EF4-FFF2-40B4-BE49-F238E27FC236}">
                <a16:creationId xmlns:a16="http://schemas.microsoft.com/office/drawing/2014/main" id="{58F0D9A1-3671-989D-242B-9AB898CF077F}"/>
              </a:ext>
            </a:extLst>
          </p:cNvPr>
          <p:cNvSpPr/>
          <p:nvPr/>
        </p:nvSpPr>
        <p:spPr>
          <a:xfrm>
            <a:off x="1097946" y="4057651"/>
            <a:ext cx="219960" cy="82968"/>
          </a:xfrm>
          <a:prstGeom prst="roundRect">
            <a:avLst/>
          </a:prstGeom>
          <a:noFill/>
          <a:ln>
            <a:solidFill>
              <a:srgbClr val="E591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sz="1200" b="1" dirty="0">
              <a:latin typeface="Montserrat" panose="00000500000000000000" pitchFamily="50" charset="0"/>
            </a:endParaRPr>
          </a:p>
        </p:txBody>
      </p:sp>
      <p:sp>
        <p:nvSpPr>
          <p:cNvPr id="45" name="Retângulo: Cantos Arredondados 44">
            <a:extLst>
              <a:ext uri="{FF2B5EF4-FFF2-40B4-BE49-F238E27FC236}">
                <a16:creationId xmlns:a16="http://schemas.microsoft.com/office/drawing/2014/main" id="{B3C05BBE-CD1C-F468-C8D5-620666FB6E13}"/>
              </a:ext>
            </a:extLst>
          </p:cNvPr>
          <p:cNvSpPr/>
          <p:nvPr/>
        </p:nvSpPr>
        <p:spPr>
          <a:xfrm>
            <a:off x="1097946" y="5383244"/>
            <a:ext cx="219960" cy="82968"/>
          </a:xfrm>
          <a:prstGeom prst="roundRect">
            <a:avLst/>
          </a:prstGeom>
          <a:noFill/>
          <a:ln>
            <a:solidFill>
              <a:srgbClr val="E591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sz="1200" b="1" dirty="0">
              <a:latin typeface="Montserrat" panose="00000500000000000000" pitchFamily="50" charset="0"/>
            </a:endParaRPr>
          </a:p>
        </p:txBody>
      </p:sp>
      <p:sp>
        <p:nvSpPr>
          <p:cNvPr id="3" name="Retângulo: Cantos Arredondados 2">
            <a:extLst>
              <a:ext uri="{FF2B5EF4-FFF2-40B4-BE49-F238E27FC236}">
                <a16:creationId xmlns:a16="http://schemas.microsoft.com/office/drawing/2014/main" id="{AD1ADD5B-88DF-2589-F385-692A0D724D81}"/>
              </a:ext>
            </a:extLst>
          </p:cNvPr>
          <p:cNvSpPr/>
          <p:nvPr/>
        </p:nvSpPr>
        <p:spPr>
          <a:xfrm>
            <a:off x="1097946" y="4605588"/>
            <a:ext cx="219960" cy="82968"/>
          </a:xfrm>
          <a:prstGeom prst="roundRect">
            <a:avLst/>
          </a:prstGeom>
          <a:noFill/>
          <a:ln>
            <a:solidFill>
              <a:srgbClr val="E591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sz="1200" b="1" dirty="0">
              <a:latin typeface="Montserrat" panose="00000500000000000000" pitchFamily="50" charset="0"/>
            </a:endParaRPr>
          </a:p>
        </p:txBody>
      </p:sp>
    </p:spTree>
    <p:extLst>
      <p:ext uri="{BB962C8B-B14F-4D97-AF65-F5344CB8AC3E}">
        <p14:creationId xmlns:p14="http://schemas.microsoft.com/office/powerpoint/2010/main" val="410800332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F4D1EA-6CED-7C6F-8016-516B5832185D}"/>
            </a:ext>
          </a:extLst>
        </p:cNvPr>
        <p:cNvGrpSpPr/>
        <p:nvPr/>
      </p:nvGrpSpPr>
      <p:grpSpPr>
        <a:xfrm>
          <a:off x="0" y="0"/>
          <a:ext cx="0" cy="0"/>
          <a:chOff x="0" y="0"/>
          <a:chExt cx="0" cy="0"/>
        </a:xfrm>
      </p:grpSpPr>
      <p:pic>
        <p:nvPicPr>
          <p:cNvPr id="31" name="Imagem 30" descr="Uma imagem com texto, captura de ecrã, software, ecrã&#10;&#10;Descrição gerada automaticamente">
            <a:extLst>
              <a:ext uri="{FF2B5EF4-FFF2-40B4-BE49-F238E27FC236}">
                <a16:creationId xmlns:a16="http://schemas.microsoft.com/office/drawing/2014/main" id="{B7013619-85AA-B922-7583-4427FCE7C765}"/>
              </a:ext>
            </a:extLst>
          </p:cNvPr>
          <p:cNvPicPr>
            <a:picLocks noChangeAspect="1"/>
          </p:cNvPicPr>
          <p:nvPr/>
        </p:nvPicPr>
        <p:blipFill rotWithShape="1">
          <a:blip r:embed="rId2"/>
          <a:srcRect l="18238" t="28074" r="38656" b="10321"/>
          <a:stretch/>
        </p:blipFill>
        <p:spPr bwMode="auto">
          <a:xfrm>
            <a:off x="7729995" y="2701254"/>
            <a:ext cx="4126321" cy="3317724"/>
          </a:xfrm>
          <a:prstGeom prst="rect">
            <a:avLst/>
          </a:prstGeom>
          <a:ln>
            <a:noFill/>
          </a:ln>
          <a:extLst>
            <a:ext uri="{53640926-AAD7-44D8-BBD7-CCE9431645EC}">
              <a14:shadowObscured xmlns:a14="http://schemas.microsoft.com/office/drawing/2010/main"/>
            </a:ext>
          </a:extLst>
        </p:spPr>
      </p:pic>
      <p:sp>
        <p:nvSpPr>
          <p:cNvPr id="2" name="Título 1">
            <a:extLst>
              <a:ext uri="{FF2B5EF4-FFF2-40B4-BE49-F238E27FC236}">
                <a16:creationId xmlns:a16="http://schemas.microsoft.com/office/drawing/2014/main" id="{78FA4486-6B3A-5BE4-9D53-2BDD61CC99BF}"/>
              </a:ext>
            </a:extLst>
          </p:cNvPr>
          <p:cNvSpPr>
            <a:spLocks noGrp="1" noRot="1" noMove="1" noResize="1" noEditPoints="1" noAdjustHandles="1" noChangeArrowheads="1" noChangeShapeType="1"/>
          </p:cNvSpPr>
          <p:nvPr>
            <p:ph type="title"/>
          </p:nvPr>
        </p:nvSpPr>
        <p:spPr>
          <a:xfrm>
            <a:off x="838200" y="868781"/>
            <a:ext cx="10515600" cy="620354"/>
          </a:xfrm>
        </p:spPr>
        <p:txBody>
          <a:bodyPr>
            <a:normAutofit/>
          </a:bodyPr>
          <a:lstStyle/>
          <a:p>
            <a:pPr marL="0" indent="0">
              <a:buNone/>
            </a:pPr>
            <a:r>
              <a:rPr lang="pt-PT" sz="2800" b="1" dirty="0">
                <a:solidFill>
                  <a:srgbClr val="002856"/>
                </a:solidFill>
                <a:latin typeface="Montserrat" panose="00000500000000000000" pitchFamily="2" charset="0"/>
              </a:rPr>
              <a:t>“Instrumentos” existentes</a:t>
            </a:r>
          </a:p>
        </p:txBody>
      </p:sp>
      <p:sp>
        <p:nvSpPr>
          <p:cNvPr id="4" name="Subtítulo 2">
            <a:extLst>
              <a:ext uri="{FF2B5EF4-FFF2-40B4-BE49-F238E27FC236}">
                <a16:creationId xmlns:a16="http://schemas.microsoft.com/office/drawing/2014/main" id="{0E4D764D-EF99-01DE-88E6-EB683AFC4DD0}"/>
              </a:ext>
            </a:extLst>
          </p:cNvPr>
          <p:cNvSpPr txBox="1">
            <a:spLocks noGrp="1" noRot="1" noMove="1" noResize="1" noEditPoints="1" noAdjustHandles="1" noChangeArrowheads="1" noChangeShapeType="1"/>
          </p:cNvSpPr>
          <p:nvPr/>
        </p:nvSpPr>
        <p:spPr>
          <a:xfrm>
            <a:off x="8126083" y="380970"/>
            <a:ext cx="3227717" cy="3058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pt-PT" sz="1200" i="1" dirty="0">
                <a:solidFill>
                  <a:srgbClr val="002856"/>
                </a:solidFill>
                <a:latin typeface="Montserrat" panose="00000500000000000000" pitchFamily="2" charset="0"/>
              </a:rPr>
              <a:t>29/10/2024</a:t>
            </a:r>
          </a:p>
        </p:txBody>
      </p:sp>
      <p:cxnSp>
        <p:nvCxnSpPr>
          <p:cNvPr id="8" name="Conexão reta 7">
            <a:extLst>
              <a:ext uri="{FF2B5EF4-FFF2-40B4-BE49-F238E27FC236}">
                <a16:creationId xmlns:a16="http://schemas.microsoft.com/office/drawing/2014/main" id="{236C5AFE-33BB-C92C-4883-D9B73AB22820}"/>
              </a:ext>
            </a:extLst>
          </p:cNvPr>
          <p:cNvCxnSpPr>
            <a:cxnSpLocks noGrp="1" noRot="1" noMove="1" noResize="1" noEditPoints="1" noAdjustHandles="1" noChangeArrowheads="1" noChangeShapeType="1"/>
          </p:cNvCxnSpPr>
          <p:nvPr/>
        </p:nvCxnSpPr>
        <p:spPr>
          <a:xfrm>
            <a:off x="0" y="1489135"/>
            <a:ext cx="451485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1" name="Imagem 10" descr="Uma imagem com Tipo de letra, Gráficos, design gráfico, captura de ecrã&#10;&#10;Descrição gerada automaticamente">
            <a:extLst>
              <a:ext uri="{FF2B5EF4-FFF2-40B4-BE49-F238E27FC236}">
                <a16:creationId xmlns:a16="http://schemas.microsoft.com/office/drawing/2014/main" id="{8AA1FC94-5826-4F24-33F5-CE20075D8EDE}"/>
              </a:ext>
            </a:extLst>
          </p:cNvPr>
          <p:cNvPicPr>
            <a:picLocks noGrp="1" noRot="1" noChangeAspect="1" noMove="1" noResize="1" noEditPoints="1" noAdjustHandles="1" noChangeArrowheads="1" noChangeShapeType="1" noCrop="1"/>
          </p:cNvPicPr>
          <p:nvPr/>
        </p:nvPicPr>
        <p:blipFill>
          <a:blip r:embed="rId3">
            <a:alphaModFix amt="70000"/>
            <a:extLst>
              <a:ext uri="{28A0092B-C50C-407E-A947-70E740481C1C}">
                <a14:useLocalDpi xmlns:a14="http://schemas.microsoft.com/office/drawing/2010/main" val="0"/>
              </a:ext>
            </a:extLst>
          </a:blip>
          <a:stretch>
            <a:fillRect/>
          </a:stretch>
        </p:blipFill>
        <p:spPr>
          <a:xfrm>
            <a:off x="11018324" y="6267450"/>
            <a:ext cx="837992" cy="401145"/>
          </a:xfrm>
          <a:prstGeom prst="rect">
            <a:avLst/>
          </a:prstGeom>
        </p:spPr>
      </p:pic>
      <mc:AlternateContent xmlns:mc="http://schemas.openxmlformats.org/markup-compatibility/2006">
        <mc:Choice xmlns:p14="http://schemas.microsoft.com/office/powerpoint/2010/main" Requires="p14">
          <p:contentPart p14:bwMode="auto" r:id="rId4">
            <p14:nvContentPartPr>
              <p14:cNvPr id="7" name="Tinta 6">
                <a:extLst>
                  <a:ext uri="{FF2B5EF4-FFF2-40B4-BE49-F238E27FC236}">
                    <a16:creationId xmlns:a16="http://schemas.microsoft.com/office/drawing/2014/main" id="{EA3DEA5C-D8B5-37CB-788D-CE4404913617}"/>
                  </a:ext>
                </a:extLst>
              </p14:cNvPr>
              <p14:cNvContentPartPr/>
              <p14:nvPr/>
            </p14:nvContentPartPr>
            <p14:xfrm>
              <a:off x="10534498" y="4966995"/>
              <a:ext cx="950400" cy="526320"/>
            </p14:xfrm>
          </p:contentPart>
        </mc:Choice>
        <mc:Fallback>
          <p:pic>
            <p:nvPicPr>
              <p:cNvPr id="7" name="Tinta 6">
                <a:extLst>
                  <a:ext uri="{FF2B5EF4-FFF2-40B4-BE49-F238E27FC236}">
                    <a16:creationId xmlns:a16="http://schemas.microsoft.com/office/drawing/2014/main" id="{EA3DEA5C-D8B5-37CB-788D-CE4404913617}"/>
                  </a:ext>
                </a:extLst>
              </p:cNvPr>
              <p:cNvPicPr/>
              <p:nvPr/>
            </p:nvPicPr>
            <p:blipFill>
              <a:blip r:embed="rId5"/>
              <a:stretch>
                <a:fillRect/>
              </a:stretch>
            </p:blipFill>
            <p:spPr>
              <a:xfrm>
                <a:off x="10462498" y="4822896"/>
                <a:ext cx="1094040" cy="814157"/>
              </a:xfrm>
              <a:prstGeom prst="rect">
                <a:avLst/>
              </a:prstGeom>
            </p:spPr>
          </p:pic>
        </mc:Fallback>
      </mc:AlternateContent>
      <p:sp>
        <p:nvSpPr>
          <p:cNvPr id="19" name="Subtítulo 2">
            <a:extLst>
              <a:ext uri="{FF2B5EF4-FFF2-40B4-BE49-F238E27FC236}">
                <a16:creationId xmlns:a16="http://schemas.microsoft.com/office/drawing/2014/main" id="{EF50B335-1366-58C4-5E21-EEE4FFDCF128}"/>
              </a:ext>
            </a:extLst>
          </p:cNvPr>
          <p:cNvSpPr txBox="1">
            <a:spLocks/>
          </p:cNvSpPr>
          <p:nvPr/>
        </p:nvSpPr>
        <p:spPr>
          <a:xfrm>
            <a:off x="838200" y="350358"/>
            <a:ext cx="5572307" cy="3058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t-PT" sz="900" b="1" dirty="0">
                <a:solidFill>
                  <a:srgbClr val="002856"/>
                </a:solidFill>
                <a:latin typeface="Montserrat Bold" panose="00000800000000000000" pitchFamily="2" charset="0"/>
              </a:rPr>
              <a:t>CURSO DE AVALIAÇÃO DE IMPACTE AMBIENTAL</a:t>
            </a:r>
            <a:br>
              <a:rPr lang="pt-PT" sz="900" b="1" dirty="0">
                <a:solidFill>
                  <a:srgbClr val="002856"/>
                </a:solidFill>
                <a:latin typeface="Montserrat Bold" panose="00000800000000000000" pitchFamily="2" charset="0"/>
              </a:rPr>
            </a:br>
            <a:r>
              <a:rPr lang="pt-PT" sz="900" b="1" dirty="0">
                <a:solidFill>
                  <a:srgbClr val="E5912B"/>
                </a:solidFill>
                <a:latin typeface="Montserrat" panose="00000500000000000000" pitchFamily="2" charset="0"/>
              </a:rPr>
              <a:t>Módulo 1: Importância, Conceitos, Fases e “Instrumentos”</a:t>
            </a:r>
            <a:endParaRPr lang="pt-PT" sz="900" b="1" dirty="0">
              <a:solidFill>
                <a:srgbClr val="002856"/>
              </a:solidFill>
              <a:latin typeface="Montserrat" panose="00000500000000000000" pitchFamily="2" charset="0"/>
            </a:endParaRPr>
          </a:p>
        </p:txBody>
      </p:sp>
      <p:sp>
        <p:nvSpPr>
          <p:cNvPr id="20" name="Retângulo: Cantos Arredondados 19">
            <a:extLst>
              <a:ext uri="{FF2B5EF4-FFF2-40B4-BE49-F238E27FC236}">
                <a16:creationId xmlns:a16="http://schemas.microsoft.com/office/drawing/2014/main" id="{CB3ED373-2175-2311-0963-4DEB05FADA33}"/>
              </a:ext>
            </a:extLst>
          </p:cNvPr>
          <p:cNvSpPr/>
          <p:nvPr/>
        </p:nvSpPr>
        <p:spPr>
          <a:xfrm>
            <a:off x="923261" y="183390"/>
            <a:ext cx="756612" cy="98577"/>
          </a:xfrm>
          <a:prstGeom prst="roundRect">
            <a:avLst/>
          </a:prstGeom>
          <a:solidFill>
            <a:srgbClr val="E59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4" name="Retângulo: Cantos Arredondados 23">
            <a:extLst>
              <a:ext uri="{FF2B5EF4-FFF2-40B4-BE49-F238E27FC236}">
                <a16:creationId xmlns:a16="http://schemas.microsoft.com/office/drawing/2014/main" id="{E1F1F37A-DF41-EE1F-B68A-07243DDDD3DB}"/>
              </a:ext>
            </a:extLst>
          </p:cNvPr>
          <p:cNvSpPr/>
          <p:nvPr/>
        </p:nvSpPr>
        <p:spPr>
          <a:xfrm>
            <a:off x="2500139" y="184191"/>
            <a:ext cx="756612" cy="98577"/>
          </a:xfrm>
          <a:prstGeom prst="roundRect">
            <a:avLst/>
          </a:prstGeom>
          <a:solidFill>
            <a:srgbClr val="E59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5" name="Retângulo: Cantos Arredondados 24">
            <a:extLst>
              <a:ext uri="{FF2B5EF4-FFF2-40B4-BE49-F238E27FC236}">
                <a16:creationId xmlns:a16="http://schemas.microsoft.com/office/drawing/2014/main" id="{E4176F62-FA2D-C5D8-0F73-E8C39D143E25}"/>
              </a:ext>
            </a:extLst>
          </p:cNvPr>
          <p:cNvSpPr/>
          <p:nvPr/>
        </p:nvSpPr>
        <p:spPr>
          <a:xfrm>
            <a:off x="3288578" y="179136"/>
            <a:ext cx="756612" cy="98577"/>
          </a:xfrm>
          <a:prstGeom prst="round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6" name="Retângulo: Cantos Arredondados 25">
            <a:extLst>
              <a:ext uri="{FF2B5EF4-FFF2-40B4-BE49-F238E27FC236}">
                <a16:creationId xmlns:a16="http://schemas.microsoft.com/office/drawing/2014/main" id="{ABCE7134-5EB7-DE52-FE96-4466D255BEDF}"/>
              </a:ext>
            </a:extLst>
          </p:cNvPr>
          <p:cNvSpPr/>
          <p:nvPr/>
        </p:nvSpPr>
        <p:spPr>
          <a:xfrm>
            <a:off x="4077017" y="179136"/>
            <a:ext cx="756612" cy="98577"/>
          </a:xfrm>
          <a:prstGeom prst="round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8" name="Retângulo: Cantos Arredondados 27">
            <a:extLst>
              <a:ext uri="{FF2B5EF4-FFF2-40B4-BE49-F238E27FC236}">
                <a16:creationId xmlns:a16="http://schemas.microsoft.com/office/drawing/2014/main" id="{FC68F844-5392-DDA1-FA6B-4946BDACCBA2}"/>
              </a:ext>
            </a:extLst>
          </p:cNvPr>
          <p:cNvSpPr/>
          <p:nvPr/>
        </p:nvSpPr>
        <p:spPr>
          <a:xfrm>
            <a:off x="1711700" y="179244"/>
            <a:ext cx="756612" cy="98577"/>
          </a:xfrm>
          <a:prstGeom prst="roundRect">
            <a:avLst/>
          </a:prstGeom>
          <a:solidFill>
            <a:srgbClr val="E59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9" name="Retângulo: Cantos Arredondados 28">
            <a:extLst>
              <a:ext uri="{FF2B5EF4-FFF2-40B4-BE49-F238E27FC236}">
                <a16:creationId xmlns:a16="http://schemas.microsoft.com/office/drawing/2014/main" id="{802584BA-BB72-95E0-F18E-8F8618A46889}"/>
              </a:ext>
            </a:extLst>
          </p:cNvPr>
          <p:cNvSpPr/>
          <p:nvPr/>
        </p:nvSpPr>
        <p:spPr>
          <a:xfrm>
            <a:off x="3288578" y="177222"/>
            <a:ext cx="756612" cy="98577"/>
          </a:xfrm>
          <a:prstGeom prst="roundRect">
            <a:avLst/>
          </a:prstGeom>
          <a:solidFill>
            <a:srgbClr val="E59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30" name="Retângulo: Cantos Arredondados 29">
            <a:extLst>
              <a:ext uri="{FF2B5EF4-FFF2-40B4-BE49-F238E27FC236}">
                <a16:creationId xmlns:a16="http://schemas.microsoft.com/office/drawing/2014/main" id="{872ED226-FBCD-CE64-CCD9-1713D7A4E89F}"/>
              </a:ext>
            </a:extLst>
          </p:cNvPr>
          <p:cNvSpPr/>
          <p:nvPr/>
        </p:nvSpPr>
        <p:spPr>
          <a:xfrm>
            <a:off x="7972277" y="1662349"/>
            <a:ext cx="3855669" cy="790433"/>
          </a:xfrm>
          <a:prstGeom prst="roundRect">
            <a:avLst/>
          </a:prstGeom>
          <a:solidFill>
            <a:srgbClr val="E591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200" b="1" dirty="0">
                <a:latin typeface="Montserrat" panose="00000500000000000000" pitchFamily="50" charset="0"/>
              </a:rPr>
              <a:t>Artigos 20.º e 21.º do Decreto-Lei n.º 151 -B/2013, de 31 de outubro republicado pelo Decreto-Lei n.º 11/2023, de 10 de fevereiro</a:t>
            </a:r>
          </a:p>
        </p:txBody>
      </p:sp>
      <p:sp>
        <p:nvSpPr>
          <p:cNvPr id="38" name="Marcador de Posição de Conteúdo 2">
            <a:extLst>
              <a:ext uri="{FF2B5EF4-FFF2-40B4-BE49-F238E27FC236}">
                <a16:creationId xmlns:a16="http://schemas.microsoft.com/office/drawing/2014/main" id="{E6F64D10-CB92-FA50-D3E3-3D0D85999867}"/>
              </a:ext>
            </a:extLst>
          </p:cNvPr>
          <p:cNvSpPr txBox="1">
            <a:spLocks/>
          </p:cNvSpPr>
          <p:nvPr/>
        </p:nvSpPr>
        <p:spPr>
          <a:xfrm>
            <a:off x="626006" y="1671068"/>
            <a:ext cx="5121680" cy="62715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pt-PT" sz="1800" b="1" dirty="0">
                <a:solidFill>
                  <a:srgbClr val="E5912B"/>
                </a:solidFill>
                <a:latin typeface="Montserrat" panose="00000500000000000000" pitchFamily="50" charset="0"/>
              </a:rPr>
              <a:t>QUE “INSTRUMENTOS” EXISTEM? </a:t>
            </a:r>
          </a:p>
        </p:txBody>
      </p:sp>
      <p:sp>
        <p:nvSpPr>
          <p:cNvPr id="39" name="Retângulo: Cantos Arredondados 38">
            <a:extLst>
              <a:ext uri="{FF2B5EF4-FFF2-40B4-BE49-F238E27FC236}">
                <a16:creationId xmlns:a16="http://schemas.microsoft.com/office/drawing/2014/main" id="{D219B9BB-872F-1893-B9D1-6F50C39729D3}"/>
              </a:ext>
            </a:extLst>
          </p:cNvPr>
          <p:cNvSpPr/>
          <p:nvPr/>
        </p:nvSpPr>
        <p:spPr>
          <a:xfrm>
            <a:off x="1437570" y="2520569"/>
            <a:ext cx="3155867" cy="480316"/>
          </a:xfrm>
          <a:prstGeom prst="roundRect">
            <a:avLst/>
          </a:prstGeom>
          <a:solidFill>
            <a:srgbClr val="E5912B">
              <a:alpha val="9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200" b="1" dirty="0">
                <a:latin typeface="Montserrat" panose="00000500000000000000" pitchFamily="50" charset="0"/>
              </a:rPr>
              <a:t>Relatório de Conformidade com o Projeto de Execução (RECAPE)</a:t>
            </a:r>
          </a:p>
        </p:txBody>
      </p:sp>
      <p:sp>
        <p:nvSpPr>
          <p:cNvPr id="40" name="Retângulo: Cantos Arredondados 39">
            <a:extLst>
              <a:ext uri="{FF2B5EF4-FFF2-40B4-BE49-F238E27FC236}">
                <a16:creationId xmlns:a16="http://schemas.microsoft.com/office/drawing/2014/main" id="{EDD7B47D-FAB2-624F-A7DC-DEC1FC5E4295}"/>
              </a:ext>
            </a:extLst>
          </p:cNvPr>
          <p:cNvSpPr/>
          <p:nvPr/>
        </p:nvSpPr>
        <p:spPr>
          <a:xfrm>
            <a:off x="722171" y="2528625"/>
            <a:ext cx="595735" cy="480316"/>
          </a:xfrm>
          <a:prstGeom prst="roundRect">
            <a:avLst/>
          </a:prstGeom>
          <a:solidFill>
            <a:srgbClr val="E5912B">
              <a:alpha val="9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200" b="1" dirty="0">
                <a:latin typeface="Montserrat" panose="00000500000000000000" pitchFamily="50" charset="0"/>
              </a:rPr>
              <a:t>4</a:t>
            </a:r>
          </a:p>
        </p:txBody>
      </p:sp>
      <p:cxnSp>
        <p:nvCxnSpPr>
          <p:cNvPr id="41" name="Conexão reta 40">
            <a:extLst>
              <a:ext uri="{FF2B5EF4-FFF2-40B4-BE49-F238E27FC236}">
                <a16:creationId xmlns:a16="http://schemas.microsoft.com/office/drawing/2014/main" id="{FED79046-243F-7743-61E9-6D0629F971F3}"/>
              </a:ext>
            </a:extLst>
          </p:cNvPr>
          <p:cNvCxnSpPr>
            <a:cxnSpLocks/>
          </p:cNvCxnSpPr>
          <p:nvPr/>
        </p:nvCxnSpPr>
        <p:spPr>
          <a:xfrm>
            <a:off x="715994" y="2283852"/>
            <a:ext cx="4433976" cy="0"/>
          </a:xfrm>
          <a:prstGeom prst="line">
            <a:avLst/>
          </a:prstGeom>
          <a:ln>
            <a:solidFill>
              <a:srgbClr val="E5912B"/>
            </a:solidFill>
          </a:ln>
        </p:spPr>
        <p:style>
          <a:lnRef idx="1">
            <a:schemeClr val="accent1"/>
          </a:lnRef>
          <a:fillRef idx="0">
            <a:schemeClr val="accent1"/>
          </a:fillRef>
          <a:effectRef idx="0">
            <a:schemeClr val="accent1"/>
          </a:effectRef>
          <a:fontRef idx="minor">
            <a:schemeClr val="tx1"/>
          </a:fontRef>
        </p:style>
      </p:cxnSp>
      <p:sp>
        <p:nvSpPr>
          <p:cNvPr id="42" name="CaixaDeTexto 41">
            <a:extLst>
              <a:ext uri="{FF2B5EF4-FFF2-40B4-BE49-F238E27FC236}">
                <a16:creationId xmlns:a16="http://schemas.microsoft.com/office/drawing/2014/main" id="{9E382124-F584-114D-B094-737A7E97A476}"/>
              </a:ext>
            </a:extLst>
          </p:cNvPr>
          <p:cNvSpPr txBox="1"/>
          <p:nvPr/>
        </p:nvSpPr>
        <p:spPr>
          <a:xfrm>
            <a:off x="1437569" y="3364922"/>
            <a:ext cx="5230649" cy="2014462"/>
          </a:xfrm>
          <a:prstGeom prst="rect">
            <a:avLst/>
          </a:prstGeom>
          <a:noFill/>
        </p:spPr>
        <p:txBody>
          <a:bodyPr wrap="square" anchor="ctr">
            <a:spAutoFit/>
          </a:bodyPr>
          <a:lstStyle/>
          <a:p>
            <a:pPr marL="0" marR="0" lvl="0" indent="0" defTabSz="914400" rtl="0" eaLnBrk="0" fontAlgn="base" latinLnBrk="0" hangingPunct="0">
              <a:lnSpc>
                <a:spcPct val="120000"/>
              </a:lnSpc>
              <a:spcBef>
                <a:spcPct val="0"/>
              </a:spcBef>
              <a:spcAft>
                <a:spcPct val="0"/>
              </a:spcAft>
              <a:buClrTx/>
              <a:buSzTx/>
              <a:tabLst/>
            </a:pPr>
            <a:r>
              <a:rPr kumimoji="0" lang="pt-PT" altLang="pt-PT" sz="1050" i="0" strike="noStrike" cap="none" normalizeH="0" baseline="0" dirty="0">
                <a:ln>
                  <a:noFill/>
                </a:ln>
                <a:solidFill>
                  <a:schemeClr val="tx1"/>
                </a:solidFill>
                <a:effectLst/>
                <a:latin typeface="Montserrat" panose="00000500000000000000" pitchFamily="50" charset="0"/>
              </a:rPr>
              <a:t>No prazo de sete dias após o termo do período da consulta pública, a autoridade de AIA elabora e disponibiliza o relatório da consulta pública.</a:t>
            </a:r>
          </a:p>
          <a:p>
            <a:pPr marL="0" marR="0" lvl="0" indent="0" defTabSz="914400" rtl="0" eaLnBrk="0" fontAlgn="base" latinLnBrk="0" hangingPunct="0">
              <a:lnSpc>
                <a:spcPct val="120000"/>
              </a:lnSpc>
              <a:spcBef>
                <a:spcPct val="0"/>
              </a:spcBef>
              <a:spcAft>
                <a:spcPct val="0"/>
              </a:spcAft>
              <a:buClrTx/>
              <a:buSzTx/>
              <a:tabLst/>
            </a:pPr>
            <a:endParaRPr kumimoji="0" lang="pt-PT" altLang="pt-PT" sz="1050" i="0" strike="noStrike" cap="none" normalizeH="0" baseline="0" dirty="0">
              <a:ln>
                <a:noFill/>
              </a:ln>
              <a:solidFill>
                <a:schemeClr val="tx1"/>
              </a:solidFill>
              <a:effectLst/>
              <a:latin typeface="Montserrat" panose="00000500000000000000" pitchFamily="50" charset="0"/>
            </a:endParaRPr>
          </a:p>
          <a:p>
            <a:pPr marL="0" marR="0" lvl="0" indent="0" defTabSz="914400" rtl="0" eaLnBrk="0" fontAlgn="base" latinLnBrk="0" hangingPunct="0">
              <a:lnSpc>
                <a:spcPct val="120000"/>
              </a:lnSpc>
              <a:spcBef>
                <a:spcPct val="0"/>
              </a:spcBef>
              <a:spcAft>
                <a:spcPct val="0"/>
              </a:spcAft>
              <a:buClrTx/>
              <a:buSzTx/>
              <a:tabLst/>
            </a:pPr>
            <a:r>
              <a:rPr kumimoji="0" lang="pt-PT" altLang="pt-PT" sz="1050" i="0" strike="noStrike" cap="none" normalizeH="0" baseline="0" dirty="0">
                <a:ln>
                  <a:noFill/>
                </a:ln>
                <a:solidFill>
                  <a:schemeClr val="tx1"/>
                </a:solidFill>
                <a:effectLst/>
                <a:latin typeface="Montserrat" panose="00000500000000000000" pitchFamily="50" charset="0"/>
              </a:rPr>
              <a:t>A autoridade de AIA ou a CA, elabora o parecer técnico final sobre a conformidade ambiental do projeto de execução e, quando essa tarefa recaia sobre a CA, remete-o à autoridade de AIA até 10 dias antes do prazo de 50 dias contados a partir da receção dos elementos.</a:t>
            </a:r>
          </a:p>
          <a:p>
            <a:pPr marL="0" marR="0" lvl="0" indent="0" defTabSz="914400" rtl="0" eaLnBrk="0" fontAlgn="base" latinLnBrk="0" hangingPunct="0">
              <a:lnSpc>
                <a:spcPct val="120000"/>
              </a:lnSpc>
              <a:spcBef>
                <a:spcPct val="0"/>
              </a:spcBef>
              <a:spcAft>
                <a:spcPct val="0"/>
              </a:spcAft>
              <a:buClrTx/>
              <a:buSzTx/>
              <a:tabLst/>
            </a:pPr>
            <a:endParaRPr kumimoji="0" lang="pt-PT" altLang="pt-PT" sz="1050" i="0" strike="noStrike" cap="none" normalizeH="0" baseline="0" dirty="0">
              <a:ln>
                <a:noFill/>
              </a:ln>
              <a:solidFill>
                <a:schemeClr val="tx1"/>
              </a:solidFill>
              <a:effectLst/>
              <a:latin typeface="Montserrat" panose="00000500000000000000" pitchFamily="50" charset="0"/>
            </a:endParaRPr>
          </a:p>
          <a:p>
            <a:pPr marL="0" marR="0" lvl="0" indent="0" defTabSz="914400" rtl="0" eaLnBrk="0" fontAlgn="base" latinLnBrk="0" hangingPunct="0">
              <a:lnSpc>
                <a:spcPct val="120000"/>
              </a:lnSpc>
              <a:spcBef>
                <a:spcPct val="0"/>
              </a:spcBef>
              <a:spcAft>
                <a:spcPct val="0"/>
              </a:spcAft>
              <a:buClrTx/>
              <a:buSzTx/>
              <a:tabLst/>
            </a:pPr>
            <a:r>
              <a:rPr kumimoji="0" lang="pt-PT" altLang="pt-PT" sz="1050" b="1" i="0" strike="noStrike" cap="none" normalizeH="0" baseline="0" dirty="0">
                <a:ln>
                  <a:noFill/>
                </a:ln>
                <a:solidFill>
                  <a:schemeClr val="tx1"/>
                </a:solidFill>
                <a:effectLst/>
                <a:latin typeface="Montserrat" panose="00000500000000000000" pitchFamily="50" charset="0"/>
              </a:rPr>
              <a:t>Se não existir emissão de DCAPE no prazo de 150 dias, considera-se um deferimento tácito da mesma</a:t>
            </a:r>
          </a:p>
        </p:txBody>
      </p:sp>
      <p:sp>
        <p:nvSpPr>
          <p:cNvPr id="43" name="Retângulo: Cantos Arredondados 42">
            <a:extLst>
              <a:ext uri="{FF2B5EF4-FFF2-40B4-BE49-F238E27FC236}">
                <a16:creationId xmlns:a16="http://schemas.microsoft.com/office/drawing/2014/main" id="{123F7D74-7D9C-F418-F364-8743C89CB254}"/>
              </a:ext>
            </a:extLst>
          </p:cNvPr>
          <p:cNvSpPr/>
          <p:nvPr/>
        </p:nvSpPr>
        <p:spPr>
          <a:xfrm>
            <a:off x="1097946" y="3476857"/>
            <a:ext cx="219960" cy="82968"/>
          </a:xfrm>
          <a:prstGeom prst="roundRect">
            <a:avLst/>
          </a:prstGeom>
          <a:noFill/>
          <a:ln>
            <a:solidFill>
              <a:srgbClr val="E591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sz="1200" b="1" dirty="0">
              <a:latin typeface="Montserrat" panose="00000500000000000000" pitchFamily="50" charset="0"/>
            </a:endParaRPr>
          </a:p>
        </p:txBody>
      </p:sp>
      <p:sp>
        <p:nvSpPr>
          <p:cNvPr id="45" name="Retângulo: Cantos Arredondados 44">
            <a:extLst>
              <a:ext uri="{FF2B5EF4-FFF2-40B4-BE49-F238E27FC236}">
                <a16:creationId xmlns:a16="http://schemas.microsoft.com/office/drawing/2014/main" id="{1F925998-B414-D51F-385E-A76C481AA8C6}"/>
              </a:ext>
            </a:extLst>
          </p:cNvPr>
          <p:cNvSpPr/>
          <p:nvPr/>
        </p:nvSpPr>
        <p:spPr>
          <a:xfrm>
            <a:off x="1097946" y="5064071"/>
            <a:ext cx="219960" cy="82968"/>
          </a:xfrm>
          <a:prstGeom prst="roundRect">
            <a:avLst/>
          </a:prstGeom>
          <a:noFill/>
          <a:ln>
            <a:solidFill>
              <a:srgbClr val="E591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sz="1200" b="1" dirty="0">
              <a:latin typeface="Montserrat" panose="00000500000000000000" pitchFamily="50" charset="0"/>
            </a:endParaRPr>
          </a:p>
        </p:txBody>
      </p:sp>
      <p:sp>
        <p:nvSpPr>
          <p:cNvPr id="3" name="Retângulo: Cantos Arredondados 2">
            <a:extLst>
              <a:ext uri="{FF2B5EF4-FFF2-40B4-BE49-F238E27FC236}">
                <a16:creationId xmlns:a16="http://schemas.microsoft.com/office/drawing/2014/main" id="{39A91787-F571-F40C-6D7E-89F2AD1FE1EA}"/>
              </a:ext>
            </a:extLst>
          </p:cNvPr>
          <p:cNvSpPr/>
          <p:nvPr/>
        </p:nvSpPr>
        <p:spPr>
          <a:xfrm>
            <a:off x="1097946" y="4070755"/>
            <a:ext cx="219960" cy="82968"/>
          </a:xfrm>
          <a:prstGeom prst="roundRect">
            <a:avLst/>
          </a:prstGeom>
          <a:noFill/>
          <a:ln>
            <a:solidFill>
              <a:srgbClr val="E591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sz="1200" b="1" dirty="0">
              <a:latin typeface="Montserrat" panose="00000500000000000000" pitchFamily="50" charset="0"/>
            </a:endParaRPr>
          </a:p>
        </p:txBody>
      </p:sp>
    </p:spTree>
    <p:extLst>
      <p:ext uri="{BB962C8B-B14F-4D97-AF65-F5344CB8AC3E}">
        <p14:creationId xmlns:p14="http://schemas.microsoft.com/office/powerpoint/2010/main" val="398692635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34FF4E-9B1A-E356-7D4B-9862BC3AC3C8}"/>
              </a:ext>
            </a:extLst>
          </p:cNvPr>
          <p:cNvSpPr>
            <a:spLocks noGrp="1" noRot="1" noMove="1" noResize="1" noEditPoints="1" noAdjustHandles="1" noChangeArrowheads="1" noChangeShapeType="1"/>
          </p:cNvSpPr>
          <p:nvPr>
            <p:ph type="title"/>
          </p:nvPr>
        </p:nvSpPr>
        <p:spPr>
          <a:xfrm>
            <a:off x="838200" y="868781"/>
            <a:ext cx="10515600" cy="620354"/>
          </a:xfrm>
        </p:spPr>
        <p:txBody>
          <a:bodyPr>
            <a:normAutofit/>
          </a:bodyPr>
          <a:lstStyle/>
          <a:p>
            <a:pPr marL="0" indent="0">
              <a:buNone/>
            </a:pPr>
            <a:r>
              <a:rPr lang="pt-PT" sz="2800" b="1" dirty="0">
                <a:solidFill>
                  <a:srgbClr val="002856"/>
                </a:solidFill>
                <a:latin typeface="Montserrat" panose="00000500000000000000" pitchFamily="2" charset="0"/>
              </a:rPr>
              <a:t>“Instrumentos” existentes</a:t>
            </a:r>
          </a:p>
        </p:txBody>
      </p:sp>
      <p:sp>
        <p:nvSpPr>
          <p:cNvPr id="4" name="Subtítulo 2">
            <a:extLst>
              <a:ext uri="{FF2B5EF4-FFF2-40B4-BE49-F238E27FC236}">
                <a16:creationId xmlns:a16="http://schemas.microsoft.com/office/drawing/2014/main" id="{E9718EC5-C20A-B2E8-7C62-FD38C064E049}"/>
              </a:ext>
            </a:extLst>
          </p:cNvPr>
          <p:cNvSpPr txBox="1">
            <a:spLocks noGrp="1" noRot="1" noMove="1" noResize="1" noEditPoints="1" noAdjustHandles="1" noChangeArrowheads="1" noChangeShapeType="1"/>
          </p:cNvSpPr>
          <p:nvPr/>
        </p:nvSpPr>
        <p:spPr>
          <a:xfrm>
            <a:off x="8126083" y="380970"/>
            <a:ext cx="3227717" cy="3058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pt-PT" sz="1200" i="1" dirty="0">
                <a:solidFill>
                  <a:srgbClr val="002856"/>
                </a:solidFill>
                <a:latin typeface="Montserrat" panose="00000500000000000000" pitchFamily="2" charset="0"/>
              </a:rPr>
              <a:t>29/10/2024</a:t>
            </a:r>
          </a:p>
        </p:txBody>
      </p:sp>
      <p:cxnSp>
        <p:nvCxnSpPr>
          <p:cNvPr id="8" name="Conexão reta 7">
            <a:extLst>
              <a:ext uri="{FF2B5EF4-FFF2-40B4-BE49-F238E27FC236}">
                <a16:creationId xmlns:a16="http://schemas.microsoft.com/office/drawing/2014/main" id="{5CDDA346-C506-95C0-D742-E2D8DA6C225F}"/>
              </a:ext>
            </a:extLst>
          </p:cNvPr>
          <p:cNvCxnSpPr>
            <a:cxnSpLocks noGrp="1" noRot="1" noMove="1" noResize="1" noEditPoints="1" noAdjustHandles="1" noChangeArrowheads="1" noChangeShapeType="1"/>
          </p:cNvCxnSpPr>
          <p:nvPr/>
        </p:nvCxnSpPr>
        <p:spPr>
          <a:xfrm>
            <a:off x="0" y="1489135"/>
            <a:ext cx="451485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1" name="Imagem 10" descr="Uma imagem com Tipo de letra, Gráficos, design gráfico, captura de ecrã&#10;&#10;Descrição gerada automaticamente">
            <a:extLst>
              <a:ext uri="{FF2B5EF4-FFF2-40B4-BE49-F238E27FC236}">
                <a16:creationId xmlns:a16="http://schemas.microsoft.com/office/drawing/2014/main" id="{2062510F-D646-9B7A-28DB-D8203C8DA9FE}"/>
              </a:ext>
            </a:extLst>
          </p:cNvPr>
          <p:cNvPicPr>
            <a:picLocks noGrp="1" noRot="1" noChangeAspect="1" noMove="1" noResize="1" noEditPoints="1" noAdjustHandles="1" noChangeArrowheads="1" noChangeShapeType="1" noCrop="1"/>
          </p:cNvPicPr>
          <p:nvPr/>
        </p:nvPicPr>
        <p:blipFill>
          <a:blip r:embed="rId2">
            <a:alphaModFix amt="70000"/>
            <a:extLst>
              <a:ext uri="{28A0092B-C50C-407E-A947-70E740481C1C}">
                <a14:useLocalDpi xmlns:a14="http://schemas.microsoft.com/office/drawing/2010/main" val="0"/>
              </a:ext>
            </a:extLst>
          </a:blip>
          <a:stretch>
            <a:fillRect/>
          </a:stretch>
        </p:blipFill>
        <p:spPr>
          <a:xfrm>
            <a:off x="11018324" y="6267450"/>
            <a:ext cx="837992" cy="401145"/>
          </a:xfrm>
          <a:prstGeom prst="rect">
            <a:avLst/>
          </a:prstGeom>
        </p:spPr>
      </p:pic>
      <p:sp>
        <p:nvSpPr>
          <p:cNvPr id="7" name="Subtítulo 2">
            <a:extLst>
              <a:ext uri="{FF2B5EF4-FFF2-40B4-BE49-F238E27FC236}">
                <a16:creationId xmlns:a16="http://schemas.microsoft.com/office/drawing/2014/main" id="{77E724A8-A19F-291D-8471-D911A68C39A5}"/>
              </a:ext>
            </a:extLst>
          </p:cNvPr>
          <p:cNvSpPr txBox="1">
            <a:spLocks/>
          </p:cNvSpPr>
          <p:nvPr/>
        </p:nvSpPr>
        <p:spPr>
          <a:xfrm>
            <a:off x="838200" y="350358"/>
            <a:ext cx="5572307" cy="3058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t-PT" sz="900" b="1" dirty="0">
                <a:solidFill>
                  <a:srgbClr val="002856"/>
                </a:solidFill>
                <a:latin typeface="Montserrat Bold" panose="00000800000000000000" pitchFamily="2" charset="0"/>
              </a:rPr>
              <a:t>CURSO DE AVALIAÇÃO DE IMPACTE AMBIENTAL</a:t>
            </a:r>
            <a:br>
              <a:rPr lang="pt-PT" sz="900" b="1" dirty="0">
                <a:solidFill>
                  <a:srgbClr val="002856"/>
                </a:solidFill>
                <a:latin typeface="Montserrat Bold" panose="00000800000000000000" pitchFamily="2" charset="0"/>
              </a:rPr>
            </a:br>
            <a:r>
              <a:rPr lang="pt-PT" sz="900" b="1" dirty="0">
                <a:solidFill>
                  <a:srgbClr val="E5912B"/>
                </a:solidFill>
                <a:latin typeface="Montserrat" panose="00000500000000000000" pitchFamily="2" charset="0"/>
              </a:rPr>
              <a:t>Módulo 1: Importância, Conceitos, Fases e “Instrumentos”</a:t>
            </a:r>
            <a:endParaRPr lang="pt-PT" sz="900" b="1" dirty="0">
              <a:solidFill>
                <a:srgbClr val="002856"/>
              </a:solidFill>
              <a:latin typeface="Montserrat" panose="00000500000000000000" pitchFamily="2" charset="0"/>
            </a:endParaRPr>
          </a:p>
        </p:txBody>
      </p:sp>
      <p:sp>
        <p:nvSpPr>
          <p:cNvPr id="10" name="Retângulo: Cantos Arredondados 9">
            <a:extLst>
              <a:ext uri="{FF2B5EF4-FFF2-40B4-BE49-F238E27FC236}">
                <a16:creationId xmlns:a16="http://schemas.microsoft.com/office/drawing/2014/main" id="{A0AB264E-3844-3771-B8DF-5F4C442BBD58}"/>
              </a:ext>
            </a:extLst>
          </p:cNvPr>
          <p:cNvSpPr/>
          <p:nvPr/>
        </p:nvSpPr>
        <p:spPr>
          <a:xfrm>
            <a:off x="923261" y="183390"/>
            <a:ext cx="756612" cy="98577"/>
          </a:xfrm>
          <a:prstGeom prst="roundRect">
            <a:avLst/>
          </a:prstGeom>
          <a:solidFill>
            <a:srgbClr val="E59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9" name="Retângulo: Cantos Arredondados 18">
            <a:extLst>
              <a:ext uri="{FF2B5EF4-FFF2-40B4-BE49-F238E27FC236}">
                <a16:creationId xmlns:a16="http://schemas.microsoft.com/office/drawing/2014/main" id="{463B7872-3C4C-EA17-E348-B124CD0FBD9B}"/>
              </a:ext>
            </a:extLst>
          </p:cNvPr>
          <p:cNvSpPr/>
          <p:nvPr/>
        </p:nvSpPr>
        <p:spPr>
          <a:xfrm>
            <a:off x="2500139" y="184191"/>
            <a:ext cx="756612" cy="98577"/>
          </a:xfrm>
          <a:prstGeom prst="roundRect">
            <a:avLst/>
          </a:prstGeom>
          <a:solidFill>
            <a:srgbClr val="E59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0" name="Retângulo: Cantos Arredondados 19">
            <a:extLst>
              <a:ext uri="{FF2B5EF4-FFF2-40B4-BE49-F238E27FC236}">
                <a16:creationId xmlns:a16="http://schemas.microsoft.com/office/drawing/2014/main" id="{000359F2-A1E5-8E72-09F9-551A23DF8AD1}"/>
              </a:ext>
            </a:extLst>
          </p:cNvPr>
          <p:cNvSpPr/>
          <p:nvPr/>
        </p:nvSpPr>
        <p:spPr>
          <a:xfrm>
            <a:off x="3288578" y="179136"/>
            <a:ext cx="756612" cy="98577"/>
          </a:xfrm>
          <a:prstGeom prst="round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4" name="Retângulo: Cantos Arredondados 23">
            <a:extLst>
              <a:ext uri="{FF2B5EF4-FFF2-40B4-BE49-F238E27FC236}">
                <a16:creationId xmlns:a16="http://schemas.microsoft.com/office/drawing/2014/main" id="{DB4B5022-E685-EAF4-1F8F-E7A8EE2EB0B6}"/>
              </a:ext>
            </a:extLst>
          </p:cNvPr>
          <p:cNvSpPr/>
          <p:nvPr/>
        </p:nvSpPr>
        <p:spPr>
          <a:xfrm>
            <a:off x="4077017" y="179136"/>
            <a:ext cx="756612" cy="98577"/>
          </a:xfrm>
          <a:prstGeom prst="round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5" name="Retângulo: Cantos Arredondados 24">
            <a:extLst>
              <a:ext uri="{FF2B5EF4-FFF2-40B4-BE49-F238E27FC236}">
                <a16:creationId xmlns:a16="http://schemas.microsoft.com/office/drawing/2014/main" id="{CE8F1603-9D12-7D07-653A-4D1A98085E23}"/>
              </a:ext>
            </a:extLst>
          </p:cNvPr>
          <p:cNvSpPr/>
          <p:nvPr/>
        </p:nvSpPr>
        <p:spPr>
          <a:xfrm>
            <a:off x="1711700" y="179244"/>
            <a:ext cx="756612" cy="98577"/>
          </a:xfrm>
          <a:prstGeom prst="roundRect">
            <a:avLst/>
          </a:prstGeom>
          <a:solidFill>
            <a:srgbClr val="E59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6" name="Retângulo: Cantos Arredondados 25">
            <a:extLst>
              <a:ext uri="{FF2B5EF4-FFF2-40B4-BE49-F238E27FC236}">
                <a16:creationId xmlns:a16="http://schemas.microsoft.com/office/drawing/2014/main" id="{23ACCEC7-95B7-013C-C7C7-0FED0854D0C0}"/>
              </a:ext>
            </a:extLst>
          </p:cNvPr>
          <p:cNvSpPr/>
          <p:nvPr/>
        </p:nvSpPr>
        <p:spPr>
          <a:xfrm>
            <a:off x="3288578" y="177222"/>
            <a:ext cx="756612" cy="98577"/>
          </a:xfrm>
          <a:prstGeom prst="roundRect">
            <a:avLst/>
          </a:prstGeom>
          <a:solidFill>
            <a:srgbClr val="E59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8" name="Retângulo: Cantos Arredondados 27">
            <a:extLst>
              <a:ext uri="{FF2B5EF4-FFF2-40B4-BE49-F238E27FC236}">
                <a16:creationId xmlns:a16="http://schemas.microsoft.com/office/drawing/2014/main" id="{3EF26988-EB63-74CB-A0B6-3C774E080D5C}"/>
              </a:ext>
            </a:extLst>
          </p:cNvPr>
          <p:cNvSpPr/>
          <p:nvPr/>
        </p:nvSpPr>
        <p:spPr>
          <a:xfrm>
            <a:off x="7972277" y="1662349"/>
            <a:ext cx="3855669" cy="790433"/>
          </a:xfrm>
          <a:prstGeom prst="roundRect">
            <a:avLst/>
          </a:prstGeom>
          <a:solidFill>
            <a:srgbClr val="E591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200" b="1" dirty="0">
                <a:latin typeface="Montserrat" panose="00000500000000000000" pitchFamily="50" charset="0"/>
              </a:rPr>
              <a:t>Artigo 10.º do Decreto-Lei n.º 140/99, de 24 de abril, alterado pelo Decreto-Lei n.º 49/2005, de 24 de fevereiro e pelo Decreto-Lei n.º 156-A/2013, de 8 de novembro. </a:t>
            </a:r>
          </a:p>
        </p:txBody>
      </p:sp>
      <p:sp>
        <p:nvSpPr>
          <p:cNvPr id="39" name="Marcador de Posição de Conteúdo 2">
            <a:extLst>
              <a:ext uri="{FF2B5EF4-FFF2-40B4-BE49-F238E27FC236}">
                <a16:creationId xmlns:a16="http://schemas.microsoft.com/office/drawing/2014/main" id="{A6203EF6-C69D-5FB2-C2AE-CD847C0FB951}"/>
              </a:ext>
            </a:extLst>
          </p:cNvPr>
          <p:cNvSpPr txBox="1">
            <a:spLocks/>
          </p:cNvSpPr>
          <p:nvPr/>
        </p:nvSpPr>
        <p:spPr>
          <a:xfrm>
            <a:off x="626006" y="1671068"/>
            <a:ext cx="5121680" cy="62715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pt-PT" sz="1800" b="1" dirty="0">
                <a:solidFill>
                  <a:srgbClr val="E5912B"/>
                </a:solidFill>
                <a:latin typeface="Montserrat" panose="00000500000000000000" pitchFamily="50" charset="0"/>
              </a:rPr>
              <a:t>QUE “INSTRUMENTOS” EXISTEM? </a:t>
            </a:r>
          </a:p>
        </p:txBody>
      </p:sp>
      <p:sp>
        <p:nvSpPr>
          <p:cNvPr id="40" name="Retângulo: Cantos Arredondados 39">
            <a:extLst>
              <a:ext uri="{FF2B5EF4-FFF2-40B4-BE49-F238E27FC236}">
                <a16:creationId xmlns:a16="http://schemas.microsoft.com/office/drawing/2014/main" id="{F44F9631-B6E0-5D8E-8AD4-23C5516F3DA5}"/>
              </a:ext>
            </a:extLst>
          </p:cNvPr>
          <p:cNvSpPr/>
          <p:nvPr/>
        </p:nvSpPr>
        <p:spPr>
          <a:xfrm>
            <a:off x="1437570" y="2520569"/>
            <a:ext cx="3155867" cy="480316"/>
          </a:xfrm>
          <a:prstGeom prst="roundRect">
            <a:avLst/>
          </a:prstGeom>
          <a:solidFill>
            <a:srgbClr val="E5912B">
              <a:alpha val="9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200" b="1" dirty="0">
                <a:latin typeface="Montserrat" panose="00000500000000000000" pitchFamily="50" charset="0"/>
              </a:rPr>
              <a:t>Estudo de Incidências Ambientais (</a:t>
            </a:r>
            <a:r>
              <a:rPr lang="pt-PT" sz="1200" b="1" dirty="0" err="1">
                <a:latin typeface="Montserrat" panose="00000500000000000000" pitchFamily="50" charset="0"/>
              </a:rPr>
              <a:t>EIncA</a:t>
            </a:r>
            <a:r>
              <a:rPr lang="pt-PT" sz="1200" b="1" dirty="0">
                <a:latin typeface="Montserrat" panose="00000500000000000000" pitchFamily="50" charset="0"/>
              </a:rPr>
              <a:t>)</a:t>
            </a:r>
          </a:p>
        </p:txBody>
      </p:sp>
      <p:sp>
        <p:nvSpPr>
          <p:cNvPr id="41" name="Retângulo: Cantos Arredondados 40">
            <a:extLst>
              <a:ext uri="{FF2B5EF4-FFF2-40B4-BE49-F238E27FC236}">
                <a16:creationId xmlns:a16="http://schemas.microsoft.com/office/drawing/2014/main" id="{13B894B4-5904-08E1-C011-7C16FAAF5A6A}"/>
              </a:ext>
            </a:extLst>
          </p:cNvPr>
          <p:cNvSpPr/>
          <p:nvPr/>
        </p:nvSpPr>
        <p:spPr>
          <a:xfrm>
            <a:off x="722171" y="2528625"/>
            <a:ext cx="595735" cy="480316"/>
          </a:xfrm>
          <a:prstGeom prst="roundRect">
            <a:avLst/>
          </a:prstGeom>
          <a:solidFill>
            <a:srgbClr val="E5912B">
              <a:alpha val="9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200" b="1" dirty="0">
                <a:latin typeface="Montserrat" panose="00000500000000000000" pitchFamily="50" charset="0"/>
              </a:rPr>
              <a:t>5</a:t>
            </a:r>
          </a:p>
        </p:txBody>
      </p:sp>
      <p:cxnSp>
        <p:nvCxnSpPr>
          <p:cNvPr id="42" name="Conexão reta 41">
            <a:extLst>
              <a:ext uri="{FF2B5EF4-FFF2-40B4-BE49-F238E27FC236}">
                <a16:creationId xmlns:a16="http://schemas.microsoft.com/office/drawing/2014/main" id="{CAFF05C7-BD1D-F3AA-6F61-5C91B9CFC2BA}"/>
              </a:ext>
            </a:extLst>
          </p:cNvPr>
          <p:cNvCxnSpPr>
            <a:cxnSpLocks/>
          </p:cNvCxnSpPr>
          <p:nvPr/>
        </p:nvCxnSpPr>
        <p:spPr>
          <a:xfrm>
            <a:off x="715994" y="2283852"/>
            <a:ext cx="4433976" cy="0"/>
          </a:xfrm>
          <a:prstGeom prst="line">
            <a:avLst/>
          </a:prstGeom>
          <a:ln>
            <a:solidFill>
              <a:srgbClr val="E5912B"/>
            </a:solidFill>
          </a:ln>
        </p:spPr>
        <p:style>
          <a:lnRef idx="1">
            <a:schemeClr val="accent1"/>
          </a:lnRef>
          <a:fillRef idx="0">
            <a:schemeClr val="accent1"/>
          </a:fillRef>
          <a:effectRef idx="0">
            <a:schemeClr val="accent1"/>
          </a:effectRef>
          <a:fontRef idx="minor">
            <a:schemeClr val="tx1"/>
          </a:fontRef>
        </p:style>
      </p:cxnSp>
      <p:sp>
        <p:nvSpPr>
          <p:cNvPr id="43" name="CaixaDeTexto 42">
            <a:extLst>
              <a:ext uri="{FF2B5EF4-FFF2-40B4-BE49-F238E27FC236}">
                <a16:creationId xmlns:a16="http://schemas.microsoft.com/office/drawing/2014/main" id="{8A087926-A2B0-AA1C-DE34-E2D307B4DDA0}"/>
              </a:ext>
            </a:extLst>
          </p:cNvPr>
          <p:cNvSpPr txBox="1"/>
          <p:nvPr/>
        </p:nvSpPr>
        <p:spPr>
          <a:xfrm>
            <a:off x="1437569" y="3332231"/>
            <a:ext cx="5230649" cy="2790059"/>
          </a:xfrm>
          <a:prstGeom prst="rect">
            <a:avLst/>
          </a:prstGeom>
          <a:noFill/>
        </p:spPr>
        <p:txBody>
          <a:bodyPr wrap="square" anchor="ctr">
            <a:spAutoFit/>
          </a:bodyPr>
          <a:lstStyle/>
          <a:p>
            <a:pPr marL="0" marR="0" lvl="0" indent="0" defTabSz="914400" rtl="0" eaLnBrk="0" fontAlgn="base" latinLnBrk="0" hangingPunct="0">
              <a:lnSpc>
                <a:spcPct val="120000"/>
              </a:lnSpc>
              <a:spcBef>
                <a:spcPct val="0"/>
              </a:spcBef>
              <a:spcAft>
                <a:spcPct val="0"/>
              </a:spcAft>
              <a:buClrTx/>
              <a:buSzTx/>
              <a:tabLst/>
            </a:pPr>
            <a:r>
              <a:rPr kumimoji="0" lang="pt-PT" altLang="pt-PT" sz="1050" i="0" strike="noStrike" cap="none" normalizeH="0" baseline="0" dirty="0">
                <a:ln>
                  <a:noFill/>
                </a:ln>
                <a:solidFill>
                  <a:schemeClr val="tx1"/>
                </a:solidFill>
                <a:effectLst/>
                <a:latin typeface="Montserrat" panose="00000500000000000000" pitchFamily="50" charset="0"/>
              </a:rPr>
              <a:t>De acordo com o Decreto-Lei n.º 140/99, de 24 de abril, no seu  , ponto 1: "As ações, planos ou projetos não diretamente relacionados com a gestão de um Sítio da Lista Nacional de Sítios, de um Sítio de Interesse Comunitário (SIC), de uma Zona Especial de Conservação (ZEC) ou de uma Zona de Proteção Especial (ZPE), e não necessários para essa gestão mas suscetíveis de afetar essa zona de forma significativa, individualmente ou em conjugação com outras ações, planos ou projetos, devem ser objeto de Avaliação de Incidências Ambientais no que se refere aos objetivos de conservação da referida zona.“</a:t>
            </a:r>
          </a:p>
          <a:p>
            <a:pPr marL="0" marR="0" lvl="0" indent="0" defTabSz="914400" rtl="0" eaLnBrk="0" fontAlgn="base" latinLnBrk="0" hangingPunct="0">
              <a:lnSpc>
                <a:spcPct val="120000"/>
              </a:lnSpc>
              <a:spcBef>
                <a:spcPct val="0"/>
              </a:spcBef>
              <a:spcAft>
                <a:spcPct val="0"/>
              </a:spcAft>
              <a:buClrTx/>
              <a:buSzTx/>
              <a:tabLst/>
            </a:pPr>
            <a:endParaRPr kumimoji="0" lang="pt-PT" altLang="pt-PT" sz="1050" i="0" strike="noStrike" cap="none" normalizeH="0" baseline="0" dirty="0">
              <a:ln>
                <a:noFill/>
              </a:ln>
              <a:solidFill>
                <a:schemeClr val="tx1"/>
              </a:solidFill>
              <a:effectLst/>
              <a:latin typeface="Montserrat" panose="00000500000000000000" pitchFamily="50" charset="0"/>
            </a:endParaRPr>
          </a:p>
          <a:p>
            <a:pPr marL="0" marR="0" lvl="0" indent="0" defTabSz="914400" rtl="0" eaLnBrk="0" fontAlgn="base" latinLnBrk="0" hangingPunct="0">
              <a:lnSpc>
                <a:spcPct val="120000"/>
              </a:lnSpc>
              <a:spcBef>
                <a:spcPct val="0"/>
              </a:spcBef>
              <a:spcAft>
                <a:spcPct val="0"/>
              </a:spcAft>
              <a:buClrTx/>
              <a:buSzTx/>
              <a:tabLst/>
            </a:pPr>
            <a:r>
              <a:rPr kumimoji="0" lang="pt-PT" altLang="pt-PT" sz="1050" i="0" strike="noStrike" cap="none" normalizeH="0" baseline="0" dirty="0">
                <a:ln>
                  <a:noFill/>
                </a:ln>
                <a:solidFill>
                  <a:schemeClr val="tx1"/>
                </a:solidFill>
                <a:effectLst/>
                <a:latin typeface="Montserrat" panose="00000500000000000000" pitchFamily="50" charset="0"/>
              </a:rPr>
              <a:t>Os processos são apresentados no módulo LUA da plataforma </a:t>
            </a:r>
            <a:r>
              <a:rPr kumimoji="0" lang="pt-PT" altLang="pt-PT" sz="1050" i="0" strike="noStrike" cap="none" normalizeH="0" baseline="0" dirty="0" err="1">
                <a:ln>
                  <a:noFill/>
                </a:ln>
                <a:solidFill>
                  <a:schemeClr val="tx1"/>
                </a:solidFill>
                <a:effectLst/>
                <a:latin typeface="Montserrat" panose="00000500000000000000" pitchFamily="50" charset="0"/>
              </a:rPr>
              <a:t>SILiAmb</a:t>
            </a:r>
            <a:r>
              <a:rPr kumimoji="0" lang="pt-PT" altLang="pt-PT" sz="1050" i="0" strike="noStrike" cap="none" normalizeH="0" baseline="0" dirty="0">
                <a:ln>
                  <a:noFill/>
                </a:ln>
                <a:solidFill>
                  <a:schemeClr val="tx1"/>
                </a:solidFill>
                <a:effectLst/>
                <a:latin typeface="Montserrat" panose="00000500000000000000" pitchFamily="50" charset="0"/>
              </a:rPr>
              <a:t>, sendo analisados e aprovados pela CCDR competente. São ainda sujeitos a consulta pública, por um período de 20 dias úteis, na fase de análise do procedimento.</a:t>
            </a:r>
          </a:p>
        </p:txBody>
      </p:sp>
      <p:sp>
        <p:nvSpPr>
          <p:cNvPr id="44" name="Retângulo: Cantos Arredondados 43">
            <a:extLst>
              <a:ext uri="{FF2B5EF4-FFF2-40B4-BE49-F238E27FC236}">
                <a16:creationId xmlns:a16="http://schemas.microsoft.com/office/drawing/2014/main" id="{62E32742-235F-BCED-8980-2390D43F449F}"/>
              </a:ext>
            </a:extLst>
          </p:cNvPr>
          <p:cNvSpPr/>
          <p:nvPr/>
        </p:nvSpPr>
        <p:spPr>
          <a:xfrm>
            <a:off x="1097946" y="3476857"/>
            <a:ext cx="219960" cy="82968"/>
          </a:xfrm>
          <a:prstGeom prst="roundRect">
            <a:avLst/>
          </a:prstGeom>
          <a:noFill/>
          <a:ln>
            <a:solidFill>
              <a:srgbClr val="E591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sz="1200" b="1" dirty="0">
              <a:latin typeface="Montserrat" panose="00000500000000000000" pitchFamily="50" charset="0"/>
            </a:endParaRPr>
          </a:p>
        </p:txBody>
      </p:sp>
      <p:sp>
        <p:nvSpPr>
          <p:cNvPr id="45" name="Retângulo: Cantos Arredondados 44">
            <a:extLst>
              <a:ext uri="{FF2B5EF4-FFF2-40B4-BE49-F238E27FC236}">
                <a16:creationId xmlns:a16="http://schemas.microsoft.com/office/drawing/2014/main" id="{C3385B38-51DB-4F29-BDEB-EEAFC8278A85}"/>
              </a:ext>
            </a:extLst>
          </p:cNvPr>
          <p:cNvSpPr/>
          <p:nvPr/>
        </p:nvSpPr>
        <p:spPr>
          <a:xfrm>
            <a:off x="1097946" y="5374790"/>
            <a:ext cx="219960" cy="82968"/>
          </a:xfrm>
          <a:prstGeom prst="roundRect">
            <a:avLst/>
          </a:prstGeom>
          <a:noFill/>
          <a:ln>
            <a:solidFill>
              <a:srgbClr val="E591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sz="1200" b="1" dirty="0">
              <a:latin typeface="Montserrat" panose="00000500000000000000" pitchFamily="50" charset="0"/>
            </a:endParaRPr>
          </a:p>
        </p:txBody>
      </p:sp>
    </p:spTree>
    <p:extLst>
      <p:ext uri="{BB962C8B-B14F-4D97-AF65-F5344CB8AC3E}">
        <p14:creationId xmlns:p14="http://schemas.microsoft.com/office/powerpoint/2010/main" val="34365030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34FF4E-9B1A-E356-7D4B-9862BC3AC3C8}"/>
              </a:ext>
            </a:extLst>
          </p:cNvPr>
          <p:cNvSpPr>
            <a:spLocks noGrp="1" noRot="1" noMove="1" noResize="1" noEditPoints="1" noAdjustHandles="1" noChangeArrowheads="1" noChangeShapeType="1"/>
          </p:cNvSpPr>
          <p:nvPr>
            <p:ph type="title"/>
          </p:nvPr>
        </p:nvSpPr>
        <p:spPr>
          <a:xfrm>
            <a:off x="838200" y="868781"/>
            <a:ext cx="10515600" cy="620354"/>
          </a:xfrm>
        </p:spPr>
        <p:txBody>
          <a:bodyPr>
            <a:normAutofit/>
          </a:bodyPr>
          <a:lstStyle/>
          <a:p>
            <a:pPr marL="0" indent="0">
              <a:buNone/>
            </a:pPr>
            <a:r>
              <a:rPr lang="pt-PT" sz="2800" b="1" dirty="0">
                <a:solidFill>
                  <a:srgbClr val="002856"/>
                </a:solidFill>
                <a:latin typeface="Montserrat" panose="00000500000000000000" pitchFamily="2" charset="0"/>
              </a:rPr>
              <a:t>“Instrumentos” existentes</a:t>
            </a:r>
          </a:p>
        </p:txBody>
      </p:sp>
      <p:sp>
        <p:nvSpPr>
          <p:cNvPr id="4" name="Subtítulo 2">
            <a:extLst>
              <a:ext uri="{FF2B5EF4-FFF2-40B4-BE49-F238E27FC236}">
                <a16:creationId xmlns:a16="http://schemas.microsoft.com/office/drawing/2014/main" id="{E9718EC5-C20A-B2E8-7C62-FD38C064E049}"/>
              </a:ext>
            </a:extLst>
          </p:cNvPr>
          <p:cNvSpPr txBox="1">
            <a:spLocks noGrp="1" noRot="1" noMove="1" noResize="1" noEditPoints="1" noAdjustHandles="1" noChangeArrowheads="1" noChangeShapeType="1"/>
          </p:cNvSpPr>
          <p:nvPr/>
        </p:nvSpPr>
        <p:spPr>
          <a:xfrm>
            <a:off x="8126083" y="380970"/>
            <a:ext cx="3227717" cy="3058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pt-PT" sz="1200" i="1" dirty="0">
                <a:solidFill>
                  <a:srgbClr val="002856"/>
                </a:solidFill>
                <a:latin typeface="Montserrat" panose="00000500000000000000" pitchFamily="2" charset="0"/>
              </a:rPr>
              <a:t>29/10/2024</a:t>
            </a:r>
          </a:p>
        </p:txBody>
      </p:sp>
      <p:cxnSp>
        <p:nvCxnSpPr>
          <p:cNvPr id="8" name="Conexão reta 7">
            <a:extLst>
              <a:ext uri="{FF2B5EF4-FFF2-40B4-BE49-F238E27FC236}">
                <a16:creationId xmlns:a16="http://schemas.microsoft.com/office/drawing/2014/main" id="{5CDDA346-C506-95C0-D742-E2D8DA6C225F}"/>
              </a:ext>
            </a:extLst>
          </p:cNvPr>
          <p:cNvCxnSpPr>
            <a:cxnSpLocks noGrp="1" noRot="1" noMove="1" noResize="1" noEditPoints="1" noAdjustHandles="1" noChangeArrowheads="1" noChangeShapeType="1"/>
          </p:cNvCxnSpPr>
          <p:nvPr/>
        </p:nvCxnSpPr>
        <p:spPr>
          <a:xfrm>
            <a:off x="0" y="1489135"/>
            <a:ext cx="451485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1" name="Imagem 10" descr="Uma imagem com Tipo de letra, Gráficos, design gráfico, captura de ecrã&#10;&#10;Descrição gerada automaticamente">
            <a:extLst>
              <a:ext uri="{FF2B5EF4-FFF2-40B4-BE49-F238E27FC236}">
                <a16:creationId xmlns:a16="http://schemas.microsoft.com/office/drawing/2014/main" id="{2062510F-D646-9B7A-28DB-D8203C8DA9FE}"/>
              </a:ext>
            </a:extLst>
          </p:cNvPr>
          <p:cNvPicPr>
            <a:picLocks noGrp="1" noRot="1" noChangeAspect="1" noMove="1" noResize="1" noEditPoints="1" noAdjustHandles="1" noChangeArrowheads="1" noChangeShapeType="1" noCrop="1"/>
          </p:cNvPicPr>
          <p:nvPr/>
        </p:nvPicPr>
        <p:blipFill>
          <a:blip r:embed="rId2">
            <a:alphaModFix amt="70000"/>
            <a:extLst>
              <a:ext uri="{28A0092B-C50C-407E-A947-70E740481C1C}">
                <a14:useLocalDpi xmlns:a14="http://schemas.microsoft.com/office/drawing/2010/main" val="0"/>
              </a:ext>
            </a:extLst>
          </a:blip>
          <a:stretch>
            <a:fillRect/>
          </a:stretch>
        </p:blipFill>
        <p:spPr>
          <a:xfrm>
            <a:off x="11018324" y="6267450"/>
            <a:ext cx="837992" cy="401145"/>
          </a:xfrm>
          <a:prstGeom prst="rect">
            <a:avLst/>
          </a:prstGeom>
        </p:spPr>
      </p:pic>
      <p:sp>
        <p:nvSpPr>
          <p:cNvPr id="7" name="Subtítulo 2">
            <a:extLst>
              <a:ext uri="{FF2B5EF4-FFF2-40B4-BE49-F238E27FC236}">
                <a16:creationId xmlns:a16="http://schemas.microsoft.com/office/drawing/2014/main" id="{AA55A461-9B5D-96F3-E430-1447465ECF3E}"/>
              </a:ext>
            </a:extLst>
          </p:cNvPr>
          <p:cNvSpPr txBox="1">
            <a:spLocks/>
          </p:cNvSpPr>
          <p:nvPr/>
        </p:nvSpPr>
        <p:spPr>
          <a:xfrm>
            <a:off x="838200" y="350358"/>
            <a:ext cx="5572307" cy="3058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t-PT" sz="900" b="1" dirty="0">
                <a:solidFill>
                  <a:srgbClr val="002856"/>
                </a:solidFill>
                <a:latin typeface="Montserrat Bold" panose="00000800000000000000" pitchFamily="2" charset="0"/>
              </a:rPr>
              <a:t>CURSO DE AVALIAÇÃO DE IMPACTE AMBIENTAL</a:t>
            </a:r>
            <a:br>
              <a:rPr lang="pt-PT" sz="900" b="1" dirty="0">
                <a:solidFill>
                  <a:srgbClr val="002856"/>
                </a:solidFill>
                <a:latin typeface="Montserrat Bold" panose="00000800000000000000" pitchFamily="2" charset="0"/>
              </a:rPr>
            </a:br>
            <a:r>
              <a:rPr lang="pt-PT" sz="900" b="1" dirty="0">
                <a:solidFill>
                  <a:srgbClr val="E5912B"/>
                </a:solidFill>
                <a:latin typeface="Montserrat" panose="00000500000000000000" pitchFamily="2" charset="0"/>
              </a:rPr>
              <a:t>Módulo 1: Importância, Conceitos, Fases e “Instrumentos”</a:t>
            </a:r>
            <a:endParaRPr lang="pt-PT" sz="900" b="1" dirty="0">
              <a:solidFill>
                <a:srgbClr val="002856"/>
              </a:solidFill>
              <a:latin typeface="Montserrat" panose="00000500000000000000" pitchFamily="2" charset="0"/>
            </a:endParaRPr>
          </a:p>
        </p:txBody>
      </p:sp>
      <p:sp>
        <p:nvSpPr>
          <p:cNvPr id="10" name="Retângulo: Cantos Arredondados 9">
            <a:extLst>
              <a:ext uri="{FF2B5EF4-FFF2-40B4-BE49-F238E27FC236}">
                <a16:creationId xmlns:a16="http://schemas.microsoft.com/office/drawing/2014/main" id="{DDF03CF1-BA05-54BF-B66F-280E731D8980}"/>
              </a:ext>
            </a:extLst>
          </p:cNvPr>
          <p:cNvSpPr/>
          <p:nvPr/>
        </p:nvSpPr>
        <p:spPr>
          <a:xfrm>
            <a:off x="923261" y="183390"/>
            <a:ext cx="756612" cy="98577"/>
          </a:xfrm>
          <a:prstGeom prst="roundRect">
            <a:avLst/>
          </a:prstGeom>
          <a:solidFill>
            <a:srgbClr val="E59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9" name="Retângulo: Cantos Arredondados 18">
            <a:extLst>
              <a:ext uri="{FF2B5EF4-FFF2-40B4-BE49-F238E27FC236}">
                <a16:creationId xmlns:a16="http://schemas.microsoft.com/office/drawing/2014/main" id="{7EE73A7F-9D90-CE1F-32C2-60C89A86F9D0}"/>
              </a:ext>
            </a:extLst>
          </p:cNvPr>
          <p:cNvSpPr/>
          <p:nvPr/>
        </p:nvSpPr>
        <p:spPr>
          <a:xfrm>
            <a:off x="2500139" y="184191"/>
            <a:ext cx="756612" cy="98577"/>
          </a:xfrm>
          <a:prstGeom prst="roundRect">
            <a:avLst/>
          </a:prstGeom>
          <a:solidFill>
            <a:srgbClr val="E59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0" name="Retângulo: Cantos Arredondados 19">
            <a:extLst>
              <a:ext uri="{FF2B5EF4-FFF2-40B4-BE49-F238E27FC236}">
                <a16:creationId xmlns:a16="http://schemas.microsoft.com/office/drawing/2014/main" id="{C7F752C5-1411-7E6D-9DF0-66F9B7FD0062}"/>
              </a:ext>
            </a:extLst>
          </p:cNvPr>
          <p:cNvSpPr/>
          <p:nvPr/>
        </p:nvSpPr>
        <p:spPr>
          <a:xfrm>
            <a:off x="3288578" y="179136"/>
            <a:ext cx="756612" cy="98577"/>
          </a:xfrm>
          <a:prstGeom prst="round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4" name="Retângulo: Cantos Arredondados 23">
            <a:extLst>
              <a:ext uri="{FF2B5EF4-FFF2-40B4-BE49-F238E27FC236}">
                <a16:creationId xmlns:a16="http://schemas.microsoft.com/office/drawing/2014/main" id="{95CDC8AE-C714-C022-8CF6-6ABBDAAF9078}"/>
              </a:ext>
            </a:extLst>
          </p:cNvPr>
          <p:cNvSpPr/>
          <p:nvPr/>
        </p:nvSpPr>
        <p:spPr>
          <a:xfrm>
            <a:off x="4077017" y="179136"/>
            <a:ext cx="756612" cy="98577"/>
          </a:xfrm>
          <a:prstGeom prst="round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5" name="Retângulo: Cantos Arredondados 24">
            <a:extLst>
              <a:ext uri="{FF2B5EF4-FFF2-40B4-BE49-F238E27FC236}">
                <a16:creationId xmlns:a16="http://schemas.microsoft.com/office/drawing/2014/main" id="{C26EF0F1-66C8-E2EF-3ABB-3D2C0753CACB}"/>
              </a:ext>
            </a:extLst>
          </p:cNvPr>
          <p:cNvSpPr/>
          <p:nvPr/>
        </p:nvSpPr>
        <p:spPr>
          <a:xfrm>
            <a:off x="1711700" y="179244"/>
            <a:ext cx="756612" cy="98577"/>
          </a:xfrm>
          <a:prstGeom prst="roundRect">
            <a:avLst/>
          </a:prstGeom>
          <a:solidFill>
            <a:srgbClr val="E59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6" name="Retângulo: Cantos Arredondados 25">
            <a:extLst>
              <a:ext uri="{FF2B5EF4-FFF2-40B4-BE49-F238E27FC236}">
                <a16:creationId xmlns:a16="http://schemas.microsoft.com/office/drawing/2014/main" id="{620A2921-139F-4B07-647B-CA0CAC417A26}"/>
              </a:ext>
            </a:extLst>
          </p:cNvPr>
          <p:cNvSpPr/>
          <p:nvPr/>
        </p:nvSpPr>
        <p:spPr>
          <a:xfrm>
            <a:off x="3288578" y="177222"/>
            <a:ext cx="756612" cy="98577"/>
          </a:xfrm>
          <a:prstGeom prst="roundRect">
            <a:avLst/>
          </a:prstGeom>
          <a:solidFill>
            <a:srgbClr val="E59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8" name="Retângulo: Cantos Arredondados 27">
            <a:extLst>
              <a:ext uri="{FF2B5EF4-FFF2-40B4-BE49-F238E27FC236}">
                <a16:creationId xmlns:a16="http://schemas.microsoft.com/office/drawing/2014/main" id="{3720CA39-E839-E899-E246-8C05DF67AD68}"/>
              </a:ext>
            </a:extLst>
          </p:cNvPr>
          <p:cNvSpPr/>
          <p:nvPr/>
        </p:nvSpPr>
        <p:spPr>
          <a:xfrm>
            <a:off x="7972277" y="1662349"/>
            <a:ext cx="3855669" cy="790433"/>
          </a:xfrm>
          <a:prstGeom prst="roundRect">
            <a:avLst/>
          </a:prstGeom>
          <a:solidFill>
            <a:srgbClr val="E591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200" b="1" dirty="0">
                <a:latin typeface="Montserrat" panose="00000500000000000000" pitchFamily="50" charset="0"/>
              </a:rPr>
              <a:t>Artigo 10.º do Decreto-Lei n.º 140/99, de 24 de abril, alterado pelo Decreto-Lei n.º 49/2005, de 24 de fevereiro e pelo Decreto-Lei n.º 156-A/2013, de 8 de novembro. </a:t>
            </a:r>
          </a:p>
        </p:txBody>
      </p:sp>
      <p:sp>
        <p:nvSpPr>
          <p:cNvPr id="31" name="Marcador de Posição de Conteúdo 2">
            <a:extLst>
              <a:ext uri="{FF2B5EF4-FFF2-40B4-BE49-F238E27FC236}">
                <a16:creationId xmlns:a16="http://schemas.microsoft.com/office/drawing/2014/main" id="{2546678C-3809-DFCE-FCF6-F8AA2EBE7086}"/>
              </a:ext>
            </a:extLst>
          </p:cNvPr>
          <p:cNvSpPr txBox="1">
            <a:spLocks/>
          </p:cNvSpPr>
          <p:nvPr/>
        </p:nvSpPr>
        <p:spPr>
          <a:xfrm>
            <a:off x="626006" y="1671068"/>
            <a:ext cx="5121680" cy="62715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pt-PT" sz="1800" b="1" dirty="0">
                <a:solidFill>
                  <a:srgbClr val="E5912B"/>
                </a:solidFill>
                <a:latin typeface="Montserrat" panose="00000500000000000000" pitchFamily="50" charset="0"/>
              </a:rPr>
              <a:t>QUE “INSTRUMENTOS” EXISTEM? </a:t>
            </a:r>
          </a:p>
        </p:txBody>
      </p:sp>
      <p:sp>
        <p:nvSpPr>
          <p:cNvPr id="32" name="Retângulo: Cantos Arredondados 31">
            <a:extLst>
              <a:ext uri="{FF2B5EF4-FFF2-40B4-BE49-F238E27FC236}">
                <a16:creationId xmlns:a16="http://schemas.microsoft.com/office/drawing/2014/main" id="{5A4EE598-B7BD-72B8-C62D-1D385AC72045}"/>
              </a:ext>
            </a:extLst>
          </p:cNvPr>
          <p:cNvSpPr/>
          <p:nvPr/>
        </p:nvSpPr>
        <p:spPr>
          <a:xfrm>
            <a:off x="1437570" y="2520569"/>
            <a:ext cx="3155867" cy="480316"/>
          </a:xfrm>
          <a:prstGeom prst="roundRect">
            <a:avLst/>
          </a:prstGeom>
          <a:solidFill>
            <a:srgbClr val="E5912B">
              <a:alpha val="9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200" b="1" dirty="0">
                <a:latin typeface="Montserrat" panose="00000500000000000000" pitchFamily="50" charset="0"/>
              </a:rPr>
              <a:t>Estudo de Incidências Ambientais (</a:t>
            </a:r>
            <a:r>
              <a:rPr lang="pt-PT" sz="1200" b="1" dirty="0" err="1">
                <a:latin typeface="Montserrat" panose="00000500000000000000" pitchFamily="50" charset="0"/>
              </a:rPr>
              <a:t>EIncA</a:t>
            </a:r>
            <a:r>
              <a:rPr lang="pt-PT" sz="1200" b="1" dirty="0">
                <a:latin typeface="Montserrat" panose="00000500000000000000" pitchFamily="50" charset="0"/>
              </a:rPr>
              <a:t>)</a:t>
            </a:r>
          </a:p>
        </p:txBody>
      </p:sp>
      <p:sp>
        <p:nvSpPr>
          <p:cNvPr id="33" name="Retângulo: Cantos Arredondados 32">
            <a:extLst>
              <a:ext uri="{FF2B5EF4-FFF2-40B4-BE49-F238E27FC236}">
                <a16:creationId xmlns:a16="http://schemas.microsoft.com/office/drawing/2014/main" id="{3C7A9A0E-B343-1540-DC65-F16EF3302F6B}"/>
              </a:ext>
            </a:extLst>
          </p:cNvPr>
          <p:cNvSpPr/>
          <p:nvPr/>
        </p:nvSpPr>
        <p:spPr>
          <a:xfrm>
            <a:off x="722171" y="2528625"/>
            <a:ext cx="595735" cy="480316"/>
          </a:xfrm>
          <a:prstGeom prst="roundRect">
            <a:avLst/>
          </a:prstGeom>
          <a:solidFill>
            <a:srgbClr val="E5912B">
              <a:alpha val="9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200" b="1" dirty="0">
                <a:latin typeface="Montserrat" panose="00000500000000000000" pitchFamily="50" charset="0"/>
              </a:rPr>
              <a:t>5</a:t>
            </a:r>
          </a:p>
        </p:txBody>
      </p:sp>
      <p:cxnSp>
        <p:nvCxnSpPr>
          <p:cNvPr id="34" name="Conexão reta 33">
            <a:extLst>
              <a:ext uri="{FF2B5EF4-FFF2-40B4-BE49-F238E27FC236}">
                <a16:creationId xmlns:a16="http://schemas.microsoft.com/office/drawing/2014/main" id="{50587ABA-A2C3-F4BA-2AEE-222CCF2EC86A}"/>
              </a:ext>
            </a:extLst>
          </p:cNvPr>
          <p:cNvCxnSpPr>
            <a:cxnSpLocks/>
          </p:cNvCxnSpPr>
          <p:nvPr/>
        </p:nvCxnSpPr>
        <p:spPr>
          <a:xfrm>
            <a:off x="715994" y="2283852"/>
            <a:ext cx="4433976" cy="0"/>
          </a:xfrm>
          <a:prstGeom prst="line">
            <a:avLst/>
          </a:prstGeom>
          <a:ln>
            <a:solidFill>
              <a:srgbClr val="E5912B"/>
            </a:solidFill>
          </a:ln>
        </p:spPr>
        <p:style>
          <a:lnRef idx="1">
            <a:schemeClr val="accent1"/>
          </a:lnRef>
          <a:fillRef idx="0">
            <a:schemeClr val="accent1"/>
          </a:fillRef>
          <a:effectRef idx="0">
            <a:schemeClr val="accent1"/>
          </a:effectRef>
          <a:fontRef idx="minor">
            <a:schemeClr val="tx1"/>
          </a:fontRef>
        </p:style>
      </p:cxnSp>
      <p:sp>
        <p:nvSpPr>
          <p:cNvPr id="35" name="CaixaDeTexto 34">
            <a:extLst>
              <a:ext uri="{FF2B5EF4-FFF2-40B4-BE49-F238E27FC236}">
                <a16:creationId xmlns:a16="http://schemas.microsoft.com/office/drawing/2014/main" id="{9C8D20E7-22F0-1979-DC12-4B7EC8C3CC15}"/>
              </a:ext>
            </a:extLst>
          </p:cNvPr>
          <p:cNvSpPr txBox="1"/>
          <p:nvPr/>
        </p:nvSpPr>
        <p:spPr>
          <a:xfrm>
            <a:off x="1437569" y="3429182"/>
            <a:ext cx="5230649" cy="2596160"/>
          </a:xfrm>
          <a:prstGeom prst="rect">
            <a:avLst/>
          </a:prstGeom>
          <a:noFill/>
        </p:spPr>
        <p:txBody>
          <a:bodyPr wrap="square" anchor="ctr">
            <a:spAutoFit/>
          </a:bodyPr>
          <a:lstStyle/>
          <a:p>
            <a:pPr marL="228600" marR="0" lvl="0" indent="-228600" defTabSz="914400" rtl="0" eaLnBrk="0" fontAlgn="base" latinLnBrk="0" hangingPunct="0">
              <a:lnSpc>
                <a:spcPct val="120000"/>
              </a:lnSpc>
              <a:spcBef>
                <a:spcPct val="0"/>
              </a:spcBef>
              <a:spcAft>
                <a:spcPct val="0"/>
              </a:spcAft>
              <a:buClrTx/>
              <a:buSzTx/>
              <a:buAutoNum type="alphaLcParenR"/>
              <a:tabLst/>
            </a:pPr>
            <a:r>
              <a:rPr kumimoji="0" lang="pt-PT" altLang="pt-PT" sz="1050" i="0" strike="noStrike" cap="none" normalizeH="0" baseline="0" dirty="0">
                <a:ln>
                  <a:noFill/>
                </a:ln>
                <a:solidFill>
                  <a:schemeClr val="tx1"/>
                </a:solidFill>
                <a:effectLst/>
                <a:latin typeface="Montserrat" panose="00000500000000000000" pitchFamily="50" charset="0"/>
              </a:rPr>
              <a:t>A descrição da ação, plano ou projeto em apreciação, individualmente ou em conjunto com outras ações, planos ou projetos;</a:t>
            </a:r>
          </a:p>
          <a:p>
            <a:pPr marL="228600" marR="0" lvl="0" indent="-228600" defTabSz="914400" rtl="0" eaLnBrk="0" fontAlgn="base" latinLnBrk="0" hangingPunct="0">
              <a:lnSpc>
                <a:spcPct val="120000"/>
              </a:lnSpc>
              <a:spcBef>
                <a:spcPct val="0"/>
              </a:spcBef>
              <a:spcAft>
                <a:spcPct val="0"/>
              </a:spcAft>
              <a:buClrTx/>
              <a:buSzTx/>
              <a:buAutoNum type="alphaLcParenR"/>
              <a:tabLst/>
            </a:pPr>
            <a:endParaRPr kumimoji="0" lang="pt-PT" altLang="pt-PT" sz="1050" i="0" strike="noStrike" cap="none" normalizeH="0" baseline="0" dirty="0">
              <a:ln>
                <a:noFill/>
              </a:ln>
              <a:solidFill>
                <a:schemeClr val="tx1"/>
              </a:solidFill>
              <a:effectLst/>
              <a:latin typeface="Montserrat" panose="00000500000000000000" pitchFamily="50" charset="0"/>
            </a:endParaRPr>
          </a:p>
          <a:p>
            <a:pPr marL="0" marR="0" lvl="0" indent="0" defTabSz="914400" rtl="0" eaLnBrk="0" fontAlgn="base" latinLnBrk="0" hangingPunct="0">
              <a:lnSpc>
                <a:spcPct val="120000"/>
              </a:lnSpc>
              <a:spcBef>
                <a:spcPct val="0"/>
              </a:spcBef>
              <a:spcAft>
                <a:spcPct val="0"/>
              </a:spcAft>
              <a:buClrTx/>
              <a:buSzTx/>
              <a:tabLst/>
            </a:pPr>
            <a:r>
              <a:rPr kumimoji="0" lang="pt-PT" altLang="pt-PT" sz="1050" i="0" strike="noStrike" cap="none" normalizeH="0" baseline="0" dirty="0">
                <a:ln>
                  <a:noFill/>
                </a:ln>
                <a:solidFill>
                  <a:schemeClr val="tx1"/>
                </a:solidFill>
                <a:effectLst/>
                <a:latin typeface="Montserrat" panose="00000500000000000000" pitchFamily="50" charset="0"/>
              </a:rPr>
              <a:t>b) A caracterização da situação de referência;</a:t>
            </a:r>
          </a:p>
          <a:p>
            <a:pPr marL="0" marR="0" lvl="0" indent="0" defTabSz="914400" rtl="0" eaLnBrk="0" fontAlgn="base" latinLnBrk="0" hangingPunct="0">
              <a:lnSpc>
                <a:spcPct val="120000"/>
              </a:lnSpc>
              <a:spcBef>
                <a:spcPct val="0"/>
              </a:spcBef>
              <a:spcAft>
                <a:spcPct val="0"/>
              </a:spcAft>
              <a:buClrTx/>
              <a:buSzTx/>
              <a:tabLst/>
            </a:pPr>
            <a:endParaRPr kumimoji="0" lang="pt-PT" altLang="pt-PT" sz="1050" i="0" strike="noStrike" cap="none" normalizeH="0" baseline="0" dirty="0">
              <a:ln>
                <a:noFill/>
              </a:ln>
              <a:solidFill>
                <a:schemeClr val="tx1"/>
              </a:solidFill>
              <a:effectLst/>
              <a:latin typeface="Montserrat" panose="00000500000000000000" pitchFamily="50" charset="0"/>
            </a:endParaRPr>
          </a:p>
          <a:p>
            <a:pPr marL="0" marR="0" lvl="0" indent="0" defTabSz="914400" rtl="0" eaLnBrk="0" fontAlgn="base" latinLnBrk="0" hangingPunct="0">
              <a:lnSpc>
                <a:spcPct val="120000"/>
              </a:lnSpc>
              <a:spcBef>
                <a:spcPct val="0"/>
              </a:spcBef>
              <a:spcAft>
                <a:spcPct val="0"/>
              </a:spcAft>
              <a:buClrTx/>
              <a:buSzTx/>
              <a:tabLst/>
            </a:pPr>
            <a:r>
              <a:rPr kumimoji="0" lang="pt-PT" altLang="pt-PT" sz="1050" i="0" strike="noStrike" cap="none" normalizeH="0" baseline="0" dirty="0">
                <a:ln>
                  <a:noFill/>
                </a:ln>
                <a:solidFill>
                  <a:schemeClr val="tx1"/>
                </a:solidFill>
                <a:effectLst/>
                <a:latin typeface="Montserrat" panose="00000500000000000000" pitchFamily="50" charset="0"/>
              </a:rPr>
              <a:t>c) A identificação e avaliação conclusiva dos previsíveis impactes ambientais, designadamente os suscetíveis de afetar a conservação de habitats e de espécies da flora e da fauna;</a:t>
            </a:r>
          </a:p>
          <a:p>
            <a:pPr marL="0" marR="0" lvl="0" indent="0" defTabSz="914400" rtl="0" eaLnBrk="0" fontAlgn="base" latinLnBrk="0" hangingPunct="0">
              <a:lnSpc>
                <a:spcPct val="120000"/>
              </a:lnSpc>
              <a:spcBef>
                <a:spcPct val="0"/>
              </a:spcBef>
              <a:spcAft>
                <a:spcPct val="0"/>
              </a:spcAft>
              <a:buClrTx/>
              <a:buSzTx/>
              <a:tabLst/>
            </a:pPr>
            <a:endParaRPr kumimoji="0" lang="pt-PT" altLang="pt-PT" sz="1050" i="0" strike="noStrike" cap="none" normalizeH="0" baseline="0" dirty="0">
              <a:ln>
                <a:noFill/>
              </a:ln>
              <a:solidFill>
                <a:schemeClr val="tx1"/>
              </a:solidFill>
              <a:effectLst/>
              <a:latin typeface="Montserrat" panose="00000500000000000000" pitchFamily="50" charset="0"/>
            </a:endParaRPr>
          </a:p>
          <a:p>
            <a:pPr marL="0" marR="0" lvl="0" indent="0" defTabSz="914400" rtl="0" eaLnBrk="0" fontAlgn="base" latinLnBrk="0" hangingPunct="0">
              <a:lnSpc>
                <a:spcPct val="120000"/>
              </a:lnSpc>
              <a:spcBef>
                <a:spcPct val="0"/>
              </a:spcBef>
              <a:spcAft>
                <a:spcPct val="0"/>
              </a:spcAft>
              <a:buClrTx/>
              <a:buSzTx/>
              <a:tabLst/>
            </a:pPr>
            <a:r>
              <a:rPr kumimoji="0" lang="pt-PT" altLang="pt-PT" sz="1050" i="0" strike="noStrike" cap="none" normalizeH="0" baseline="0" dirty="0">
                <a:ln>
                  <a:noFill/>
                </a:ln>
                <a:solidFill>
                  <a:schemeClr val="tx1"/>
                </a:solidFill>
                <a:effectLst/>
                <a:latin typeface="Montserrat" panose="00000500000000000000" pitchFamily="50" charset="0"/>
              </a:rPr>
              <a:t>d) O exame de soluções alternativas; </a:t>
            </a:r>
          </a:p>
          <a:p>
            <a:pPr marL="0" marR="0" lvl="0" indent="0" defTabSz="914400" rtl="0" eaLnBrk="0" fontAlgn="base" latinLnBrk="0" hangingPunct="0">
              <a:lnSpc>
                <a:spcPct val="120000"/>
              </a:lnSpc>
              <a:spcBef>
                <a:spcPct val="0"/>
              </a:spcBef>
              <a:spcAft>
                <a:spcPct val="0"/>
              </a:spcAft>
              <a:buClrTx/>
              <a:buSzTx/>
              <a:tabLst/>
            </a:pPr>
            <a:endParaRPr kumimoji="0" lang="pt-PT" altLang="pt-PT" sz="1050" i="0" strike="noStrike" cap="none" normalizeH="0" baseline="0" dirty="0">
              <a:ln>
                <a:noFill/>
              </a:ln>
              <a:solidFill>
                <a:schemeClr val="tx1"/>
              </a:solidFill>
              <a:effectLst/>
              <a:latin typeface="Montserrat" panose="00000500000000000000" pitchFamily="50" charset="0"/>
            </a:endParaRPr>
          </a:p>
          <a:p>
            <a:pPr marL="0" marR="0" lvl="0" indent="0" defTabSz="914400" rtl="0" eaLnBrk="0" fontAlgn="base" latinLnBrk="0" hangingPunct="0">
              <a:lnSpc>
                <a:spcPct val="120000"/>
              </a:lnSpc>
              <a:spcBef>
                <a:spcPct val="0"/>
              </a:spcBef>
              <a:spcAft>
                <a:spcPct val="0"/>
              </a:spcAft>
              <a:buClrTx/>
              <a:buSzTx/>
              <a:tabLst/>
            </a:pPr>
            <a:r>
              <a:rPr kumimoji="0" lang="pt-PT" altLang="pt-PT" sz="1050" i="0" strike="noStrike" cap="none" normalizeH="0" baseline="0" dirty="0">
                <a:ln>
                  <a:noFill/>
                </a:ln>
                <a:solidFill>
                  <a:schemeClr val="tx1"/>
                </a:solidFill>
                <a:effectLst/>
                <a:latin typeface="Montserrat" panose="00000500000000000000" pitchFamily="50" charset="0"/>
              </a:rPr>
              <a:t>e) Quando adequado, a proposta de medidas que evitem, minimizem ou compensem os efeitos negativos identificados.</a:t>
            </a:r>
          </a:p>
        </p:txBody>
      </p:sp>
    </p:spTree>
    <p:extLst>
      <p:ext uri="{BB962C8B-B14F-4D97-AF65-F5344CB8AC3E}">
        <p14:creationId xmlns:p14="http://schemas.microsoft.com/office/powerpoint/2010/main" val="22426168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7F7774-1797-6F7A-8EB6-DECDDAD7E951}"/>
            </a:ext>
          </a:extLst>
        </p:cNvPr>
        <p:cNvGrpSpPr/>
        <p:nvPr/>
      </p:nvGrpSpPr>
      <p:grpSpPr>
        <a:xfrm>
          <a:off x="0" y="0"/>
          <a:ext cx="0" cy="0"/>
          <a:chOff x="0" y="0"/>
          <a:chExt cx="0" cy="0"/>
        </a:xfrm>
      </p:grpSpPr>
      <p:sp>
        <p:nvSpPr>
          <p:cNvPr id="15" name="Retângulo 14">
            <a:extLst>
              <a:ext uri="{FF2B5EF4-FFF2-40B4-BE49-F238E27FC236}">
                <a16:creationId xmlns:a16="http://schemas.microsoft.com/office/drawing/2014/main" id="{CC5BE465-C53F-BA51-48FB-BC9BC37C0B4E}"/>
              </a:ext>
            </a:extLst>
          </p:cNvPr>
          <p:cNvSpPr/>
          <p:nvPr/>
        </p:nvSpPr>
        <p:spPr>
          <a:xfrm>
            <a:off x="0" y="0"/>
            <a:ext cx="12192000" cy="6858000"/>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3" name="Imagem 2" descr="Uma imagem com texto, captura de ecrã, céu, desenho&#10;&#10;Descrição gerada automaticamente">
            <a:extLst>
              <a:ext uri="{FF2B5EF4-FFF2-40B4-BE49-F238E27FC236}">
                <a16:creationId xmlns:a16="http://schemas.microsoft.com/office/drawing/2014/main" id="{C4825404-2C83-0B91-B1E5-F42916E8E916}"/>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t="302"/>
          <a:stretch/>
        </p:blipFill>
        <p:spPr>
          <a:xfrm>
            <a:off x="0" y="-2057576"/>
            <a:ext cx="12192000" cy="12155160"/>
          </a:xfrm>
          <a:prstGeom prst="rect">
            <a:avLst/>
          </a:prstGeom>
        </p:spPr>
      </p:pic>
      <p:sp>
        <p:nvSpPr>
          <p:cNvPr id="13" name="Título 1">
            <a:extLst>
              <a:ext uri="{FF2B5EF4-FFF2-40B4-BE49-F238E27FC236}">
                <a16:creationId xmlns:a16="http://schemas.microsoft.com/office/drawing/2014/main" id="{72F1CDD0-6166-75F7-FDA5-ED71B598F2A5}"/>
              </a:ext>
            </a:extLst>
          </p:cNvPr>
          <p:cNvSpPr>
            <a:spLocks noGrp="1"/>
          </p:cNvSpPr>
          <p:nvPr>
            <p:ph type="title"/>
          </p:nvPr>
        </p:nvSpPr>
        <p:spPr>
          <a:xfrm>
            <a:off x="838200" y="2487223"/>
            <a:ext cx="10515600" cy="618286"/>
          </a:xfrm>
        </p:spPr>
        <p:txBody>
          <a:bodyPr>
            <a:normAutofit fontScale="90000"/>
          </a:bodyPr>
          <a:lstStyle/>
          <a:p>
            <a:pPr algn="ctr"/>
            <a:r>
              <a:rPr lang="pt-PT" sz="2700" b="1" dirty="0">
                <a:solidFill>
                  <a:schemeClr val="bg1"/>
                </a:solidFill>
                <a:latin typeface="Montserrat Bold" panose="00000800000000000000" pitchFamily="2" charset="0"/>
              </a:rPr>
              <a:t>Curso de Avaliação de Impacte Ambiental</a:t>
            </a:r>
            <a:br>
              <a:rPr lang="pt-PT" sz="2700" b="1" dirty="0">
                <a:solidFill>
                  <a:schemeClr val="bg1"/>
                </a:solidFill>
                <a:latin typeface="Montserrat Bold" panose="00000800000000000000" pitchFamily="2" charset="0"/>
              </a:rPr>
            </a:br>
            <a:r>
              <a:rPr lang="pt-PT" sz="2700" b="1" dirty="0">
                <a:solidFill>
                  <a:schemeClr val="bg1"/>
                </a:solidFill>
                <a:latin typeface="Montserrat" panose="00000500000000000000" pitchFamily="2" charset="0"/>
              </a:rPr>
              <a:t>Módulo: Importância, Conceitos, Fases e “Instrumentos”</a:t>
            </a:r>
            <a:endParaRPr lang="pt-PT" sz="3200" dirty="0">
              <a:solidFill>
                <a:schemeClr val="bg1"/>
              </a:solidFill>
              <a:latin typeface="Montserrat" panose="00000500000000000000" pitchFamily="2" charset="0"/>
            </a:endParaRPr>
          </a:p>
        </p:txBody>
      </p:sp>
      <p:sp>
        <p:nvSpPr>
          <p:cNvPr id="14" name="Marcador de Posição de Conteúdo 2">
            <a:extLst>
              <a:ext uri="{FF2B5EF4-FFF2-40B4-BE49-F238E27FC236}">
                <a16:creationId xmlns:a16="http://schemas.microsoft.com/office/drawing/2014/main" id="{1C21D106-E02D-4ECF-4546-0B79B8CA41B0}"/>
              </a:ext>
            </a:extLst>
          </p:cNvPr>
          <p:cNvSpPr>
            <a:spLocks noGrp="1"/>
          </p:cNvSpPr>
          <p:nvPr>
            <p:ph idx="1"/>
          </p:nvPr>
        </p:nvSpPr>
        <p:spPr>
          <a:xfrm>
            <a:off x="838200" y="3323804"/>
            <a:ext cx="10515600" cy="2116647"/>
          </a:xfrm>
        </p:spPr>
        <p:txBody>
          <a:bodyPr>
            <a:noAutofit/>
          </a:bodyPr>
          <a:lstStyle/>
          <a:p>
            <a:pPr marL="0" indent="0" algn="ctr">
              <a:buNone/>
            </a:pPr>
            <a:r>
              <a:rPr lang="pt-PT" sz="6100" b="1" dirty="0">
                <a:solidFill>
                  <a:schemeClr val="bg1"/>
                </a:solidFill>
                <a:latin typeface="Montserrat" panose="00000500000000000000" pitchFamily="2" charset="0"/>
              </a:rPr>
              <a:t>Pós-Avaliação</a:t>
            </a:r>
          </a:p>
        </p:txBody>
      </p:sp>
      <p:pic>
        <p:nvPicPr>
          <p:cNvPr id="16" name="Imagem 15" descr="Uma imagem com Tipo de letra, Gráficos, design gráfico, captura de ecrã&#10;&#10;Descrição gerada automaticamente">
            <a:extLst>
              <a:ext uri="{FF2B5EF4-FFF2-40B4-BE49-F238E27FC236}">
                <a16:creationId xmlns:a16="http://schemas.microsoft.com/office/drawing/2014/main" id="{05796029-C740-681F-8AF0-63E44F4F587B}"/>
              </a:ext>
            </a:extLst>
          </p:cNvPr>
          <p:cNvPicPr/>
          <p:nvPr/>
        </p:nvPicPr>
        <p:blipFill>
          <a:blip r:embed="rId3">
            <a:alphaModFix amt="70000"/>
            <a:extLst>
              <a:ext uri="{28A0092B-C50C-407E-A947-70E740481C1C}">
                <a14:useLocalDpi xmlns:a14="http://schemas.microsoft.com/office/drawing/2010/main" val="0"/>
              </a:ext>
            </a:extLst>
          </a:blip>
          <a:stretch>
            <a:fillRect/>
          </a:stretch>
        </p:blipFill>
        <p:spPr>
          <a:xfrm>
            <a:off x="11018324" y="6267450"/>
            <a:ext cx="837992" cy="401145"/>
          </a:xfrm>
          <a:prstGeom prst="rect">
            <a:avLst/>
          </a:prstGeom>
        </p:spPr>
      </p:pic>
    </p:spTree>
    <p:extLst>
      <p:ext uri="{BB962C8B-B14F-4D97-AF65-F5344CB8AC3E}">
        <p14:creationId xmlns:p14="http://schemas.microsoft.com/office/powerpoint/2010/main" val="170223698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34FF4E-9B1A-E356-7D4B-9862BC3AC3C8}"/>
              </a:ext>
            </a:extLst>
          </p:cNvPr>
          <p:cNvSpPr>
            <a:spLocks noGrp="1" noRot="1" noMove="1" noResize="1" noEditPoints="1" noAdjustHandles="1" noChangeArrowheads="1" noChangeShapeType="1"/>
          </p:cNvSpPr>
          <p:nvPr>
            <p:ph type="title"/>
          </p:nvPr>
        </p:nvSpPr>
        <p:spPr>
          <a:xfrm>
            <a:off x="838200" y="868781"/>
            <a:ext cx="10515600" cy="620354"/>
          </a:xfrm>
        </p:spPr>
        <p:txBody>
          <a:bodyPr>
            <a:normAutofit/>
          </a:bodyPr>
          <a:lstStyle/>
          <a:p>
            <a:pPr marL="0" indent="0">
              <a:buNone/>
            </a:pPr>
            <a:r>
              <a:rPr lang="pt-PT" sz="2800" b="1" dirty="0">
                <a:solidFill>
                  <a:srgbClr val="002856"/>
                </a:solidFill>
                <a:latin typeface="Montserrat" panose="00000500000000000000" pitchFamily="2" charset="0"/>
              </a:rPr>
              <a:t>Pós-Avaliação</a:t>
            </a:r>
          </a:p>
        </p:txBody>
      </p:sp>
      <p:sp>
        <p:nvSpPr>
          <p:cNvPr id="4" name="Subtítulo 2">
            <a:extLst>
              <a:ext uri="{FF2B5EF4-FFF2-40B4-BE49-F238E27FC236}">
                <a16:creationId xmlns:a16="http://schemas.microsoft.com/office/drawing/2014/main" id="{E9718EC5-C20A-B2E8-7C62-FD38C064E049}"/>
              </a:ext>
            </a:extLst>
          </p:cNvPr>
          <p:cNvSpPr txBox="1">
            <a:spLocks noGrp="1" noRot="1" noMove="1" noResize="1" noEditPoints="1" noAdjustHandles="1" noChangeArrowheads="1" noChangeShapeType="1"/>
          </p:cNvSpPr>
          <p:nvPr/>
        </p:nvSpPr>
        <p:spPr>
          <a:xfrm>
            <a:off x="8126083" y="380970"/>
            <a:ext cx="3227717" cy="3058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pt-PT" sz="1200" i="1" dirty="0">
                <a:solidFill>
                  <a:srgbClr val="002856"/>
                </a:solidFill>
                <a:latin typeface="Montserrat" panose="00000500000000000000" pitchFamily="2" charset="0"/>
              </a:rPr>
              <a:t>29/10/2024</a:t>
            </a:r>
          </a:p>
        </p:txBody>
      </p:sp>
      <p:cxnSp>
        <p:nvCxnSpPr>
          <p:cNvPr id="8" name="Conexão reta 7">
            <a:extLst>
              <a:ext uri="{FF2B5EF4-FFF2-40B4-BE49-F238E27FC236}">
                <a16:creationId xmlns:a16="http://schemas.microsoft.com/office/drawing/2014/main" id="{5CDDA346-C506-95C0-D742-E2D8DA6C225F}"/>
              </a:ext>
            </a:extLst>
          </p:cNvPr>
          <p:cNvCxnSpPr>
            <a:cxnSpLocks noGrp="1" noRot="1" noMove="1" noResize="1" noEditPoints="1" noAdjustHandles="1" noChangeArrowheads="1" noChangeShapeType="1"/>
          </p:cNvCxnSpPr>
          <p:nvPr/>
        </p:nvCxnSpPr>
        <p:spPr>
          <a:xfrm>
            <a:off x="0" y="1489135"/>
            <a:ext cx="451485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1" name="Imagem 10" descr="Uma imagem com Tipo de letra, Gráficos, design gráfico, captura de ecrã&#10;&#10;Descrição gerada automaticamente">
            <a:extLst>
              <a:ext uri="{FF2B5EF4-FFF2-40B4-BE49-F238E27FC236}">
                <a16:creationId xmlns:a16="http://schemas.microsoft.com/office/drawing/2014/main" id="{2062510F-D646-9B7A-28DB-D8203C8DA9FE}"/>
              </a:ext>
            </a:extLst>
          </p:cNvPr>
          <p:cNvPicPr>
            <a:picLocks noGrp="1" noRot="1" noChangeAspect="1" noMove="1" noResize="1" noEditPoints="1" noAdjustHandles="1" noChangeArrowheads="1" noChangeShapeType="1" noCrop="1"/>
          </p:cNvPicPr>
          <p:nvPr/>
        </p:nvPicPr>
        <p:blipFill>
          <a:blip r:embed="rId2">
            <a:alphaModFix amt="70000"/>
            <a:extLst>
              <a:ext uri="{28A0092B-C50C-407E-A947-70E740481C1C}">
                <a14:useLocalDpi xmlns:a14="http://schemas.microsoft.com/office/drawing/2010/main" val="0"/>
              </a:ext>
            </a:extLst>
          </a:blip>
          <a:stretch>
            <a:fillRect/>
          </a:stretch>
        </p:blipFill>
        <p:spPr>
          <a:xfrm>
            <a:off x="11018324" y="6267450"/>
            <a:ext cx="837992" cy="401145"/>
          </a:xfrm>
          <a:prstGeom prst="rect">
            <a:avLst/>
          </a:prstGeom>
        </p:spPr>
      </p:pic>
      <p:pic>
        <p:nvPicPr>
          <p:cNvPr id="10" name="Imagem 9" descr="Uma imagem com texto, captura de ecrã, software, ecrã&#10;&#10;Descrição gerada automaticamente">
            <a:extLst>
              <a:ext uri="{FF2B5EF4-FFF2-40B4-BE49-F238E27FC236}">
                <a16:creationId xmlns:a16="http://schemas.microsoft.com/office/drawing/2014/main" id="{B9639B1F-EC27-7D7C-3392-ACCE413B6110}"/>
              </a:ext>
            </a:extLst>
          </p:cNvPr>
          <p:cNvPicPr>
            <a:picLocks noChangeAspect="1"/>
          </p:cNvPicPr>
          <p:nvPr/>
        </p:nvPicPr>
        <p:blipFill rotWithShape="1">
          <a:blip r:embed="rId3"/>
          <a:srcRect l="18238" t="28074" r="38656" b="10321"/>
          <a:stretch/>
        </p:blipFill>
        <p:spPr bwMode="auto">
          <a:xfrm>
            <a:off x="7701625" y="2576388"/>
            <a:ext cx="4126321" cy="3317724"/>
          </a:xfrm>
          <a:prstGeom prst="rect">
            <a:avLst/>
          </a:prstGeom>
          <a:ln>
            <a:noFill/>
          </a:ln>
          <a:extLst>
            <a:ext uri="{53640926-AAD7-44D8-BBD7-CCE9431645EC}">
              <a14:shadowObscured xmlns:a14="http://schemas.microsoft.com/office/drawing/2010/main"/>
            </a:ext>
          </a:extLst>
        </p:spPr>
      </p:pic>
      <mc:AlternateContent xmlns:mc="http://schemas.openxmlformats.org/markup-compatibility/2006">
        <mc:Choice xmlns:p14="http://schemas.microsoft.com/office/powerpoint/2010/main" Requires="p14">
          <p:contentPart p14:bwMode="auto" r:id="rId4">
            <p14:nvContentPartPr>
              <p14:cNvPr id="25" name="Tinta 24">
                <a:extLst>
                  <a:ext uri="{FF2B5EF4-FFF2-40B4-BE49-F238E27FC236}">
                    <a16:creationId xmlns:a16="http://schemas.microsoft.com/office/drawing/2014/main" id="{FC9C5065-4038-024F-13F6-750B67703240}"/>
                  </a:ext>
                </a:extLst>
              </p14:cNvPr>
              <p14:cNvContentPartPr/>
              <p14:nvPr/>
            </p14:nvContentPartPr>
            <p14:xfrm>
              <a:off x="9914614" y="5506583"/>
              <a:ext cx="1070280" cy="497160"/>
            </p14:xfrm>
          </p:contentPart>
        </mc:Choice>
        <mc:Fallback>
          <p:pic>
            <p:nvPicPr>
              <p:cNvPr id="25" name="Tinta 24">
                <a:extLst>
                  <a:ext uri="{FF2B5EF4-FFF2-40B4-BE49-F238E27FC236}">
                    <a16:creationId xmlns:a16="http://schemas.microsoft.com/office/drawing/2014/main" id="{FC9C5065-4038-024F-13F6-750B67703240}"/>
                  </a:ext>
                </a:extLst>
              </p:cNvPr>
              <p:cNvPicPr/>
              <p:nvPr/>
            </p:nvPicPr>
            <p:blipFill>
              <a:blip r:embed="rId5"/>
              <a:stretch>
                <a:fillRect/>
              </a:stretch>
            </p:blipFill>
            <p:spPr>
              <a:xfrm>
                <a:off x="9842638" y="5362583"/>
                <a:ext cx="1213872" cy="784800"/>
              </a:xfrm>
              <a:prstGeom prst="rect">
                <a:avLst/>
              </a:prstGeom>
            </p:spPr>
          </p:pic>
        </mc:Fallback>
      </mc:AlternateContent>
      <p:sp>
        <p:nvSpPr>
          <p:cNvPr id="3" name="Subtítulo 2">
            <a:extLst>
              <a:ext uri="{FF2B5EF4-FFF2-40B4-BE49-F238E27FC236}">
                <a16:creationId xmlns:a16="http://schemas.microsoft.com/office/drawing/2014/main" id="{04EAFE38-6ECC-6850-0B7D-7698AFEF982E}"/>
              </a:ext>
            </a:extLst>
          </p:cNvPr>
          <p:cNvSpPr txBox="1">
            <a:spLocks/>
          </p:cNvSpPr>
          <p:nvPr/>
        </p:nvSpPr>
        <p:spPr>
          <a:xfrm>
            <a:off x="838200" y="350358"/>
            <a:ext cx="5572307" cy="3058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t-PT" sz="900" b="1" dirty="0">
                <a:solidFill>
                  <a:srgbClr val="002856"/>
                </a:solidFill>
                <a:latin typeface="Montserrat Bold" panose="00000800000000000000" pitchFamily="2" charset="0"/>
              </a:rPr>
              <a:t>CURSO DE AVALIAÇÃO DE IMPACTE AMBIENTAL</a:t>
            </a:r>
            <a:br>
              <a:rPr lang="pt-PT" sz="900" b="1" dirty="0">
                <a:solidFill>
                  <a:srgbClr val="002856"/>
                </a:solidFill>
                <a:latin typeface="Montserrat Bold" panose="00000800000000000000" pitchFamily="2" charset="0"/>
              </a:rPr>
            </a:br>
            <a:r>
              <a:rPr lang="pt-PT" sz="900" b="1" dirty="0">
                <a:solidFill>
                  <a:srgbClr val="E5912B"/>
                </a:solidFill>
                <a:latin typeface="Montserrat" panose="00000500000000000000" pitchFamily="2" charset="0"/>
              </a:rPr>
              <a:t>Módulo 1: Importância, Conceitos, Fases e “Instrumentos”</a:t>
            </a:r>
            <a:endParaRPr lang="pt-PT" sz="900" b="1" dirty="0">
              <a:solidFill>
                <a:srgbClr val="002856"/>
              </a:solidFill>
              <a:latin typeface="Montserrat" panose="00000500000000000000" pitchFamily="2" charset="0"/>
            </a:endParaRPr>
          </a:p>
        </p:txBody>
      </p:sp>
      <p:sp>
        <p:nvSpPr>
          <p:cNvPr id="13" name="Retângulo: Cantos Arredondados 12">
            <a:extLst>
              <a:ext uri="{FF2B5EF4-FFF2-40B4-BE49-F238E27FC236}">
                <a16:creationId xmlns:a16="http://schemas.microsoft.com/office/drawing/2014/main" id="{6DAAC108-FFD8-3463-567B-E4095EE2C352}"/>
              </a:ext>
            </a:extLst>
          </p:cNvPr>
          <p:cNvSpPr/>
          <p:nvPr/>
        </p:nvSpPr>
        <p:spPr>
          <a:xfrm>
            <a:off x="923261" y="183390"/>
            <a:ext cx="756612" cy="98577"/>
          </a:xfrm>
          <a:prstGeom prst="roundRect">
            <a:avLst/>
          </a:prstGeom>
          <a:solidFill>
            <a:srgbClr val="E59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1" name="Retângulo: Cantos Arredondados 20">
            <a:extLst>
              <a:ext uri="{FF2B5EF4-FFF2-40B4-BE49-F238E27FC236}">
                <a16:creationId xmlns:a16="http://schemas.microsoft.com/office/drawing/2014/main" id="{81ECAFE4-36BF-EE8F-E77B-2431EDC9ABFE}"/>
              </a:ext>
            </a:extLst>
          </p:cNvPr>
          <p:cNvSpPr/>
          <p:nvPr/>
        </p:nvSpPr>
        <p:spPr>
          <a:xfrm>
            <a:off x="2500139" y="184191"/>
            <a:ext cx="756612" cy="98577"/>
          </a:xfrm>
          <a:prstGeom prst="roundRect">
            <a:avLst/>
          </a:prstGeom>
          <a:solidFill>
            <a:srgbClr val="E59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2" name="Retângulo: Cantos Arredondados 21">
            <a:extLst>
              <a:ext uri="{FF2B5EF4-FFF2-40B4-BE49-F238E27FC236}">
                <a16:creationId xmlns:a16="http://schemas.microsoft.com/office/drawing/2014/main" id="{2216B118-DFAD-2F69-D809-F90979B1FD9D}"/>
              </a:ext>
            </a:extLst>
          </p:cNvPr>
          <p:cNvSpPr/>
          <p:nvPr/>
        </p:nvSpPr>
        <p:spPr>
          <a:xfrm>
            <a:off x="3288578" y="179136"/>
            <a:ext cx="756612" cy="98577"/>
          </a:xfrm>
          <a:prstGeom prst="round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6" name="Retângulo: Cantos Arredondados 25">
            <a:extLst>
              <a:ext uri="{FF2B5EF4-FFF2-40B4-BE49-F238E27FC236}">
                <a16:creationId xmlns:a16="http://schemas.microsoft.com/office/drawing/2014/main" id="{DC57970A-DC3D-A182-1634-7AEAD16C87F3}"/>
              </a:ext>
            </a:extLst>
          </p:cNvPr>
          <p:cNvSpPr/>
          <p:nvPr/>
        </p:nvSpPr>
        <p:spPr>
          <a:xfrm>
            <a:off x="4077017" y="179136"/>
            <a:ext cx="756612" cy="98577"/>
          </a:xfrm>
          <a:prstGeom prst="roundRect">
            <a:avLst/>
          </a:prstGeom>
          <a:solidFill>
            <a:srgbClr val="E59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8" name="Retângulo: Cantos Arredondados 27">
            <a:extLst>
              <a:ext uri="{FF2B5EF4-FFF2-40B4-BE49-F238E27FC236}">
                <a16:creationId xmlns:a16="http://schemas.microsoft.com/office/drawing/2014/main" id="{8EB8F979-5814-DC92-463F-9329B743AB7B}"/>
              </a:ext>
            </a:extLst>
          </p:cNvPr>
          <p:cNvSpPr/>
          <p:nvPr/>
        </p:nvSpPr>
        <p:spPr>
          <a:xfrm>
            <a:off x="1711700" y="179244"/>
            <a:ext cx="756612" cy="98577"/>
          </a:xfrm>
          <a:prstGeom prst="roundRect">
            <a:avLst/>
          </a:prstGeom>
          <a:solidFill>
            <a:srgbClr val="E59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9" name="Retângulo: Cantos Arredondados 28">
            <a:extLst>
              <a:ext uri="{FF2B5EF4-FFF2-40B4-BE49-F238E27FC236}">
                <a16:creationId xmlns:a16="http://schemas.microsoft.com/office/drawing/2014/main" id="{37F69C1C-68FB-37AB-7A8A-E171424BAEEA}"/>
              </a:ext>
            </a:extLst>
          </p:cNvPr>
          <p:cNvSpPr/>
          <p:nvPr/>
        </p:nvSpPr>
        <p:spPr>
          <a:xfrm>
            <a:off x="3288578" y="177222"/>
            <a:ext cx="756612" cy="98577"/>
          </a:xfrm>
          <a:prstGeom prst="roundRect">
            <a:avLst/>
          </a:prstGeom>
          <a:solidFill>
            <a:srgbClr val="E59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30" name="Retângulo: Cantos Arredondados 29">
            <a:extLst>
              <a:ext uri="{FF2B5EF4-FFF2-40B4-BE49-F238E27FC236}">
                <a16:creationId xmlns:a16="http://schemas.microsoft.com/office/drawing/2014/main" id="{2D8E74DE-9435-9377-6C62-270818B3EDFF}"/>
              </a:ext>
            </a:extLst>
          </p:cNvPr>
          <p:cNvSpPr/>
          <p:nvPr/>
        </p:nvSpPr>
        <p:spPr>
          <a:xfrm>
            <a:off x="7972277" y="1662349"/>
            <a:ext cx="3855669" cy="790433"/>
          </a:xfrm>
          <a:prstGeom prst="roundRect">
            <a:avLst/>
          </a:prstGeom>
          <a:solidFill>
            <a:srgbClr val="E591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200" b="1" dirty="0">
                <a:latin typeface="Montserrat" panose="00000500000000000000" pitchFamily="50" charset="0"/>
              </a:rPr>
              <a:t>Artigo 26.º do Decreto-Lei n.º 151 -B/2013, de 31 de outubro republicado pelo Decreto-Lei n.º 11/2023, de 10 de fevereiro</a:t>
            </a:r>
          </a:p>
        </p:txBody>
      </p:sp>
      <p:sp>
        <p:nvSpPr>
          <p:cNvPr id="31" name="CaixaDeTexto 30">
            <a:extLst>
              <a:ext uri="{FF2B5EF4-FFF2-40B4-BE49-F238E27FC236}">
                <a16:creationId xmlns:a16="http://schemas.microsoft.com/office/drawing/2014/main" id="{C4D725D1-1E0A-CF8E-071B-14A0617CAF74}"/>
              </a:ext>
            </a:extLst>
          </p:cNvPr>
          <p:cNvSpPr txBox="1"/>
          <p:nvPr/>
        </p:nvSpPr>
        <p:spPr>
          <a:xfrm>
            <a:off x="940442" y="3804788"/>
            <a:ext cx="5682259" cy="1432765"/>
          </a:xfrm>
          <a:prstGeom prst="rect">
            <a:avLst/>
          </a:prstGeom>
          <a:noFill/>
        </p:spPr>
        <p:txBody>
          <a:bodyPr wrap="square">
            <a:spAutoFit/>
          </a:bodyPr>
          <a:lstStyle/>
          <a:p>
            <a:pPr algn="just">
              <a:lnSpc>
                <a:spcPct val="120000"/>
              </a:lnSpc>
              <a:spcAft>
                <a:spcPts val="800"/>
              </a:spcAft>
            </a:pPr>
            <a:r>
              <a:rPr lang="pt-PT" sz="1050" b="1" kern="100" dirty="0">
                <a:latin typeface="Montserrat" panose="00000500000000000000" pitchFamily="50" charset="0"/>
                <a:cs typeface="Arial" panose="020B0604020202020204" pitchFamily="34" charset="0"/>
              </a:rPr>
              <a:t>Compete à autoridade de AIA dirigir a pós-avaliação do projeto</a:t>
            </a:r>
            <a:r>
              <a:rPr lang="pt-PT" sz="1050" kern="100" dirty="0">
                <a:latin typeface="Montserrat" panose="00000500000000000000" pitchFamily="50" charset="0"/>
                <a:cs typeface="Arial" panose="020B0604020202020204" pitchFamily="34" charset="0"/>
              </a:rPr>
              <a:t>, com a participação das entidades cujas competências o justifiquem ou que detenham conhecimento técnico relevante, incluindo a entidade licenciadora ou competente para a autorização do projeto, podendo ainda recorrer a entidades ou especialistas externos, devendo para o efeito o proponente comunicar à autoridade de AIA as datas do início e do termo das fases de construção, de exploração e de desativação do projeto.</a:t>
            </a:r>
          </a:p>
        </p:txBody>
      </p:sp>
      <p:sp>
        <p:nvSpPr>
          <p:cNvPr id="32" name="Marcador de Posição de Conteúdo 2">
            <a:extLst>
              <a:ext uri="{FF2B5EF4-FFF2-40B4-BE49-F238E27FC236}">
                <a16:creationId xmlns:a16="http://schemas.microsoft.com/office/drawing/2014/main" id="{4CB8FA71-AD47-D3AE-9953-343E5433F648}"/>
              </a:ext>
            </a:extLst>
          </p:cNvPr>
          <p:cNvSpPr txBox="1">
            <a:spLocks/>
          </p:cNvSpPr>
          <p:nvPr/>
        </p:nvSpPr>
        <p:spPr>
          <a:xfrm>
            <a:off x="838200" y="2429204"/>
            <a:ext cx="5572307" cy="62715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pt-PT" sz="1800" b="1" dirty="0">
                <a:solidFill>
                  <a:srgbClr val="E5912B"/>
                </a:solidFill>
                <a:latin typeface="Montserrat" panose="00000500000000000000" pitchFamily="50" charset="0"/>
              </a:rPr>
              <a:t>PROCEDIMENTO</a:t>
            </a:r>
          </a:p>
        </p:txBody>
      </p:sp>
      <p:sp>
        <p:nvSpPr>
          <p:cNvPr id="33" name="CaixaDeTexto 32">
            <a:extLst>
              <a:ext uri="{FF2B5EF4-FFF2-40B4-BE49-F238E27FC236}">
                <a16:creationId xmlns:a16="http://schemas.microsoft.com/office/drawing/2014/main" id="{FE349723-5727-1557-598B-541310E12910}"/>
              </a:ext>
            </a:extLst>
          </p:cNvPr>
          <p:cNvSpPr txBox="1"/>
          <p:nvPr/>
        </p:nvSpPr>
        <p:spPr>
          <a:xfrm>
            <a:off x="864079" y="3028935"/>
            <a:ext cx="5343474" cy="463268"/>
          </a:xfrm>
          <a:prstGeom prst="rect">
            <a:avLst/>
          </a:prstGeom>
          <a:noFill/>
        </p:spPr>
        <p:txBody>
          <a:bodyPr wrap="square" anchor="ctr">
            <a:spAutoFit/>
          </a:bodyPr>
          <a:lstStyle/>
          <a:p>
            <a:pPr marL="0" marR="0" lvl="0" indent="0" defTabSz="914400" rtl="0" eaLnBrk="0" fontAlgn="base" latinLnBrk="0" hangingPunct="0">
              <a:lnSpc>
                <a:spcPct val="120000"/>
              </a:lnSpc>
              <a:spcBef>
                <a:spcPct val="0"/>
              </a:spcBef>
              <a:spcAft>
                <a:spcPct val="0"/>
              </a:spcAft>
              <a:buClrTx/>
              <a:buSzTx/>
              <a:tabLst/>
            </a:pPr>
            <a:r>
              <a:rPr kumimoji="0" lang="pt-PT" altLang="pt-PT" sz="1050" b="0" i="0" u="none" strike="noStrike" cap="none" normalizeH="0" baseline="0" dirty="0">
                <a:ln>
                  <a:noFill/>
                </a:ln>
                <a:solidFill>
                  <a:schemeClr val="tx1"/>
                </a:solidFill>
                <a:effectLst/>
                <a:latin typeface="Montserrat" panose="00000500000000000000" pitchFamily="50" charset="0"/>
              </a:rPr>
              <a:t>Da DIA ou da DCAPE resultam “obrigações” que devem ser concretizadas pelo proponente em fases seguintes à Avaliação.</a:t>
            </a:r>
          </a:p>
        </p:txBody>
      </p:sp>
      <p:cxnSp>
        <p:nvCxnSpPr>
          <p:cNvPr id="34" name="Conexão reta 33">
            <a:extLst>
              <a:ext uri="{FF2B5EF4-FFF2-40B4-BE49-F238E27FC236}">
                <a16:creationId xmlns:a16="http://schemas.microsoft.com/office/drawing/2014/main" id="{ACC56BA4-7F88-B2BF-D8F1-7E1B4EE42D34}"/>
              </a:ext>
            </a:extLst>
          </p:cNvPr>
          <p:cNvCxnSpPr>
            <a:cxnSpLocks/>
          </p:cNvCxnSpPr>
          <p:nvPr/>
        </p:nvCxnSpPr>
        <p:spPr>
          <a:xfrm>
            <a:off x="954067" y="3555974"/>
            <a:ext cx="4261449" cy="0"/>
          </a:xfrm>
          <a:prstGeom prst="line">
            <a:avLst/>
          </a:prstGeom>
          <a:ln>
            <a:solidFill>
              <a:srgbClr val="E5912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62737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34FF4E-9B1A-E356-7D4B-9862BC3AC3C8}"/>
              </a:ext>
            </a:extLst>
          </p:cNvPr>
          <p:cNvSpPr>
            <a:spLocks noGrp="1" noRot="1" noMove="1" noResize="1" noEditPoints="1" noAdjustHandles="1" noChangeArrowheads="1" noChangeShapeType="1"/>
          </p:cNvSpPr>
          <p:nvPr>
            <p:ph type="title"/>
          </p:nvPr>
        </p:nvSpPr>
        <p:spPr>
          <a:xfrm>
            <a:off x="838200" y="868781"/>
            <a:ext cx="10515600" cy="620354"/>
          </a:xfrm>
        </p:spPr>
        <p:txBody>
          <a:bodyPr>
            <a:normAutofit/>
          </a:bodyPr>
          <a:lstStyle/>
          <a:p>
            <a:pPr marL="0" indent="0">
              <a:buNone/>
            </a:pPr>
            <a:r>
              <a:rPr lang="pt-PT" sz="2800" b="1" dirty="0">
                <a:solidFill>
                  <a:srgbClr val="002856"/>
                </a:solidFill>
                <a:latin typeface="Montserrat" panose="00000500000000000000" pitchFamily="2" charset="0"/>
              </a:rPr>
              <a:t>Pós-Avaliação</a:t>
            </a:r>
          </a:p>
        </p:txBody>
      </p:sp>
      <p:sp>
        <p:nvSpPr>
          <p:cNvPr id="4" name="Subtítulo 2">
            <a:extLst>
              <a:ext uri="{FF2B5EF4-FFF2-40B4-BE49-F238E27FC236}">
                <a16:creationId xmlns:a16="http://schemas.microsoft.com/office/drawing/2014/main" id="{E9718EC5-C20A-B2E8-7C62-FD38C064E049}"/>
              </a:ext>
            </a:extLst>
          </p:cNvPr>
          <p:cNvSpPr txBox="1">
            <a:spLocks noGrp="1" noRot="1" noMove="1" noResize="1" noEditPoints="1" noAdjustHandles="1" noChangeArrowheads="1" noChangeShapeType="1"/>
          </p:cNvSpPr>
          <p:nvPr/>
        </p:nvSpPr>
        <p:spPr>
          <a:xfrm>
            <a:off x="8126083" y="380970"/>
            <a:ext cx="3227717" cy="3058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pt-PT" sz="1200" i="1" dirty="0">
                <a:solidFill>
                  <a:srgbClr val="002856"/>
                </a:solidFill>
                <a:latin typeface="Montserrat" panose="00000500000000000000" pitchFamily="2" charset="0"/>
              </a:rPr>
              <a:t>29/10/2024</a:t>
            </a:r>
          </a:p>
        </p:txBody>
      </p:sp>
      <p:cxnSp>
        <p:nvCxnSpPr>
          <p:cNvPr id="8" name="Conexão reta 7">
            <a:extLst>
              <a:ext uri="{FF2B5EF4-FFF2-40B4-BE49-F238E27FC236}">
                <a16:creationId xmlns:a16="http://schemas.microsoft.com/office/drawing/2014/main" id="{5CDDA346-C506-95C0-D742-E2D8DA6C225F}"/>
              </a:ext>
            </a:extLst>
          </p:cNvPr>
          <p:cNvCxnSpPr>
            <a:cxnSpLocks noGrp="1" noRot="1" noMove="1" noResize="1" noEditPoints="1" noAdjustHandles="1" noChangeArrowheads="1" noChangeShapeType="1"/>
          </p:cNvCxnSpPr>
          <p:nvPr/>
        </p:nvCxnSpPr>
        <p:spPr>
          <a:xfrm>
            <a:off x="0" y="1489135"/>
            <a:ext cx="451485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1" name="Imagem 10" descr="Uma imagem com Tipo de letra, Gráficos, design gráfico, captura de ecrã&#10;&#10;Descrição gerada automaticamente">
            <a:extLst>
              <a:ext uri="{FF2B5EF4-FFF2-40B4-BE49-F238E27FC236}">
                <a16:creationId xmlns:a16="http://schemas.microsoft.com/office/drawing/2014/main" id="{2062510F-D646-9B7A-28DB-D8203C8DA9FE}"/>
              </a:ext>
            </a:extLst>
          </p:cNvPr>
          <p:cNvPicPr>
            <a:picLocks noGrp="1" noRot="1" noChangeAspect="1" noMove="1" noResize="1" noEditPoints="1" noAdjustHandles="1" noChangeArrowheads="1" noChangeShapeType="1" noCrop="1"/>
          </p:cNvPicPr>
          <p:nvPr/>
        </p:nvPicPr>
        <p:blipFill>
          <a:blip r:embed="rId2">
            <a:alphaModFix amt="70000"/>
            <a:extLst>
              <a:ext uri="{28A0092B-C50C-407E-A947-70E740481C1C}">
                <a14:useLocalDpi xmlns:a14="http://schemas.microsoft.com/office/drawing/2010/main" val="0"/>
              </a:ext>
            </a:extLst>
          </a:blip>
          <a:stretch>
            <a:fillRect/>
          </a:stretch>
        </p:blipFill>
        <p:spPr>
          <a:xfrm>
            <a:off x="11018324" y="6267450"/>
            <a:ext cx="837992" cy="401145"/>
          </a:xfrm>
          <a:prstGeom prst="rect">
            <a:avLst/>
          </a:prstGeom>
        </p:spPr>
      </p:pic>
      <p:sp>
        <p:nvSpPr>
          <p:cNvPr id="3" name="Subtítulo 2">
            <a:extLst>
              <a:ext uri="{FF2B5EF4-FFF2-40B4-BE49-F238E27FC236}">
                <a16:creationId xmlns:a16="http://schemas.microsoft.com/office/drawing/2014/main" id="{781ABDDC-7A26-90A0-33BA-A5A7693F8542}"/>
              </a:ext>
            </a:extLst>
          </p:cNvPr>
          <p:cNvSpPr txBox="1">
            <a:spLocks/>
          </p:cNvSpPr>
          <p:nvPr/>
        </p:nvSpPr>
        <p:spPr>
          <a:xfrm>
            <a:off x="838200" y="350358"/>
            <a:ext cx="5572307" cy="3058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t-PT" sz="900" b="1" dirty="0">
                <a:solidFill>
                  <a:srgbClr val="002856"/>
                </a:solidFill>
                <a:latin typeface="Montserrat Bold" panose="00000800000000000000" pitchFamily="2" charset="0"/>
              </a:rPr>
              <a:t>CURSO DE AVALIAÇÃO DE IMPACTE AMBIENTAL</a:t>
            </a:r>
            <a:br>
              <a:rPr lang="pt-PT" sz="900" b="1" dirty="0">
                <a:solidFill>
                  <a:srgbClr val="002856"/>
                </a:solidFill>
                <a:latin typeface="Montserrat Bold" panose="00000800000000000000" pitchFamily="2" charset="0"/>
              </a:rPr>
            </a:br>
            <a:r>
              <a:rPr lang="pt-PT" sz="900" b="1" dirty="0">
                <a:solidFill>
                  <a:srgbClr val="E5912B"/>
                </a:solidFill>
                <a:latin typeface="Montserrat" panose="00000500000000000000" pitchFamily="2" charset="0"/>
              </a:rPr>
              <a:t>Módulo 1: Importância, Conceitos, Fases e “Instrumentos”</a:t>
            </a:r>
            <a:endParaRPr lang="pt-PT" sz="900" b="1" dirty="0">
              <a:solidFill>
                <a:srgbClr val="002856"/>
              </a:solidFill>
              <a:latin typeface="Montserrat" panose="00000500000000000000" pitchFamily="2" charset="0"/>
            </a:endParaRPr>
          </a:p>
        </p:txBody>
      </p:sp>
      <p:sp>
        <p:nvSpPr>
          <p:cNvPr id="13" name="Retângulo: Cantos Arredondados 12">
            <a:extLst>
              <a:ext uri="{FF2B5EF4-FFF2-40B4-BE49-F238E27FC236}">
                <a16:creationId xmlns:a16="http://schemas.microsoft.com/office/drawing/2014/main" id="{5E5090E7-4A8C-E093-7438-56646EB78FB3}"/>
              </a:ext>
            </a:extLst>
          </p:cNvPr>
          <p:cNvSpPr/>
          <p:nvPr/>
        </p:nvSpPr>
        <p:spPr>
          <a:xfrm>
            <a:off x="923261" y="183390"/>
            <a:ext cx="756612" cy="98577"/>
          </a:xfrm>
          <a:prstGeom prst="roundRect">
            <a:avLst/>
          </a:prstGeom>
          <a:solidFill>
            <a:srgbClr val="E59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1" name="Retângulo: Cantos Arredondados 20">
            <a:extLst>
              <a:ext uri="{FF2B5EF4-FFF2-40B4-BE49-F238E27FC236}">
                <a16:creationId xmlns:a16="http://schemas.microsoft.com/office/drawing/2014/main" id="{3D7CABE3-1657-A34E-DABA-1EC7CCE99803}"/>
              </a:ext>
            </a:extLst>
          </p:cNvPr>
          <p:cNvSpPr/>
          <p:nvPr/>
        </p:nvSpPr>
        <p:spPr>
          <a:xfrm>
            <a:off x="2500139" y="184191"/>
            <a:ext cx="756612" cy="98577"/>
          </a:xfrm>
          <a:prstGeom prst="roundRect">
            <a:avLst/>
          </a:prstGeom>
          <a:solidFill>
            <a:srgbClr val="E59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2" name="Retângulo: Cantos Arredondados 21">
            <a:extLst>
              <a:ext uri="{FF2B5EF4-FFF2-40B4-BE49-F238E27FC236}">
                <a16:creationId xmlns:a16="http://schemas.microsoft.com/office/drawing/2014/main" id="{A2927EF7-AC01-5F31-5ACF-85ADE8EC7927}"/>
              </a:ext>
            </a:extLst>
          </p:cNvPr>
          <p:cNvSpPr/>
          <p:nvPr/>
        </p:nvSpPr>
        <p:spPr>
          <a:xfrm>
            <a:off x="3288578" y="179136"/>
            <a:ext cx="756612" cy="98577"/>
          </a:xfrm>
          <a:prstGeom prst="round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6" name="Retângulo: Cantos Arredondados 25">
            <a:extLst>
              <a:ext uri="{FF2B5EF4-FFF2-40B4-BE49-F238E27FC236}">
                <a16:creationId xmlns:a16="http://schemas.microsoft.com/office/drawing/2014/main" id="{F1303339-412B-3FE7-151D-C3AF14B62583}"/>
              </a:ext>
            </a:extLst>
          </p:cNvPr>
          <p:cNvSpPr/>
          <p:nvPr/>
        </p:nvSpPr>
        <p:spPr>
          <a:xfrm>
            <a:off x="4077017" y="179136"/>
            <a:ext cx="756612" cy="98577"/>
          </a:xfrm>
          <a:prstGeom prst="roundRect">
            <a:avLst/>
          </a:prstGeom>
          <a:solidFill>
            <a:srgbClr val="E59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8" name="Retângulo: Cantos Arredondados 27">
            <a:extLst>
              <a:ext uri="{FF2B5EF4-FFF2-40B4-BE49-F238E27FC236}">
                <a16:creationId xmlns:a16="http://schemas.microsoft.com/office/drawing/2014/main" id="{D36FD8F1-2185-3980-6931-6F5FFD2C2C4D}"/>
              </a:ext>
            </a:extLst>
          </p:cNvPr>
          <p:cNvSpPr/>
          <p:nvPr/>
        </p:nvSpPr>
        <p:spPr>
          <a:xfrm>
            <a:off x="1711700" y="179244"/>
            <a:ext cx="756612" cy="98577"/>
          </a:xfrm>
          <a:prstGeom prst="roundRect">
            <a:avLst/>
          </a:prstGeom>
          <a:solidFill>
            <a:srgbClr val="E59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9" name="Retângulo: Cantos Arredondados 28">
            <a:extLst>
              <a:ext uri="{FF2B5EF4-FFF2-40B4-BE49-F238E27FC236}">
                <a16:creationId xmlns:a16="http://schemas.microsoft.com/office/drawing/2014/main" id="{7E792096-A775-B88F-9E3A-3E3A0C46F853}"/>
              </a:ext>
            </a:extLst>
          </p:cNvPr>
          <p:cNvSpPr/>
          <p:nvPr/>
        </p:nvSpPr>
        <p:spPr>
          <a:xfrm>
            <a:off x="3288578" y="177222"/>
            <a:ext cx="756612" cy="98577"/>
          </a:xfrm>
          <a:prstGeom prst="roundRect">
            <a:avLst/>
          </a:prstGeom>
          <a:solidFill>
            <a:srgbClr val="E59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30" name="Imagem 29" descr="Uma imagem com texto, captura de ecrã, software, ecrã&#10;&#10;Descrição gerada automaticamente">
            <a:extLst>
              <a:ext uri="{FF2B5EF4-FFF2-40B4-BE49-F238E27FC236}">
                <a16:creationId xmlns:a16="http://schemas.microsoft.com/office/drawing/2014/main" id="{2BD4B488-0CA2-0002-5E0C-84FB5AF460CE}"/>
              </a:ext>
            </a:extLst>
          </p:cNvPr>
          <p:cNvPicPr>
            <a:picLocks noChangeAspect="1"/>
          </p:cNvPicPr>
          <p:nvPr/>
        </p:nvPicPr>
        <p:blipFill rotWithShape="1">
          <a:blip r:embed="rId3"/>
          <a:srcRect l="18238" t="28074" r="38656" b="10321"/>
          <a:stretch/>
        </p:blipFill>
        <p:spPr bwMode="auto">
          <a:xfrm>
            <a:off x="7701625" y="2576388"/>
            <a:ext cx="4126321" cy="3317724"/>
          </a:xfrm>
          <a:prstGeom prst="rect">
            <a:avLst/>
          </a:prstGeom>
          <a:ln>
            <a:noFill/>
          </a:ln>
          <a:extLst>
            <a:ext uri="{53640926-AAD7-44D8-BBD7-CCE9431645EC}">
              <a14:shadowObscured xmlns:a14="http://schemas.microsoft.com/office/drawing/2010/main"/>
            </a:ext>
          </a:extLst>
        </p:spPr>
      </p:pic>
      <mc:AlternateContent xmlns:mc="http://schemas.openxmlformats.org/markup-compatibility/2006">
        <mc:Choice xmlns:p14="http://schemas.microsoft.com/office/powerpoint/2010/main" Requires="p14">
          <p:contentPart p14:bwMode="auto" r:id="rId4">
            <p14:nvContentPartPr>
              <p14:cNvPr id="31" name="Tinta 30">
                <a:extLst>
                  <a:ext uri="{FF2B5EF4-FFF2-40B4-BE49-F238E27FC236}">
                    <a16:creationId xmlns:a16="http://schemas.microsoft.com/office/drawing/2014/main" id="{FB357753-E0DA-0DFB-9002-7E15990B2968}"/>
                  </a:ext>
                </a:extLst>
              </p14:cNvPr>
              <p14:cNvContentPartPr/>
              <p14:nvPr/>
            </p14:nvContentPartPr>
            <p14:xfrm>
              <a:off x="9914614" y="5506583"/>
              <a:ext cx="1070280" cy="497160"/>
            </p14:xfrm>
          </p:contentPart>
        </mc:Choice>
        <mc:Fallback>
          <p:pic>
            <p:nvPicPr>
              <p:cNvPr id="31" name="Tinta 30">
                <a:extLst>
                  <a:ext uri="{FF2B5EF4-FFF2-40B4-BE49-F238E27FC236}">
                    <a16:creationId xmlns:a16="http://schemas.microsoft.com/office/drawing/2014/main" id="{FB357753-E0DA-0DFB-9002-7E15990B2968}"/>
                  </a:ext>
                </a:extLst>
              </p:cNvPr>
              <p:cNvPicPr/>
              <p:nvPr/>
            </p:nvPicPr>
            <p:blipFill>
              <a:blip r:embed="rId5"/>
              <a:stretch>
                <a:fillRect/>
              </a:stretch>
            </p:blipFill>
            <p:spPr>
              <a:xfrm>
                <a:off x="9842638" y="5362583"/>
                <a:ext cx="1213872" cy="784800"/>
              </a:xfrm>
              <a:prstGeom prst="rect">
                <a:avLst/>
              </a:prstGeom>
            </p:spPr>
          </p:pic>
        </mc:Fallback>
      </mc:AlternateContent>
      <p:sp>
        <p:nvSpPr>
          <p:cNvPr id="32" name="Retângulo: Cantos Arredondados 31">
            <a:extLst>
              <a:ext uri="{FF2B5EF4-FFF2-40B4-BE49-F238E27FC236}">
                <a16:creationId xmlns:a16="http://schemas.microsoft.com/office/drawing/2014/main" id="{72E0E71E-0818-FE08-8164-9A120C2BB407}"/>
              </a:ext>
            </a:extLst>
          </p:cNvPr>
          <p:cNvSpPr/>
          <p:nvPr/>
        </p:nvSpPr>
        <p:spPr>
          <a:xfrm>
            <a:off x="7972277" y="1662349"/>
            <a:ext cx="3855669" cy="790433"/>
          </a:xfrm>
          <a:prstGeom prst="roundRect">
            <a:avLst/>
          </a:prstGeom>
          <a:solidFill>
            <a:srgbClr val="E591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200" b="1" dirty="0">
                <a:latin typeface="Montserrat" panose="00000500000000000000" pitchFamily="50" charset="0"/>
              </a:rPr>
              <a:t>Artigo 26.º do Decreto-Lei n.º 151 -B/2013, de 31 de outubro republicado pelo Decreto-Lei n.º 11/2023, de 10 de fevereiro</a:t>
            </a:r>
          </a:p>
        </p:txBody>
      </p:sp>
      <p:sp>
        <p:nvSpPr>
          <p:cNvPr id="33" name="CaixaDeTexto 32">
            <a:extLst>
              <a:ext uri="{FF2B5EF4-FFF2-40B4-BE49-F238E27FC236}">
                <a16:creationId xmlns:a16="http://schemas.microsoft.com/office/drawing/2014/main" id="{C99E25D9-0EA4-8BE4-1B7C-813CDB191234}"/>
              </a:ext>
            </a:extLst>
          </p:cNvPr>
          <p:cNvSpPr txBox="1"/>
          <p:nvPr/>
        </p:nvSpPr>
        <p:spPr>
          <a:xfrm>
            <a:off x="940442" y="3373470"/>
            <a:ext cx="5682259" cy="1250150"/>
          </a:xfrm>
          <a:prstGeom prst="rect">
            <a:avLst/>
          </a:prstGeom>
          <a:noFill/>
        </p:spPr>
        <p:txBody>
          <a:bodyPr wrap="square">
            <a:spAutoFit/>
          </a:bodyPr>
          <a:lstStyle/>
          <a:p>
            <a:pPr marL="180000" algn="just">
              <a:lnSpc>
                <a:spcPct val="120000"/>
              </a:lnSpc>
              <a:spcAft>
                <a:spcPts val="800"/>
              </a:spcAft>
            </a:pPr>
            <a:r>
              <a:rPr lang="pt-PT" sz="1050" kern="100" dirty="0">
                <a:latin typeface="Montserrat" panose="00000500000000000000" pitchFamily="50" charset="0"/>
                <a:cs typeface="Arial" panose="020B0604020202020204" pitchFamily="34" charset="0"/>
              </a:rPr>
              <a:t>a) A análise dos relatórios de monitorização e de outra documentação relevante para demonstração do cumprimento das condições fixadas na DIA ou na DCAPE;</a:t>
            </a:r>
          </a:p>
          <a:p>
            <a:pPr marL="180000" algn="just">
              <a:lnSpc>
                <a:spcPct val="120000"/>
              </a:lnSpc>
              <a:spcAft>
                <a:spcPts val="800"/>
              </a:spcAft>
            </a:pPr>
            <a:r>
              <a:rPr lang="pt-PT" sz="1050" kern="100" dirty="0">
                <a:latin typeface="Montserrat" panose="00000500000000000000" pitchFamily="50" charset="0"/>
                <a:cs typeface="Arial" panose="020B0604020202020204" pitchFamily="34" charset="0"/>
              </a:rPr>
              <a:t>b) A realização de visitas ao local ou locais de implantação do projeto;</a:t>
            </a:r>
          </a:p>
          <a:p>
            <a:pPr marL="180000" algn="just">
              <a:lnSpc>
                <a:spcPct val="120000"/>
              </a:lnSpc>
              <a:spcAft>
                <a:spcPts val="800"/>
              </a:spcAft>
            </a:pPr>
            <a:r>
              <a:rPr lang="pt-PT" sz="1050" kern="100" dirty="0">
                <a:latin typeface="Montserrat" panose="00000500000000000000" pitchFamily="50" charset="0"/>
                <a:cs typeface="Arial" panose="020B0604020202020204" pitchFamily="34" charset="0"/>
              </a:rPr>
              <a:t>c) A realização de auditorias.</a:t>
            </a:r>
          </a:p>
        </p:txBody>
      </p:sp>
      <p:sp>
        <p:nvSpPr>
          <p:cNvPr id="34" name="Marcador de Posição de Conteúdo 2">
            <a:extLst>
              <a:ext uri="{FF2B5EF4-FFF2-40B4-BE49-F238E27FC236}">
                <a16:creationId xmlns:a16="http://schemas.microsoft.com/office/drawing/2014/main" id="{0E1674CC-44FF-F862-06D0-912B5B9CFBD5}"/>
              </a:ext>
            </a:extLst>
          </p:cNvPr>
          <p:cNvSpPr txBox="1">
            <a:spLocks/>
          </p:cNvSpPr>
          <p:nvPr/>
        </p:nvSpPr>
        <p:spPr>
          <a:xfrm>
            <a:off x="838200" y="2230798"/>
            <a:ext cx="5572307" cy="62715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pt-PT" sz="1800" b="1" dirty="0">
                <a:solidFill>
                  <a:srgbClr val="E5912B"/>
                </a:solidFill>
                <a:latin typeface="Montserrat" panose="00000500000000000000" pitchFamily="50" charset="0"/>
              </a:rPr>
              <a:t>PROCEDIMENTO</a:t>
            </a:r>
          </a:p>
        </p:txBody>
      </p:sp>
      <p:sp>
        <p:nvSpPr>
          <p:cNvPr id="35" name="CaixaDeTexto 34">
            <a:extLst>
              <a:ext uri="{FF2B5EF4-FFF2-40B4-BE49-F238E27FC236}">
                <a16:creationId xmlns:a16="http://schemas.microsoft.com/office/drawing/2014/main" id="{E510A1DA-EA09-AA85-8227-55F88D87E1EE}"/>
              </a:ext>
            </a:extLst>
          </p:cNvPr>
          <p:cNvSpPr txBox="1"/>
          <p:nvPr/>
        </p:nvSpPr>
        <p:spPr>
          <a:xfrm>
            <a:off x="864079" y="2780827"/>
            <a:ext cx="5343474" cy="269369"/>
          </a:xfrm>
          <a:prstGeom prst="rect">
            <a:avLst/>
          </a:prstGeom>
          <a:noFill/>
        </p:spPr>
        <p:txBody>
          <a:bodyPr wrap="square" anchor="ctr">
            <a:spAutoFit/>
          </a:bodyPr>
          <a:lstStyle/>
          <a:p>
            <a:pPr marL="0" marR="0" lvl="0" indent="0" defTabSz="914400" rtl="0" eaLnBrk="0" fontAlgn="base" latinLnBrk="0" hangingPunct="0">
              <a:lnSpc>
                <a:spcPct val="120000"/>
              </a:lnSpc>
              <a:spcBef>
                <a:spcPct val="0"/>
              </a:spcBef>
              <a:spcAft>
                <a:spcPct val="0"/>
              </a:spcAft>
              <a:buClrTx/>
              <a:buSzTx/>
              <a:tabLst/>
            </a:pPr>
            <a:r>
              <a:rPr kumimoji="0" lang="pt-PT" altLang="pt-PT" sz="1050" b="0" i="0" u="none" strike="noStrike" cap="none" normalizeH="0" baseline="0" dirty="0">
                <a:ln>
                  <a:noFill/>
                </a:ln>
                <a:solidFill>
                  <a:schemeClr val="tx1"/>
                </a:solidFill>
                <a:effectLst/>
                <a:latin typeface="Montserrat" panose="00000500000000000000" pitchFamily="50" charset="0"/>
              </a:rPr>
              <a:t>O procedimento de pós-avaliação abrange:</a:t>
            </a:r>
          </a:p>
        </p:txBody>
      </p:sp>
      <p:cxnSp>
        <p:nvCxnSpPr>
          <p:cNvPr id="36" name="Conexão reta 35">
            <a:extLst>
              <a:ext uri="{FF2B5EF4-FFF2-40B4-BE49-F238E27FC236}">
                <a16:creationId xmlns:a16="http://schemas.microsoft.com/office/drawing/2014/main" id="{47C9AD7E-5918-D1D4-111A-C9831C8A1C05}"/>
              </a:ext>
            </a:extLst>
          </p:cNvPr>
          <p:cNvCxnSpPr>
            <a:cxnSpLocks/>
          </p:cNvCxnSpPr>
          <p:nvPr/>
        </p:nvCxnSpPr>
        <p:spPr>
          <a:xfrm>
            <a:off x="954067" y="3124656"/>
            <a:ext cx="4261449" cy="0"/>
          </a:xfrm>
          <a:prstGeom prst="line">
            <a:avLst/>
          </a:prstGeom>
          <a:ln>
            <a:solidFill>
              <a:srgbClr val="E5912B"/>
            </a:solidFill>
          </a:ln>
        </p:spPr>
        <p:style>
          <a:lnRef idx="1">
            <a:schemeClr val="accent1"/>
          </a:lnRef>
          <a:fillRef idx="0">
            <a:schemeClr val="accent1"/>
          </a:fillRef>
          <a:effectRef idx="0">
            <a:schemeClr val="accent1"/>
          </a:effectRef>
          <a:fontRef idx="minor">
            <a:schemeClr val="tx1"/>
          </a:fontRef>
        </p:style>
      </p:cxnSp>
      <p:sp>
        <p:nvSpPr>
          <p:cNvPr id="37" name="CaixaDeTexto 36">
            <a:extLst>
              <a:ext uri="{FF2B5EF4-FFF2-40B4-BE49-F238E27FC236}">
                <a16:creationId xmlns:a16="http://schemas.microsoft.com/office/drawing/2014/main" id="{5A56976A-3FD7-2B2F-23C8-F1837915B063}"/>
              </a:ext>
            </a:extLst>
          </p:cNvPr>
          <p:cNvSpPr txBox="1"/>
          <p:nvPr/>
        </p:nvSpPr>
        <p:spPr>
          <a:xfrm>
            <a:off x="940442" y="4736283"/>
            <a:ext cx="5682259" cy="1044966"/>
          </a:xfrm>
          <a:prstGeom prst="rect">
            <a:avLst/>
          </a:prstGeom>
          <a:noFill/>
        </p:spPr>
        <p:txBody>
          <a:bodyPr wrap="square">
            <a:spAutoFit/>
          </a:bodyPr>
          <a:lstStyle/>
          <a:p>
            <a:pPr algn="just">
              <a:lnSpc>
                <a:spcPct val="120000"/>
              </a:lnSpc>
              <a:spcAft>
                <a:spcPts val="800"/>
              </a:spcAft>
            </a:pPr>
            <a:r>
              <a:rPr lang="pt-PT" sz="1050" b="1" kern="100" dirty="0">
                <a:latin typeface="Montserrat" panose="00000500000000000000" pitchFamily="50" charset="0"/>
                <a:cs typeface="Arial" panose="020B0604020202020204" pitchFamily="34" charset="0"/>
              </a:rPr>
              <a:t>Compete ao proponente </a:t>
            </a:r>
            <a:r>
              <a:rPr lang="pt-PT" sz="1050" kern="100" dirty="0">
                <a:latin typeface="Montserrat" panose="00000500000000000000" pitchFamily="50" charset="0"/>
                <a:cs typeface="Arial" panose="020B0604020202020204" pitchFamily="34" charset="0"/>
              </a:rPr>
              <a:t>dar cumprimento às condições fixadas na DIA ou na DCAPE, incluindo assegurar a monitorização do projeto nos termos fixados nas mesmas, ou, na falta destes, </a:t>
            </a:r>
            <a:r>
              <a:rPr lang="pt-PT" sz="1050" b="1" kern="100" dirty="0">
                <a:latin typeface="Montserrat" panose="00000500000000000000" pitchFamily="50" charset="0"/>
                <a:cs typeface="Arial" panose="020B0604020202020204" pitchFamily="34" charset="0"/>
              </a:rPr>
              <a:t>de acordo com o EIA ou o RECAPE apresentados </a:t>
            </a:r>
            <a:r>
              <a:rPr lang="pt-PT" sz="1050" kern="100" dirty="0">
                <a:latin typeface="Montserrat" panose="00000500000000000000" pitchFamily="50" charset="0"/>
                <a:cs typeface="Arial" panose="020B0604020202020204" pitchFamily="34" charset="0"/>
              </a:rPr>
              <a:t>e remeter à autoridade de AIA os respetivos relatórios ou outros documentos relevantes.</a:t>
            </a:r>
          </a:p>
        </p:txBody>
      </p:sp>
    </p:spTree>
    <p:extLst>
      <p:ext uri="{BB962C8B-B14F-4D97-AF65-F5344CB8AC3E}">
        <p14:creationId xmlns:p14="http://schemas.microsoft.com/office/powerpoint/2010/main" val="16496822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34FF4E-9B1A-E356-7D4B-9862BC3AC3C8}"/>
              </a:ext>
            </a:extLst>
          </p:cNvPr>
          <p:cNvSpPr>
            <a:spLocks noGrp="1" noRot="1" noMove="1" noResize="1" noEditPoints="1" noAdjustHandles="1" noChangeArrowheads="1" noChangeShapeType="1"/>
          </p:cNvSpPr>
          <p:nvPr>
            <p:ph type="title"/>
          </p:nvPr>
        </p:nvSpPr>
        <p:spPr>
          <a:xfrm>
            <a:off x="838200" y="868781"/>
            <a:ext cx="10515600" cy="620354"/>
          </a:xfrm>
        </p:spPr>
        <p:txBody>
          <a:bodyPr>
            <a:normAutofit/>
          </a:bodyPr>
          <a:lstStyle/>
          <a:p>
            <a:r>
              <a:rPr lang="pt-PT" sz="2800" b="1" dirty="0">
                <a:solidFill>
                  <a:srgbClr val="002856"/>
                </a:solidFill>
                <a:latin typeface="Montserrat" panose="00000500000000000000" pitchFamily="2" charset="0"/>
              </a:rPr>
              <a:t>Enquadramento formal de AIA</a:t>
            </a:r>
          </a:p>
        </p:txBody>
      </p:sp>
      <p:sp>
        <p:nvSpPr>
          <p:cNvPr id="3" name="Marcador de Posição de Conteúdo 2">
            <a:extLst>
              <a:ext uri="{FF2B5EF4-FFF2-40B4-BE49-F238E27FC236}">
                <a16:creationId xmlns:a16="http://schemas.microsoft.com/office/drawing/2014/main" id="{E4D3B4A9-60DC-8861-D47B-990784974ACE}"/>
              </a:ext>
            </a:extLst>
          </p:cNvPr>
          <p:cNvSpPr>
            <a:spLocks noGrp="1"/>
          </p:cNvSpPr>
          <p:nvPr>
            <p:ph idx="1"/>
          </p:nvPr>
        </p:nvSpPr>
        <p:spPr>
          <a:xfrm>
            <a:off x="5896901" y="1791119"/>
            <a:ext cx="5959415" cy="4441827"/>
          </a:xfrm>
        </p:spPr>
        <p:txBody>
          <a:bodyPr>
            <a:normAutofit/>
          </a:bodyPr>
          <a:lstStyle/>
          <a:p>
            <a:pPr marL="0" indent="0">
              <a:lnSpc>
                <a:spcPct val="150000"/>
              </a:lnSpc>
              <a:buNone/>
            </a:pPr>
            <a:r>
              <a:rPr lang="pt-PT" sz="1400" b="1" dirty="0">
                <a:latin typeface="Montserrat" panose="00000500000000000000" pitchFamily="50" charset="0"/>
              </a:rPr>
              <a:t>«Avaliação de impacte ambiental» ou «AIA», instrumento de caráter preventivo da política de ambiente, sustentado:</a:t>
            </a:r>
            <a:endParaRPr lang="pt-PT" sz="1400" dirty="0">
              <a:latin typeface="Montserrat" panose="00000500000000000000" pitchFamily="50" charset="0"/>
            </a:endParaRPr>
          </a:p>
          <a:p>
            <a:pPr marL="457200" lvl="1" indent="0" algn="just">
              <a:lnSpc>
                <a:spcPct val="150000"/>
              </a:lnSpc>
              <a:buNone/>
            </a:pPr>
            <a:r>
              <a:rPr lang="pt-PT" sz="1200" dirty="0">
                <a:latin typeface="Montserrat" panose="00000500000000000000" pitchFamily="50" charset="0"/>
              </a:rPr>
              <a:t>i) Na elaboração de um estudo de impacte ambiental; </a:t>
            </a:r>
          </a:p>
          <a:p>
            <a:pPr marL="457200" lvl="1" indent="0" algn="just">
              <a:lnSpc>
                <a:spcPct val="150000"/>
              </a:lnSpc>
              <a:buNone/>
            </a:pPr>
            <a:r>
              <a:rPr lang="pt-PT" sz="1200" dirty="0" err="1">
                <a:latin typeface="Montserrat" panose="00000500000000000000" pitchFamily="50" charset="0"/>
              </a:rPr>
              <a:t>ii</a:t>
            </a:r>
            <a:r>
              <a:rPr lang="pt-PT" sz="1200" dirty="0">
                <a:latin typeface="Montserrat" panose="00000500000000000000" pitchFamily="50" charset="0"/>
              </a:rPr>
              <a:t>) Na realização de consultas públicas e de consultas a entidades competentes em razão da matéria; </a:t>
            </a:r>
          </a:p>
          <a:p>
            <a:pPr marL="457200" lvl="1" indent="0" algn="just">
              <a:lnSpc>
                <a:spcPct val="150000"/>
              </a:lnSpc>
              <a:buNone/>
            </a:pPr>
            <a:r>
              <a:rPr lang="pt-PT" sz="1200" dirty="0" err="1">
                <a:latin typeface="Montserrat" panose="00000500000000000000" pitchFamily="50" charset="0"/>
              </a:rPr>
              <a:t>iii</a:t>
            </a:r>
            <a:r>
              <a:rPr lang="pt-PT" sz="1200" dirty="0">
                <a:latin typeface="Montserrat" panose="00000500000000000000" pitchFamily="50" charset="0"/>
              </a:rPr>
              <a:t>) Na análise pelas autoridades competentes da informação apresentada no estudo e de eventual informação suplementar fornecida pelo proponente ou decorrente das consultas efetuadas; e</a:t>
            </a:r>
          </a:p>
          <a:p>
            <a:pPr marL="457200" lvl="1" indent="0" algn="just">
              <a:lnSpc>
                <a:spcPct val="150000"/>
              </a:lnSpc>
              <a:buNone/>
            </a:pPr>
            <a:r>
              <a:rPr lang="pt-PT" sz="1200" dirty="0" err="1">
                <a:latin typeface="Montserrat" panose="00000500000000000000" pitchFamily="50" charset="0"/>
              </a:rPr>
              <a:t>iv</a:t>
            </a:r>
            <a:r>
              <a:rPr lang="pt-PT" sz="1200" dirty="0">
                <a:latin typeface="Montserrat" panose="00000500000000000000" pitchFamily="50" charset="0"/>
              </a:rPr>
              <a:t>) Na conclusão fundamentada pela autoridade de avaliação de impacte ambiental sobre os efeitos significativos do projeto no ambiente, bem como a identificação e proposta de medidas que evitem, minimizem ou compensem esses efeitos, tendo em vista uma decisão sobre a viabilidade da execução de tais projetos e respetiva pós-avaliação;</a:t>
            </a:r>
          </a:p>
        </p:txBody>
      </p:sp>
      <p:sp>
        <p:nvSpPr>
          <p:cNvPr id="4" name="Subtítulo 2">
            <a:extLst>
              <a:ext uri="{FF2B5EF4-FFF2-40B4-BE49-F238E27FC236}">
                <a16:creationId xmlns:a16="http://schemas.microsoft.com/office/drawing/2014/main" id="{E9718EC5-C20A-B2E8-7C62-FD38C064E049}"/>
              </a:ext>
            </a:extLst>
          </p:cNvPr>
          <p:cNvSpPr txBox="1">
            <a:spLocks noGrp="1" noRot="1" noMove="1" noResize="1" noEditPoints="1" noAdjustHandles="1" noChangeArrowheads="1" noChangeShapeType="1"/>
          </p:cNvSpPr>
          <p:nvPr/>
        </p:nvSpPr>
        <p:spPr>
          <a:xfrm>
            <a:off x="8126083" y="380970"/>
            <a:ext cx="3227717" cy="3058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pt-PT" sz="1200" i="1" dirty="0">
                <a:solidFill>
                  <a:srgbClr val="002856"/>
                </a:solidFill>
                <a:latin typeface="Montserrat" panose="00000500000000000000" pitchFamily="2" charset="0"/>
              </a:rPr>
              <a:t>29/10/2024</a:t>
            </a:r>
          </a:p>
        </p:txBody>
      </p:sp>
      <p:cxnSp>
        <p:nvCxnSpPr>
          <p:cNvPr id="8" name="Conexão reta 7">
            <a:extLst>
              <a:ext uri="{FF2B5EF4-FFF2-40B4-BE49-F238E27FC236}">
                <a16:creationId xmlns:a16="http://schemas.microsoft.com/office/drawing/2014/main" id="{5CDDA346-C506-95C0-D742-E2D8DA6C225F}"/>
              </a:ext>
            </a:extLst>
          </p:cNvPr>
          <p:cNvCxnSpPr>
            <a:cxnSpLocks noGrp="1" noRot="1" noMove="1" noResize="1" noEditPoints="1" noAdjustHandles="1" noChangeArrowheads="1" noChangeShapeType="1"/>
          </p:cNvCxnSpPr>
          <p:nvPr/>
        </p:nvCxnSpPr>
        <p:spPr>
          <a:xfrm>
            <a:off x="0" y="1489135"/>
            <a:ext cx="451485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1" name="Imagem 10" descr="Uma imagem com Tipo de letra, Gráficos, design gráfico, captura de ecrã&#10;&#10;Descrição gerada automaticamente">
            <a:extLst>
              <a:ext uri="{FF2B5EF4-FFF2-40B4-BE49-F238E27FC236}">
                <a16:creationId xmlns:a16="http://schemas.microsoft.com/office/drawing/2014/main" id="{2062510F-D646-9B7A-28DB-D8203C8DA9FE}"/>
              </a:ext>
            </a:extLst>
          </p:cNvPr>
          <p:cNvPicPr>
            <a:picLocks noGrp="1" noRot="1" noChangeAspect="1" noMove="1" noResize="1" noEditPoints="1" noAdjustHandles="1" noChangeArrowheads="1" noChangeShapeType="1" noCrop="1"/>
          </p:cNvPicPr>
          <p:nvPr/>
        </p:nvPicPr>
        <p:blipFill>
          <a:blip r:embed="rId2">
            <a:alphaModFix amt="70000"/>
            <a:extLst>
              <a:ext uri="{28A0092B-C50C-407E-A947-70E740481C1C}">
                <a14:useLocalDpi xmlns:a14="http://schemas.microsoft.com/office/drawing/2010/main" val="0"/>
              </a:ext>
            </a:extLst>
          </a:blip>
          <a:stretch>
            <a:fillRect/>
          </a:stretch>
        </p:blipFill>
        <p:spPr>
          <a:xfrm>
            <a:off x="11018324" y="6267450"/>
            <a:ext cx="837992" cy="401145"/>
          </a:xfrm>
          <a:prstGeom prst="rect">
            <a:avLst/>
          </a:prstGeom>
        </p:spPr>
      </p:pic>
      <p:sp>
        <p:nvSpPr>
          <p:cNvPr id="12" name="Retângulo: Cantos Arredondados 11">
            <a:extLst>
              <a:ext uri="{FF2B5EF4-FFF2-40B4-BE49-F238E27FC236}">
                <a16:creationId xmlns:a16="http://schemas.microsoft.com/office/drawing/2014/main" id="{201B37D6-1BFF-4530-E02C-0DC4C6085852}"/>
              </a:ext>
            </a:extLst>
          </p:cNvPr>
          <p:cNvSpPr>
            <a:spLocks noGrp="1" noRot="1" noMove="1" noResize="1" noEditPoints="1" noAdjustHandles="1" noChangeArrowheads="1" noChangeShapeType="1"/>
          </p:cNvSpPr>
          <p:nvPr/>
        </p:nvSpPr>
        <p:spPr>
          <a:xfrm>
            <a:off x="923261" y="183390"/>
            <a:ext cx="756612" cy="98577"/>
          </a:xfrm>
          <a:prstGeom prst="roundRect">
            <a:avLst/>
          </a:prstGeom>
          <a:solidFill>
            <a:srgbClr val="E59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3" name="Retângulo: Cantos Arredondados 12">
            <a:extLst>
              <a:ext uri="{FF2B5EF4-FFF2-40B4-BE49-F238E27FC236}">
                <a16:creationId xmlns:a16="http://schemas.microsoft.com/office/drawing/2014/main" id="{1B9868F4-8E0B-7407-EAD6-2C00F5343C2C}"/>
              </a:ext>
            </a:extLst>
          </p:cNvPr>
          <p:cNvSpPr>
            <a:spLocks noGrp="1" noRot="1" noMove="1" noResize="1" noEditPoints="1" noAdjustHandles="1" noChangeArrowheads="1" noChangeShapeType="1"/>
          </p:cNvSpPr>
          <p:nvPr/>
        </p:nvSpPr>
        <p:spPr>
          <a:xfrm>
            <a:off x="1711700" y="179244"/>
            <a:ext cx="756612" cy="98577"/>
          </a:xfrm>
          <a:prstGeom prst="round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4" name="Retângulo: Cantos Arredondados 13">
            <a:extLst>
              <a:ext uri="{FF2B5EF4-FFF2-40B4-BE49-F238E27FC236}">
                <a16:creationId xmlns:a16="http://schemas.microsoft.com/office/drawing/2014/main" id="{44B6DFC8-8872-D29C-E99F-E618E4609C66}"/>
              </a:ext>
            </a:extLst>
          </p:cNvPr>
          <p:cNvSpPr>
            <a:spLocks noGrp="1" noRot="1" noMove="1" noResize="1" noEditPoints="1" noAdjustHandles="1" noChangeArrowheads="1" noChangeShapeType="1"/>
          </p:cNvSpPr>
          <p:nvPr/>
        </p:nvSpPr>
        <p:spPr>
          <a:xfrm>
            <a:off x="2500139" y="184191"/>
            <a:ext cx="756612" cy="98577"/>
          </a:xfrm>
          <a:prstGeom prst="round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5" name="Retângulo: Cantos Arredondados 14">
            <a:extLst>
              <a:ext uri="{FF2B5EF4-FFF2-40B4-BE49-F238E27FC236}">
                <a16:creationId xmlns:a16="http://schemas.microsoft.com/office/drawing/2014/main" id="{F169806C-1147-7269-F773-297BF749ABA6}"/>
              </a:ext>
            </a:extLst>
          </p:cNvPr>
          <p:cNvSpPr>
            <a:spLocks noGrp="1" noRot="1" noMove="1" noResize="1" noEditPoints="1" noAdjustHandles="1" noChangeArrowheads="1" noChangeShapeType="1"/>
          </p:cNvSpPr>
          <p:nvPr/>
        </p:nvSpPr>
        <p:spPr>
          <a:xfrm>
            <a:off x="3288578" y="179136"/>
            <a:ext cx="756612" cy="98577"/>
          </a:xfrm>
          <a:prstGeom prst="round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6" name="Retângulo: Cantos Arredondados 15">
            <a:extLst>
              <a:ext uri="{FF2B5EF4-FFF2-40B4-BE49-F238E27FC236}">
                <a16:creationId xmlns:a16="http://schemas.microsoft.com/office/drawing/2014/main" id="{172DF616-613F-42DB-1926-383E0E21EE02}"/>
              </a:ext>
            </a:extLst>
          </p:cNvPr>
          <p:cNvSpPr>
            <a:spLocks noGrp="1" noRot="1" noMove="1" noResize="1" noEditPoints="1" noAdjustHandles="1" noChangeArrowheads="1" noChangeShapeType="1"/>
          </p:cNvSpPr>
          <p:nvPr/>
        </p:nvSpPr>
        <p:spPr>
          <a:xfrm>
            <a:off x="4077017" y="179136"/>
            <a:ext cx="756612" cy="98577"/>
          </a:xfrm>
          <a:prstGeom prst="round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20" name="Imagem 19">
            <a:extLst>
              <a:ext uri="{FF2B5EF4-FFF2-40B4-BE49-F238E27FC236}">
                <a16:creationId xmlns:a16="http://schemas.microsoft.com/office/drawing/2014/main" id="{BCDCFDE0-4279-E0F9-B4B6-2B641C2FA077}"/>
              </a:ext>
            </a:extLst>
          </p:cNvPr>
          <p:cNvPicPr>
            <a:picLocks noChangeAspect="1"/>
          </p:cNvPicPr>
          <p:nvPr/>
        </p:nvPicPr>
        <p:blipFill>
          <a:blip r:embed="rId3"/>
          <a:stretch>
            <a:fillRect/>
          </a:stretch>
        </p:blipFill>
        <p:spPr>
          <a:xfrm>
            <a:off x="1232523" y="2560587"/>
            <a:ext cx="2954137" cy="4118169"/>
          </a:xfrm>
          <a:prstGeom prst="rect">
            <a:avLst/>
          </a:prstGeom>
        </p:spPr>
      </p:pic>
      <p:sp>
        <p:nvSpPr>
          <p:cNvPr id="6" name="Subtítulo 2">
            <a:extLst>
              <a:ext uri="{FF2B5EF4-FFF2-40B4-BE49-F238E27FC236}">
                <a16:creationId xmlns:a16="http://schemas.microsoft.com/office/drawing/2014/main" id="{31186EC2-F464-CB1A-1D77-769E93FAA75C}"/>
              </a:ext>
            </a:extLst>
          </p:cNvPr>
          <p:cNvSpPr txBox="1">
            <a:spLocks/>
          </p:cNvSpPr>
          <p:nvPr/>
        </p:nvSpPr>
        <p:spPr>
          <a:xfrm>
            <a:off x="838200" y="350358"/>
            <a:ext cx="5572307" cy="3058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t-PT" sz="900" b="1" dirty="0">
                <a:solidFill>
                  <a:srgbClr val="002856"/>
                </a:solidFill>
                <a:latin typeface="Montserrat Bold" panose="00000800000000000000" pitchFamily="2" charset="0"/>
              </a:rPr>
              <a:t>CURSO DE AVALIAÇÃO DE IMPACTE AMBIENTAL</a:t>
            </a:r>
            <a:br>
              <a:rPr lang="pt-PT" sz="900" b="1" dirty="0">
                <a:solidFill>
                  <a:srgbClr val="002856"/>
                </a:solidFill>
                <a:latin typeface="Montserrat Bold" panose="00000800000000000000" pitchFamily="2" charset="0"/>
              </a:rPr>
            </a:br>
            <a:r>
              <a:rPr lang="pt-PT" sz="900" b="1" dirty="0">
                <a:solidFill>
                  <a:srgbClr val="E5912B"/>
                </a:solidFill>
                <a:latin typeface="Montserrat" panose="00000500000000000000" pitchFamily="2" charset="0"/>
              </a:rPr>
              <a:t>Módulo 1: Importância, Conceitos, Fases e “Instrumentos”</a:t>
            </a:r>
            <a:endParaRPr lang="pt-PT" sz="900" b="1" dirty="0">
              <a:solidFill>
                <a:srgbClr val="002856"/>
              </a:solidFill>
              <a:latin typeface="Montserrat" panose="00000500000000000000" pitchFamily="2" charset="0"/>
            </a:endParaRPr>
          </a:p>
        </p:txBody>
      </p:sp>
      <p:sp>
        <p:nvSpPr>
          <p:cNvPr id="7" name="Retângulo: Cantos Arredondados 6">
            <a:extLst>
              <a:ext uri="{FF2B5EF4-FFF2-40B4-BE49-F238E27FC236}">
                <a16:creationId xmlns:a16="http://schemas.microsoft.com/office/drawing/2014/main" id="{755E7711-8C15-5F2E-3E00-03536F0055E0}"/>
              </a:ext>
            </a:extLst>
          </p:cNvPr>
          <p:cNvSpPr/>
          <p:nvPr/>
        </p:nvSpPr>
        <p:spPr>
          <a:xfrm>
            <a:off x="1679874" y="1890221"/>
            <a:ext cx="2631684" cy="575601"/>
          </a:xfrm>
          <a:prstGeom prst="roundRect">
            <a:avLst/>
          </a:prstGeom>
          <a:solidFill>
            <a:srgbClr val="E591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400" b="1" dirty="0">
                <a:latin typeface="Montserrat" panose="00000500000000000000" pitchFamily="50" charset="0"/>
              </a:rPr>
              <a:t>DEFINIÇÃO</a:t>
            </a:r>
          </a:p>
        </p:txBody>
      </p:sp>
      <p:sp>
        <p:nvSpPr>
          <p:cNvPr id="9" name="Retângulo: Cantos Arredondados 8">
            <a:extLst>
              <a:ext uri="{FF2B5EF4-FFF2-40B4-BE49-F238E27FC236}">
                <a16:creationId xmlns:a16="http://schemas.microsoft.com/office/drawing/2014/main" id="{BB809287-B8D0-4044-F721-8C59AF83DB66}"/>
              </a:ext>
            </a:extLst>
          </p:cNvPr>
          <p:cNvSpPr/>
          <p:nvPr/>
        </p:nvSpPr>
        <p:spPr>
          <a:xfrm>
            <a:off x="929546" y="1890220"/>
            <a:ext cx="605954" cy="575601"/>
          </a:xfrm>
          <a:prstGeom prst="roundRect">
            <a:avLst/>
          </a:prstGeom>
          <a:solidFill>
            <a:srgbClr val="E591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400" b="1" dirty="0">
                <a:latin typeface="Montserrat" panose="00000500000000000000" pitchFamily="50" charset="0"/>
              </a:rPr>
              <a:t>2</a:t>
            </a:r>
          </a:p>
        </p:txBody>
      </p:sp>
      <p:cxnSp>
        <p:nvCxnSpPr>
          <p:cNvPr id="19" name="Conexão reta 18">
            <a:extLst>
              <a:ext uri="{FF2B5EF4-FFF2-40B4-BE49-F238E27FC236}">
                <a16:creationId xmlns:a16="http://schemas.microsoft.com/office/drawing/2014/main" id="{8CEAECAC-8D8C-3B02-9EAE-CAF40CC5237B}"/>
              </a:ext>
            </a:extLst>
          </p:cNvPr>
          <p:cNvCxnSpPr/>
          <p:nvPr/>
        </p:nvCxnSpPr>
        <p:spPr>
          <a:xfrm>
            <a:off x="5564038" y="1742686"/>
            <a:ext cx="0" cy="4438249"/>
          </a:xfrm>
          <a:prstGeom prst="line">
            <a:avLst/>
          </a:prstGeom>
          <a:ln>
            <a:solidFill>
              <a:srgbClr val="E5912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43832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a:extLst>
              <a:ext uri="{FF2B5EF4-FFF2-40B4-BE49-F238E27FC236}">
                <a16:creationId xmlns:a16="http://schemas.microsoft.com/office/drawing/2014/main" id="{13D43D85-0A81-92CD-2725-F54DB75AC51F}"/>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p:blipFill>
        <p:spPr>
          <a:xfrm>
            <a:off x="0" y="0"/>
            <a:ext cx="12192000" cy="6857999"/>
          </a:xfrm>
          <a:prstGeom prst="rect">
            <a:avLst/>
          </a:prstGeom>
        </p:spPr>
      </p:pic>
      <p:sp>
        <p:nvSpPr>
          <p:cNvPr id="2" name="Título 1">
            <a:extLst>
              <a:ext uri="{FF2B5EF4-FFF2-40B4-BE49-F238E27FC236}">
                <a16:creationId xmlns:a16="http://schemas.microsoft.com/office/drawing/2014/main" id="{EB955D34-6841-8155-8ABC-154C8370C7C7}"/>
              </a:ext>
            </a:extLst>
          </p:cNvPr>
          <p:cNvSpPr>
            <a:spLocks noGrp="1" noRot="1" noMove="1" noResize="1" noEditPoints="1" noAdjustHandles="1" noChangeArrowheads="1" noChangeShapeType="1"/>
          </p:cNvSpPr>
          <p:nvPr>
            <p:ph type="ctrTitle"/>
          </p:nvPr>
        </p:nvSpPr>
        <p:spPr>
          <a:xfrm>
            <a:off x="595127" y="2478314"/>
            <a:ext cx="10457219" cy="947918"/>
          </a:xfrm>
        </p:spPr>
        <p:txBody>
          <a:bodyPr>
            <a:noAutofit/>
          </a:bodyPr>
          <a:lstStyle/>
          <a:p>
            <a:pPr algn="l"/>
            <a:r>
              <a:rPr lang="pt-PT" sz="2400" b="1" dirty="0">
                <a:solidFill>
                  <a:srgbClr val="002856"/>
                </a:solidFill>
                <a:latin typeface="Montserrat" panose="00000500000000000000" pitchFamily="2" charset="0"/>
              </a:rPr>
              <a:t>CURSO DE AVALIAÇÃO DE IMPACTE AMBIENTAL</a:t>
            </a:r>
          </a:p>
        </p:txBody>
      </p:sp>
      <p:sp>
        <p:nvSpPr>
          <p:cNvPr id="3" name="Subtítulo 2">
            <a:extLst>
              <a:ext uri="{FF2B5EF4-FFF2-40B4-BE49-F238E27FC236}">
                <a16:creationId xmlns:a16="http://schemas.microsoft.com/office/drawing/2014/main" id="{98DD3C77-41E6-F839-9051-6F6A8CC92396}"/>
              </a:ext>
            </a:extLst>
          </p:cNvPr>
          <p:cNvSpPr>
            <a:spLocks noGrp="1" noRot="1" noMove="1" noResize="1" noEditPoints="1" noAdjustHandles="1" noChangeArrowheads="1" noChangeShapeType="1"/>
          </p:cNvSpPr>
          <p:nvPr>
            <p:ph type="subTitle" idx="1"/>
          </p:nvPr>
        </p:nvSpPr>
        <p:spPr>
          <a:xfrm>
            <a:off x="595127" y="4350184"/>
            <a:ext cx="5320145" cy="535853"/>
          </a:xfrm>
        </p:spPr>
        <p:txBody>
          <a:bodyPr>
            <a:normAutofit/>
          </a:bodyPr>
          <a:lstStyle/>
          <a:p>
            <a:pPr algn="l"/>
            <a:r>
              <a:rPr lang="pt-PT" sz="1600" i="1" dirty="0">
                <a:latin typeface="Montserrat" panose="00000500000000000000" pitchFamily="2" charset="0"/>
              </a:rPr>
              <a:t>29/10/2024</a:t>
            </a:r>
          </a:p>
        </p:txBody>
      </p:sp>
      <p:sp>
        <p:nvSpPr>
          <p:cNvPr id="4" name="Título 1">
            <a:extLst>
              <a:ext uri="{FF2B5EF4-FFF2-40B4-BE49-F238E27FC236}">
                <a16:creationId xmlns:a16="http://schemas.microsoft.com/office/drawing/2014/main" id="{852C3F87-090B-5036-B1CB-1A7485AA14C5}"/>
              </a:ext>
            </a:extLst>
          </p:cNvPr>
          <p:cNvSpPr txBox="1">
            <a:spLocks noGrp="1" noRot="1" noMove="1" noResize="1" noEditPoints="1" noAdjustHandles="1" noChangeArrowheads="1" noChangeShapeType="1"/>
          </p:cNvSpPr>
          <p:nvPr/>
        </p:nvSpPr>
        <p:spPr>
          <a:xfrm>
            <a:off x="595127" y="3465914"/>
            <a:ext cx="10457219" cy="728717"/>
          </a:xfrm>
          <a:prstGeom prst="rect">
            <a:avLst/>
          </a:prstGeom>
        </p:spPr>
        <p:txBody>
          <a:bodyPr vert="horz" lIns="91440" tIns="45720" rIns="91440" bIns="45720" rtlCol="0" anchor="t">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pt-PT" sz="2800" b="1" dirty="0">
                <a:solidFill>
                  <a:srgbClr val="E5912B"/>
                </a:solidFill>
                <a:latin typeface="Montserrat" panose="00000500000000000000" pitchFamily="2" charset="0"/>
              </a:rPr>
              <a:t>Módulo 1:</a:t>
            </a:r>
          </a:p>
          <a:p>
            <a:pPr algn="l"/>
            <a:r>
              <a:rPr lang="pt-PT" sz="2800" b="1" dirty="0">
                <a:solidFill>
                  <a:srgbClr val="E5912B"/>
                </a:solidFill>
                <a:latin typeface="Montserrat" panose="00000500000000000000" pitchFamily="2" charset="0"/>
              </a:rPr>
              <a:t>Importância, Conceitos, Fases e “Instrumentos”</a:t>
            </a:r>
          </a:p>
        </p:txBody>
      </p:sp>
    </p:spTree>
    <p:extLst>
      <p:ext uri="{BB962C8B-B14F-4D97-AF65-F5344CB8AC3E}">
        <p14:creationId xmlns:p14="http://schemas.microsoft.com/office/powerpoint/2010/main" val="31086674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341BB0-F5B2-DA40-0C83-DEC531B7BAA2}"/>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97675D23-D29B-B9F0-65A3-5A1577D3CD1C}"/>
              </a:ext>
            </a:extLst>
          </p:cNvPr>
          <p:cNvSpPr>
            <a:spLocks noGrp="1" noRot="1" noMove="1" noResize="1" noEditPoints="1" noAdjustHandles="1" noChangeArrowheads="1" noChangeShapeType="1"/>
          </p:cNvSpPr>
          <p:nvPr>
            <p:ph type="title"/>
          </p:nvPr>
        </p:nvSpPr>
        <p:spPr>
          <a:xfrm>
            <a:off x="838200" y="868781"/>
            <a:ext cx="10515600" cy="620354"/>
          </a:xfrm>
        </p:spPr>
        <p:txBody>
          <a:bodyPr>
            <a:normAutofit/>
          </a:bodyPr>
          <a:lstStyle/>
          <a:p>
            <a:r>
              <a:rPr lang="pt-PT" sz="2800" b="1" dirty="0">
                <a:solidFill>
                  <a:srgbClr val="002856"/>
                </a:solidFill>
                <a:latin typeface="Montserrat" panose="00000500000000000000" pitchFamily="2" charset="0"/>
              </a:rPr>
              <a:t>Enquadramento formal de AIA</a:t>
            </a:r>
          </a:p>
        </p:txBody>
      </p:sp>
      <p:sp>
        <p:nvSpPr>
          <p:cNvPr id="4" name="Subtítulo 2">
            <a:extLst>
              <a:ext uri="{FF2B5EF4-FFF2-40B4-BE49-F238E27FC236}">
                <a16:creationId xmlns:a16="http://schemas.microsoft.com/office/drawing/2014/main" id="{AEB294F3-E322-6F70-168F-A5820983F952}"/>
              </a:ext>
            </a:extLst>
          </p:cNvPr>
          <p:cNvSpPr txBox="1">
            <a:spLocks noGrp="1" noRot="1" noMove="1" noResize="1" noEditPoints="1" noAdjustHandles="1" noChangeArrowheads="1" noChangeShapeType="1"/>
          </p:cNvSpPr>
          <p:nvPr/>
        </p:nvSpPr>
        <p:spPr>
          <a:xfrm>
            <a:off x="8126083" y="380970"/>
            <a:ext cx="3227717" cy="3058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pt-PT" sz="1200" i="1" dirty="0">
                <a:solidFill>
                  <a:srgbClr val="002856"/>
                </a:solidFill>
                <a:latin typeface="Montserrat" panose="00000500000000000000" pitchFamily="2" charset="0"/>
              </a:rPr>
              <a:t>29/10/2024</a:t>
            </a:r>
          </a:p>
        </p:txBody>
      </p:sp>
      <p:cxnSp>
        <p:nvCxnSpPr>
          <p:cNvPr id="8" name="Conexão reta 7">
            <a:extLst>
              <a:ext uri="{FF2B5EF4-FFF2-40B4-BE49-F238E27FC236}">
                <a16:creationId xmlns:a16="http://schemas.microsoft.com/office/drawing/2014/main" id="{A7F420AA-87FF-6C2F-CB73-CCBF4C51F296}"/>
              </a:ext>
            </a:extLst>
          </p:cNvPr>
          <p:cNvCxnSpPr>
            <a:cxnSpLocks noGrp="1" noRot="1" noMove="1" noResize="1" noEditPoints="1" noAdjustHandles="1" noChangeArrowheads="1" noChangeShapeType="1"/>
          </p:cNvCxnSpPr>
          <p:nvPr/>
        </p:nvCxnSpPr>
        <p:spPr>
          <a:xfrm>
            <a:off x="0" y="1489135"/>
            <a:ext cx="451485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1" name="Imagem 10" descr="Uma imagem com Tipo de letra, Gráficos, design gráfico, captura de ecrã&#10;&#10;Descrição gerada automaticamente">
            <a:extLst>
              <a:ext uri="{FF2B5EF4-FFF2-40B4-BE49-F238E27FC236}">
                <a16:creationId xmlns:a16="http://schemas.microsoft.com/office/drawing/2014/main" id="{881EC8FE-BF97-1A67-39D6-1515321A0610}"/>
              </a:ext>
            </a:extLst>
          </p:cNvPr>
          <p:cNvPicPr>
            <a:picLocks noGrp="1" noRot="1" noChangeAspect="1" noMove="1" noResize="1" noEditPoints="1" noAdjustHandles="1" noChangeArrowheads="1" noChangeShapeType="1" noCrop="1"/>
          </p:cNvPicPr>
          <p:nvPr/>
        </p:nvPicPr>
        <p:blipFill>
          <a:blip r:embed="rId2">
            <a:alphaModFix amt="70000"/>
            <a:extLst>
              <a:ext uri="{28A0092B-C50C-407E-A947-70E740481C1C}">
                <a14:useLocalDpi xmlns:a14="http://schemas.microsoft.com/office/drawing/2010/main" val="0"/>
              </a:ext>
            </a:extLst>
          </a:blip>
          <a:stretch>
            <a:fillRect/>
          </a:stretch>
        </p:blipFill>
        <p:spPr>
          <a:xfrm>
            <a:off x="11018324" y="6267450"/>
            <a:ext cx="837992" cy="401145"/>
          </a:xfrm>
          <a:prstGeom prst="rect">
            <a:avLst/>
          </a:prstGeom>
        </p:spPr>
      </p:pic>
      <p:sp>
        <p:nvSpPr>
          <p:cNvPr id="12" name="Retângulo: Cantos Arredondados 11">
            <a:extLst>
              <a:ext uri="{FF2B5EF4-FFF2-40B4-BE49-F238E27FC236}">
                <a16:creationId xmlns:a16="http://schemas.microsoft.com/office/drawing/2014/main" id="{49929CCD-E6DB-AF5F-C82E-247D77D3F235}"/>
              </a:ext>
            </a:extLst>
          </p:cNvPr>
          <p:cNvSpPr>
            <a:spLocks noGrp="1" noRot="1" noMove="1" noResize="1" noEditPoints="1" noAdjustHandles="1" noChangeArrowheads="1" noChangeShapeType="1"/>
          </p:cNvSpPr>
          <p:nvPr/>
        </p:nvSpPr>
        <p:spPr>
          <a:xfrm>
            <a:off x="923261" y="183390"/>
            <a:ext cx="756612" cy="98577"/>
          </a:xfrm>
          <a:prstGeom prst="roundRect">
            <a:avLst/>
          </a:prstGeom>
          <a:solidFill>
            <a:srgbClr val="E59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3" name="Retângulo: Cantos Arredondados 12">
            <a:extLst>
              <a:ext uri="{FF2B5EF4-FFF2-40B4-BE49-F238E27FC236}">
                <a16:creationId xmlns:a16="http://schemas.microsoft.com/office/drawing/2014/main" id="{41F75889-F0EF-4BC5-6626-F482DBFDB7A9}"/>
              </a:ext>
            </a:extLst>
          </p:cNvPr>
          <p:cNvSpPr>
            <a:spLocks noGrp="1" noRot="1" noMove="1" noResize="1" noEditPoints="1" noAdjustHandles="1" noChangeArrowheads="1" noChangeShapeType="1"/>
          </p:cNvSpPr>
          <p:nvPr/>
        </p:nvSpPr>
        <p:spPr>
          <a:xfrm>
            <a:off x="1711700" y="179244"/>
            <a:ext cx="756612" cy="98577"/>
          </a:xfrm>
          <a:prstGeom prst="round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4" name="Retângulo: Cantos Arredondados 13">
            <a:extLst>
              <a:ext uri="{FF2B5EF4-FFF2-40B4-BE49-F238E27FC236}">
                <a16:creationId xmlns:a16="http://schemas.microsoft.com/office/drawing/2014/main" id="{61826A3E-C9FF-35C2-1F6C-15192A2416E5}"/>
              </a:ext>
            </a:extLst>
          </p:cNvPr>
          <p:cNvSpPr>
            <a:spLocks noGrp="1" noRot="1" noMove="1" noResize="1" noEditPoints="1" noAdjustHandles="1" noChangeArrowheads="1" noChangeShapeType="1"/>
          </p:cNvSpPr>
          <p:nvPr/>
        </p:nvSpPr>
        <p:spPr>
          <a:xfrm>
            <a:off x="2500139" y="184191"/>
            <a:ext cx="756612" cy="98577"/>
          </a:xfrm>
          <a:prstGeom prst="round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5" name="Retângulo: Cantos Arredondados 14">
            <a:extLst>
              <a:ext uri="{FF2B5EF4-FFF2-40B4-BE49-F238E27FC236}">
                <a16:creationId xmlns:a16="http://schemas.microsoft.com/office/drawing/2014/main" id="{FA3FC9CD-2CFF-2163-67F2-A0215A031A02}"/>
              </a:ext>
            </a:extLst>
          </p:cNvPr>
          <p:cNvSpPr>
            <a:spLocks noGrp="1" noRot="1" noMove="1" noResize="1" noEditPoints="1" noAdjustHandles="1" noChangeArrowheads="1" noChangeShapeType="1"/>
          </p:cNvSpPr>
          <p:nvPr/>
        </p:nvSpPr>
        <p:spPr>
          <a:xfrm>
            <a:off x="3288578" y="179136"/>
            <a:ext cx="756612" cy="98577"/>
          </a:xfrm>
          <a:prstGeom prst="round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6" name="Retângulo: Cantos Arredondados 15">
            <a:extLst>
              <a:ext uri="{FF2B5EF4-FFF2-40B4-BE49-F238E27FC236}">
                <a16:creationId xmlns:a16="http://schemas.microsoft.com/office/drawing/2014/main" id="{CE1BA4E4-9CEF-21EC-2A33-D1B816D0E4C1}"/>
              </a:ext>
            </a:extLst>
          </p:cNvPr>
          <p:cNvSpPr>
            <a:spLocks noGrp="1" noRot="1" noMove="1" noResize="1" noEditPoints="1" noAdjustHandles="1" noChangeArrowheads="1" noChangeShapeType="1"/>
          </p:cNvSpPr>
          <p:nvPr/>
        </p:nvSpPr>
        <p:spPr>
          <a:xfrm>
            <a:off x="4077017" y="179136"/>
            <a:ext cx="756612" cy="98577"/>
          </a:xfrm>
          <a:prstGeom prst="round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20" name="Imagem 19">
            <a:extLst>
              <a:ext uri="{FF2B5EF4-FFF2-40B4-BE49-F238E27FC236}">
                <a16:creationId xmlns:a16="http://schemas.microsoft.com/office/drawing/2014/main" id="{7E43CD0D-67EA-4A15-75B7-D7C1BAF48A96}"/>
              </a:ext>
            </a:extLst>
          </p:cNvPr>
          <p:cNvPicPr>
            <a:picLocks noChangeAspect="1"/>
          </p:cNvPicPr>
          <p:nvPr/>
        </p:nvPicPr>
        <p:blipFill>
          <a:blip r:embed="rId3"/>
          <a:stretch>
            <a:fillRect/>
          </a:stretch>
        </p:blipFill>
        <p:spPr>
          <a:xfrm>
            <a:off x="1232523" y="2560587"/>
            <a:ext cx="2954137" cy="4118169"/>
          </a:xfrm>
          <a:prstGeom prst="rect">
            <a:avLst/>
          </a:prstGeom>
        </p:spPr>
      </p:pic>
      <p:sp>
        <p:nvSpPr>
          <p:cNvPr id="6" name="Subtítulo 2">
            <a:extLst>
              <a:ext uri="{FF2B5EF4-FFF2-40B4-BE49-F238E27FC236}">
                <a16:creationId xmlns:a16="http://schemas.microsoft.com/office/drawing/2014/main" id="{23685367-82E7-BD7B-2917-84D20318F817}"/>
              </a:ext>
            </a:extLst>
          </p:cNvPr>
          <p:cNvSpPr txBox="1">
            <a:spLocks/>
          </p:cNvSpPr>
          <p:nvPr/>
        </p:nvSpPr>
        <p:spPr>
          <a:xfrm>
            <a:off x="838200" y="350358"/>
            <a:ext cx="5572307" cy="3058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t-PT" sz="900" b="1" dirty="0">
                <a:solidFill>
                  <a:srgbClr val="002856"/>
                </a:solidFill>
                <a:latin typeface="Montserrat Bold" panose="00000800000000000000" pitchFamily="2" charset="0"/>
              </a:rPr>
              <a:t>CURSO DE AVALIAÇÃO DE IMPACTE AMBIENTAL</a:t>
            </a:r>
            <a:br>
              <a:rPr lang="pt-PT" sz="900" b="1" dirty="0">
                <a:solidFill>
                  <a:srgbClr val="002856"/>
                </a:solidFill>
                <a:latin typeface="Montserrat Bold" panose="00000800000000000000" pitchFamily="2" charset="0"/>
              </a:rPr>
            </a:br>
            <a:r>
              <a:rPr lang="pt-PT" sz="900" b="1" dirty="0">
                <a:solidFill>
                  <a:srgbClr val="E5912B"/>
                </a:solidFill>
                <a:latin typeface="Montserrat" panose="00000500000000000000" pitchFamily="2" charset="0"/>
              </a:rPr>
              <a:t>Módulo 1: Importância, Conceitos, Fases e “Instrumentos”</a:t>
            </a:r>
            <a:endParaRPr lang="pt-PT" sz="900" b="1" dirty="0">
              <a:solidFill>
                <a:srgbClr val="002856"/>
              </a:solidFill>
              <a:latin typeface="Montserrat" panose="00000500000000000000" pitchFamily="2" charset="0"/>
            </a:endParaRPr>
          </a:p>
        </p:txBody>
      </p:sp>
      <p:sp>
        <p:nvSpPr>
          <p:cNvPr id="7" name="Retângulo: Cantos Arredondados 6">
            <a:extLst>
              <a:ext uri="{FF2B5EF4-FFF2-40B4-BE49-F238E27FC236}">
                <a16:creationId xmlns:a16="http://schemas.microsoft.com/office/drawing/2014/main" id="{B199758E-7D46-B8D4-AEF7-A9AAB1BD3659}"/>
              </a:ext>
            </a:extLst>
          </p:cNvPr>
          <p:cNvSpPr/>
          <p:nvPr/>
        </p:nvSpPr>
        <p:spPr>
          <a:xfrm>
            <a:off x="1679874" y="1890221"/>
            <a:ext cx="2631684" cy="575601"/>
          </a:xfrm>
          <a:prstGeom prst="roundRect">
            <a:avLst/>
          </a:prstGeom>
          <a:solidFill>
            <a:srgbClr val="E591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400" b="1" dirty="0">
                <a:latin typeface="Montserrat" panose="00000500000000000000" pitchFamily="50" charset="0"/>
              </a:rPr>
              <a:t>DEFINIÇÃO</a:t>
            </a:r>
          </a:p>
        </p:txBody>
      </p:sp>
      <p:sp>
        <p:nvSpPr>
          <p:cNvPr id="9" name="Retângulo: Cantos Arredondados 8">
            <a:extLst>
              <a:ext uri="{FF2B5EF4-FFF2-40B4-BE49-F238E27FC236}">
                <a16:creationId xmlns:a16="http://schemas.microsoft.com/office/drawing/2014/main" id="{7B8E2054-B6A1-6CE9-65CB-ADC8C2BB7AD9}"/>
              </a:ext>
            </a:extLst>
          </p:cNvPr>
          <p:cNvSpPr/>
          <p:nvPr/>
        </p:nvSpPr>
        <p:spPr>
          <a:xfrm>
            <a:off x="929546" y="1890220"/>
            <a:ext cx="605954" cy="575601"/>
          </a:xfrm>
          <a:prstGeom prst="roundRect">
            <a:avLst/>
          </a:prstGeom>
          <a:solidFill>
            <a:srgbClr val="E591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sz="1400" b="1" dirty="0">
                <a:latin typeface="Montserrat" panose="00000500000000000000" pitchFamily="50" charset="0"/>
              </a:rPr>
              <a:t>2</a:t>
            </a:r>
          </a:p>
        </p:txBody>
      </p:sp>
      <p:cxnSp>
        <p:nvCxnSpPr>
          <p:cNvPr id="19" name="Conexão reta 18">
            <a:extLst>
              <a:ext uri="{FF2B5EF4-FFF2-40B4-BE49-F238E27FC236}">
                <a16:creationId xmlns:a16="http://schemas.microsoft.com/office/drawing/2014/main" id="{BABF4BF4-4929-211D-9FB2-EECF64FB7FB7}"/>
              </a:ext>
            </a:extLst>
          </p:cNvPr>
          <p:cNvCxnSpPr/>
          <p:nvPr/>
        </p:nvCxnSpPr>
        <p:spPr>
          <a:xfrm>
            <a:off x="5564038" y="1742686"/>
            <a:ext cx="0" cy="4438249"/>
          </a:xfrm>
          <a:prstGeom prst="line">
            <a:avLst/>
          </a:prstGeom>
          <a:ln>
            <a:solidFill>
              <a:srgbClr val="E5912B"/>
            </a:solidFill>
          </a:ln>
        </p:spPr>
        <p:style>
          <a:lnRef idx="1">
            <a:schemeClr val="accent1"/>
          </a:lnRef>
          <a:fillRef idx="0">
            <a:schemeClr val="accent1"/>
          </a:fillRef>
          <a:effectRef idx="0">
            <a:schemeClr val="accent1"/>
          </a:effectRef>
          <a:fontRef idx="minor">
            <a:schemeClr val="tx1"/>
          </a:fontRef>
        </p:style>
      </p:cxnSp>
      <p:sp>
        <p:nvSpPr>
          <p:cNvPr id="5" name="Marcador de Posição de Conteúdo 2">
            <a:extLst>
              <a:ext uri="{FF2B5EF4-FFF2-40B4-BE49-F238E27FC236}">
                <a16:creationId xmlns:a16="http://schemas.microsoft.com/office/drawing/2014/main" id="{625EE815-67D9-CEF3-53DA-E397AA1B2061}"/>
              </a:ext>
            </a:extLst>
          </p:cNvPr>
          <p:cNvSpPr txBox="1">
            <a:spLocks/>
          </p:cNvSpPr>
          <p:nvPr/>
        </p:nvSpPr>
        <p:spPr>
          <a:xfrm>
            <a:off x="5896901" y="1791119"/>
            <a:ext cx="5959414" cy="468591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pt-PT" sz="1400" b="1" dirty="0">
                <a:latin typeface="Montserrat" panose="00000500000000000000" pitchFamily="50" charset="0"/>
              </a:rPr>
              <a:t>«Avaliação de impacte ambiental» ou «AIA», instrumento de </a:t>
            </a:r>
            <a:r>
              <a:rPr lang="pt-PT" sz="1400" b="1" dirty="0">
                <a:highlight>
                  <a:srgbClr val="FFFF00"/>
                </a:highlight>
                <a:latin typeface="Montserrat" panose="00000500000000000000" pitchFamily="50" charset="0"/>
              </a:rPr>
              <a:t>caráter preventivo</a:t>
            </a:r>
            <a:r>
              <a:rPr lang="pt-PT" sz="1400" b="1" dirty="0">
                <a:latin typeface="Montserrat" panose="00000500000000000000" pitchFamily="50" charset="0"/>
              </a:rPr>
              <a:t> da política de ambiente, sustentado:</a:t>
            </a:r>
            <a:endParaRPr lang="pt-PT" sz="1400" dirty="0">
              <a:latin typeface="Montserrat" panose="00000500000000000000" pitchFamily="50" charset="0"/>
            </a:endParaRPr>
          </a:p>
          <a:p>
            <a:pPr marL="457200" lvl="1" indent="0" algn="just">
              <a:lnSpc>
                <a:spcPct val="150000"/>
              </a:lnSpc>
              <a:buNone/>
            </a:pPr>
            <a:r>
              <a:rPr lang="pt-PT" sz="1200" dirty="0">
                <a:latin typeface="Montserrat" panose="00000500000000000000" pitchFamily="50" charset="0"/>
              </a:rPr>
              <a:t>i) Na elaboração de um </a:t>
            </a:r>
            <a:r>
              <a:rPr lang="pt-PT" sz="1200" dirty="0">
                <a:highlight>
                  <a:srgbClr val="FFFF00"/>
                </a:highlight>
                <a:latin typeface="Montserrat" panose="00000500000000000000" pitchFamily="50" charset="0"/>
              </a:rPr>
              <a:t>estudo de impacte ambiental</a:t>
            </a:r>
            <a:r>
              <a:rPr lang="pt-PT" sz="1200" dirty="0">
                <a:latin typeface="Montserrat" panose="00000500000000000000" pitchFamily="50" charset="0"/>
              </a:rPr>
              <a:t>; </a:t>
            </a:r>
          </a:p>
          <a:p>
            <a:pPr marL="457200" lvl="1" indent="0" algn="just">
              <a:lnSpc>
                <a:spcPct val="150000"/>
              </a:lnSpc>
              <a:buNone/>
            </a:pPr>
            <a:r>
              <a:rPr lang="pt-PT" sz="1200" dirty="0" err="1">
                <a:latin typeface="Montserrat" panose="00000500000000000000" pitchFamily="50" charset="0"/>
              </a:rPr>
              <a:t>ii</a:t>
            </a:r>
            <a:r>
              <a:rPr lang="pt-PT" sz="1200" dirty="0">
                <a:latin typeface="Montserrat" panose="00000500000000000000" pitchFamily="50" charset="0"/>
              </a:rPr>
              <a:t>) Na realização de </a:t>
            </a:r>
            <a:r>
              <a:rPr lang="pt-PT" sz="1200" dirty="0">
                <a:highlight>
                  <a:srgbClr val="FFFF00"/>
                </a:highlight>
                <a:latin typeface="Montserrat" panose="00000500000000000000" pitchFamily="50" charset="0"/>
              </a:rPr>
              <a:t>consultas públicas</a:t>
            </a:r>
            <a:r>
              <a:rPr lang="pt-PT" sz="1200" dirty="0">
                <a:latin typeface="Montserrat" panose="00000500000000000000" pitchFamily="50" charset="0"/>
              </a:rPr>
              <a:t> e de consultas a entidades competentes em razão da matéria; </a:t>
            </a:r>
          </a:p>
          <a:p>
            <a:pPr marL="457200" lvl="1" indent="0" algn="just">
              <a:lnSpc>
                <a:spcPct val="150000"/>
              </a:lnSpc>
              <a:buNone/>
            </a:pPr>
            <a:r>
              <a:rPr lang="pt-PT" sz="1200" dirty="0" err="1">
                <a:latin typeface="Montserrat" panose="00000500000000000000" pitchFamily="50" charset="0"/>
              </a:rPr>
              <a:t>iii</a:t>
            </a:r>
            <a:r>
              <a:rPr lang="pt-PT" sz="1200" dirty="0">
                <a:latin typeface="Montserrat" panose="00000500000000000000" pitchFamily="50" charset="0"/>
              </a:rPr>
              <a:t>) Na </a:t>
            </a:r>
            <a:r>
              <a:rPr lang="pt-PT" sz="1200" dirty="0">
                <a:highlight>
                  <a:srgbClr val="FFFF00"/>
                </a:highlight>
                <a:latin typeface="Montserrat" panose="00000500000000000000" pitchFamily="50" charset="0"/>
              </a:rPr>
              <a:t>análise pelas autoridades competentes </a:t>
            </a:r>
            <a:r>
              <a:rPr lang="pt-PT" sz="1200" dirty="0">
                <a:latin typeface="Montserrat" panose="00000500000000000000" pitchFamily="50" charset="0"/>
              </a:rPr>
              <a:t>da informação apresentada no estudo e de eventual informação suplementar fornecida pelo proponente ou decorrente das consultas efetuadas; e</a:t>
            </a:r>
          </a:p>
          <a:p>
            <a:pPr marL="457200" lvl="1" indent="0" algn="just">
              <a:lnSpc>
                <a:spcPct val="150000"/>
              </a:lnSpc>
              <a:buNone/>
            </a:pPr>
            <a:r>
              <a:rPr lang="pt-PT" sz="1200" dirty="0" err="1">
                <a:latin typeface="Montserrat" panose="00000500000000000000" pitchFamily="50" charset="0"/>
              </a:rPr>
              <a:t>iv</a:t>
            </a:r>
            <a:r>
              <a:rPr lang="pt-PT" sz="1200" dirty="0">
                <a:latin typeface="Montserrat" panose="00000500000000000000" pitchFamily="50" charset="0"/>
              </a:rPr>
              <a:t>) Na </a:t>
            </a:r>
            <a:r>
              <a:rPr lang="pt-PT" sz="1200" dirty="0">
                <a:highlight>
                  <a:srgbClr val="FFFF00"/>
                </a:highlight>
                <a:latin typeface="Montserrat" panose="00000500000000000000" pitchFamily="50" charset="0"/>
              </a:rPr>
              <a:t>conclusão fundamentada pela autoridade de avaliação de impacte ambiental</a:t>
            </a:r>
            <a:r>
              <a:rPr lang="pt-PT" sz="1200" dirty="0">
                <a:latin typeface="Montserrat" panose="00000500000000000000" pitchFamily="50" charset="0"/>
              </a:rPr>
              <a:t> sobre os efeitos significativos do projeto no ambiente, bem como a identificação e proposta de medidas que evitem, minimizem ou compensem esses efeitos, tendo em vista uma decisão sobre a viabilidade da execução de tais projetos e respetiva pós-avaliação;</a:t>
            </a:r>
            <a:endParaRPr lang="pt-PT" dirty="0">
              <a:latin typeface="Montserrat" panose="00000500000000000000" pitchFamily="50" charset="0"/>
            </a:endParaRPr>
          </a:p>
        </p:txBody>
      </p:sp>
    </p:spTree>
    <p:extLst>
      <p:ext uri="{BB962C8B-B14F-4D97-AF65-F5344CB8AC3E}">
        <p14:creationId xmlns:p14="http://schemas.microsoft.com/office/powerpoint/2010/main" val="414502318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34FF4E-9B1A-E356-7D4B-9862BC3AC3C8}"/>
              </a:ext>
            </a:extLst>
          </p:cNvPr>
          <p:cNvSpPr>
            <a:spLocks noGrp="1" noRot="1" noMove="1" noResize="1" noEditPoints="1" noAdjustHandles="1" noChangeArrowheads="1" noChangeShapeType="1"/>
          </p:cNvSpPr>
          <p:nvPr>
            <p:ph type="title"/>
          </p:nvPr>
        </p:nvSpPr>
        <p:spPr>
          <a:xfrm>
            <a:off x="838200" y="868781"/>
            <a:ext cx="10515600" cy="620354"/>
          </a:xfrm>
        </p:spPr>
        <p:txBody>
          <a:bodyPr>
            <a:normAutofit/>
          </a:bodyPr>
          <a:lstStyle/>
          <a:p>
            <a:r>
              <a:rPr lang="pt-PT" sz="2800" b="1" dirty="0">
                <a:solidFill>
                  <a:srgbClr val="002856"/>
                </a:solidFill>
                <a:latin typeface="Montserrat" panose="00000500000000000000" pitchFamily="2" charset="0"/>
              </a:rPr>
              <a:t>Enquadramento formal de AIA</a:t>
            </a:r>
          </a:p>
        </p:txBody>
      </p:sp>
      <p:sp>
        <p:nvSpPr>
          <p:cNvPr id="4" name="Subtítulo 2">
            <a:extLst>
              <a:ext uri="{FF2B5EF4-FFF2-40B4-BE49-F238E27FC236}">
                <a16:creationId xmlns:a16="http://schemas.microsoft.com/office/drawing/2014/main" id="{E9718EC5-C20A-B2E8-7C62-FD38C064E049}"/>
              </a:ext>
            </a:extLst>
          </p:cNvPr>
          <p:cNvSpPr txBox="1">
            <a:spLocks noGrp="1" noRot="1" noMove="1" noResize="1" noEditPoints="1" noAdjustHandles="1" noChangeArrowheads="1" noChangeShapeType="1"/>
          </p:cNvSpPr>
          <p:nvPr/>
        </p:nvSpPr>
        <p:spPr>
          <a:xfrm>
            <a:off x="8126083" y="380970"/>
            <a:ext cx="3227717" cy="3058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pt-PT" sz="1200" i="1" dirty="0">
                <a:solidFill>
                  <a:srgbClr val="002856"/>
                </a:solidFill>
                <a:latin typeface="Montserrat" panose="00000500000000000000" pitchFamily="2" charset="0"/>
              </a:rPr>
              <a:t>29/10/2024</a:t>
            </a:r>
          </a:p>
        </p:txBody>
      </p:sp>
      <p:cxnSp>
        <p:nvCxnSpPr>
          <p:cNvPr id="8" name="Conexão reta 7">
            <a:extLst>
              <a:ext uri="{FF2B5EF4-FFF2-40B4-BE49-F238E27FC236}">
                <a16:creationId xmlns:a16="http://schemas.microsoft.com/office/drawing/2014/main" id="{5CDDA346-C506-95C0-D742-E2D8DA6C225F}"/>
              </a:ext>
            </a:extLst>
          </p:cNvPr>
          <p:cNvCxnSpPr>
            <a:cxnSpLocks noGrp="1" noRot="1" noMove="1" noResize="1" noEditPoints="1" noAdjustHandles="1" noChangeArrowheads="1" noChangeShapeType="1"/>
          </p:cNvCxnSpPr>
          <p:nvPr/>
        </p:nvCxnSpPr>
        <p:spPr>
          <a:xfrm>
            <a:off x="0" y="1489135"/>
            <a:ext cx="451485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1" name="Imagem 10" descr="Uma imagem com Tipo de letra, Gráficos, design gráfico, captura de ecrã&#10;&#10;Descrição gerada automaticamente">
            <a:extLst>
              <a:ext uri="{FF2B5EF4-FFF2-40B4-BE49-F238E27FC236}">
                <a16:creationId xmlns:a16="http://schemas.microsoft.com/office/drawing/2014/main" id="{2062510F-D646-9B7A-28DB-D8203C8DA9FE}"/>
              </a:ext>
            </a:extLst>
          </p:cNvPr>
          <p:cNvPicPr>
            <a:picLocks noGrp="1" noRot="1" noChangeAspect="1" noMove="1" noResize="1" noEditPoints="1" noAdjustHandles="1" noChangeArrowheads="1" noChangeShapeType="1" noCrop="1"/>
          </p:cNvPicPr>
          <p:nvPr/>
        </p:nvPicPr>
        <p:blipFill>
          <a:blip r:embed="rId2">
            <a:alphaModFix amt="70000"/>
            <a:extLst>
              <a:ext uri="{28A0092B-C50C-407E-A947-70E740481C1C}">
                <a14:useLocalDpi xmlns:a14="http://schemas.microsoft.com/office/drawing/2010/main" val="0"/>
              </a:ext>
            </a:extLst>
          </a:blip>
          <a:stretch>
            <a:fillRect/>
          </a:stretch>
        </p:blipFill>
        <p:spPr>
          <a:xfrm>
            <a:off x="11018324" y="6267450"/>
            <a:ext cx="837992" cy="401145"/>
          </a:xfrm>
          <a:prstGeom prst="rect">
            <a:avLst/>
          </a:prstGeom>
        </p:spPr>
      </p:pic>
      <p:sp>
        <p:nvSpPr>
          <p:cNvPr id="12" name="Retângulo: Cantos Arredondados 11">
            <a:extLst>
              <a:ext uri="{FF2B5EF4-FFF2-40B4-BE49-F238E27FC236}">
                <a16:creationId xmlns:a16="http://schemas.microsoft.com/office/drawing/2014/main" id="{201B37D6-1BFF-4530-E02C-0DC4C6085852}"/>
              </a:ext>
            </a:extLst>
          </p:cNvPr>
          <p:cNvSpPr>
            <a:spLocks noGrp="1" noRot="1" noMove="1" noResize="1" noEditPoints="1" noAdjustHandles="1" noChangeArrowheads="1" noChangeShapeType="1"/>
          </p:cNvSpPr>
          <p:nvPr/>
        </p:nvSpPr>
        <p:spPr>
          <a:xfrm>
            <a:off x="923261" y="183390"/>
            <a:ext cx="756612" cy="98577"/>
          </a:xfrm>
          <a:prstGeom prst="roundRect">
            <a:avLst/>
          </a:prstGeom>
          <a:solidFill>
            <a:srgbClr val="E59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3" name="Retângulo: Cantos Arredondados 12">
            <a:extLst>
              <a:ext uri="{FF2B5EF4-FFF2-40B4-BE49-F238E27FC236}">
                <a16:creationId xmlns:a16="http://schemas.microsoft.com/office/drawing/2014/main" id="{1B9868F4-8E0B-7407-EAD6-2C00F5343C2C}"/>
              </a:ext>
            </a:extLst>
          </p:cNvPr>
          <p:cNvSpPr>
            <a:spLocks noGrp="1" noRot="1" noMove="1" noResize="1" noEditPoints="1" noAdjustHandles="1" noChangeArrowheads="1" noChangeShapeType="1"/>
          </p:cNvSpPr>
          <p:nvPr/>
        </p:nvSpPr>
        <p:spPr>
          <a:xfrm>
            <a:off x="1711700" y="179244"/>
            <a:ext cx="756612" cy="98577"/>
          </a:xfrm>
          <a:prstGeom prst="round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4" name="Retângulo: Cantos Arredondados 13">
            <a:extLst>
              <a:ext uri="{FF2B5EF4-FFF2-40B4-BE49-F238E27FC236}">
                <a16:creationId xmlns:a16="http://schemas.microsoft.com/office/drawing/2014/main" id="{44B6DFC8-8872-D29C-E99F-E618E4609C66}"/>
              </a:ext>
            </a:extLst>
          </p:cNvPr>
          <p:cNvSpPr>
            <a:spLocks noGrp="1" noRot="1" noMove="1" noResize="1" noEditPoints="1" noAdjustHandles="1" noChangeArrowheads="1" noChangeShapeType="1"/>
          </p:cNvSpPr>
          <p:nvPr/>
        </p:nvSpPr>
        <p:spPr>
          <a:xfrm>
            <a:off x="2500139" y="184191"/>
            <a:ext cx="756612" cy="98577"/>
          </a:xfrm>
          <a:prstGeom prst="round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5" name="Retângulo: Cantos Arredondados 14">
            <a:extLst>
              <a:ext uri="{FF2B5EF4-FFF2-40B4-BE49-F238E27FC236}">
                <a16:creationId xmlns:a16="http://schemas.microsoft.com/office/drawing/2014/main" id="{F169806C-1147-7269-F773-297BF749ABA6}"/>
              </a:ext>
            </a:extLst>
          </p:cNvPr>
          <p:cNvSpPr>
            <a:spLocks noGrp="1" noRot="1" noMove="1" noResize="1" noEditPoints="1" noAdjustHandles="1" noChangeArrowheads="1" noChangeShapeType="1"/>
          </p:cNvSpPr>
          <p:nvPr/>
        </p:nvSpPr>
        <p:spPr>
          <a:xfrm>
            <a:off x="3288578" y="179136"/>
            <a:ext cx="756612" cy="98577"/>
          </a:xfrm>
          <a:prstGeom prst="round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6" name="Retângulo: Cantos Arredondados 15">
            <a:extLst>
              <a:ext uri="{FF2B5EF4-FFF2-40B4-BE49-F238E27FC236}">
                <a16:creationId xmlns:a16="http://schemas.microsoft.com/office/drawing/2014/main" id="{172DF616-613F-42DB-1926-383E0E21EE02}"/>
              </a:ext>
            </a:extLst>
          </p:cNvPr>
          <p:cNvSpPr>
            <a:spLocks noGrp="1" noRot="1" noMove="1" noResize="1" noEditPoints="1" noAdjustHandles="1" noChangeArrowheads="1" noChangeShapeType="1"/>
          </p:cNvSpPr>
          <p:nvPr/>
        </p:nvSpPr>
        <p:spPr>
          <a:xfrm>
            <a:off x="4077017" y="179136"/>
            <a:ext cx="756612" cy="98577"/>
          </a:xfrm>
          <a:prstGeom prst="round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nvGrpSpPr>
          <p:cNvPr id="20" name="Agrupar 19">
            <a:extLst>
              <a:ext uri="{FF2B5EF4-FFF2-40B4-BE49-F238E27FC236}">
                <a16:creationId xmlns:a16="http://schemas.microsoft.com/office/drawing/2014/main" id="{FA854809-47FC-5070-C4E6-0C4B7A3D822B}"/>
              </a:ext>
            </a:extLst>
          </p:cNvPr>
          <p:cNvGrpSpPr/>
          <p:nvPr/>
        </p:nvGrpSpPr>
        <p:grpSpPr>
          <a:xfrm>
            <a:off x="2840755" y="4006523"/>
            <a:ext cx="1143159" cy="878804"/>
            <a:chOff x="1600423" y="1377585"/>
            <a:chExt cx="1143159" cy="878804"/>
          </a:xfrm>
        </p:grpSpPr>
        <p:sp>
          <p:nvSpPr>
            <p:cNvPr id="21" name="Retângulo: Cantos Arredondados 20">
              <a:extLst>
                <a:ext uri="{FF2B5EF4-FFF2-40B4-BE49-F238E27FC236}">
                  <a16:creationId xmlns:a16="http://schemas.microsoft.com/office/drawing/2014/main" id="{F2789273-7B52-B25D-0E90-EC4CBE91150F}"/>
                </a:ext>
              </a:extLst>
            </p:cNvPr>
            <p:cNvSpPr/>
            <p:nvPr/>
          </p:nvSpPr>
          <p:spPr>
            <a:xfrm>
              <a:off x="1600423" y="1377585"/>
              <a:ext cx="1143159" cy="878804"/>
            </a:xfrm>
            <a:prstGeom prst="roundRect">
              <a:avLst>
                <a:gd name="adj" fmla="val 10000"/>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pt-PT" sz="1000">
                <a:latin typeface="Montserrat" panose="00000500000000000000" pitchFamily="50" charset="0"/>
              </a:endParaRPr>
            </a:p>
          </p:txBody>
        </p:sp>
        <p:sp>
          <p:nvSpPr>
            <p:cNvPr id="22" name="Retângulo: Cantos Arredondados 4">
              <a:extLst>
                <a:ext uri="{FF2B5EF4-FFF2-40B4-BE49-F238E27FC236}">
                  <a16:creationId xmlns:a16="http://schemas.microsoft.com/office/drawing/2014/main" id="{43720DBC-A632-56C7-6783-F8E2333FE8FF}"/>
                </a:ext>
              </a:extLst>
            </p:cNvPr>
            <p:cNvSpPr txBox="1"/>
            <p:nvPr/>
          </p:nvSpPr>
          <p:spPr>
            <a:xfrm>
              <a:off x="1626162" y="1403324"/>
              <a:ext cx="1091681" cy="8273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pt-PT" sz="1000" kern="1200" dirty="0">
                  <a:latin typeface="Montserrat" panose="00000500000000000000" pitchFamily="50" charset="0"/>
                </a:rPr>
                <a:t>Definição do Âmbito</a:t>
              </a:r>
            </a:p>
          </p:txBody>
        </p:sp>
      </p:grpSp>
      <p:grpSp>
        <p:nvGrpSpPr>
          <p:cNvPr id="24" name="Agrupar 23">
            <a:extLst>
              <a:ext uri="{FF2B5EF4-FFF2-40B4-BE49-F238E27FC236}">
                <a16:creationId xmlns:a16="http://schemas.microsoft.com/office/drawing/2014/main" id="{BBE4788D-78F4-276B-CC92-50A40FE58B91}"/>
              </a:ext>
            </a:extLst>
          </p:cNvPr>
          <p:cNvGrpSpPr/>
          <p:nvPr/>
        </p:nvGrpSpPr>
        <p:grpSpPr>
          <a:xfrm>
            <a:off x="4171902" y="4329912"/>
            <a:ext cx="242349" cy="283503"/>
            <a:chOff x="2857899" y="1675235"/>
            <a:chExt cx="242349" cy="283503"/>
          </a:xfrm>
        </p:grpSpPr>
        <p:sp>
          <p:nvSpPr>
            <p:cNvPr id="46" name="Seta: Para a Direita 45">
              <a:extLst>
                <a:ext uri="{FF2B5EF4-FFF2-40B4-BE49-F238E27FC236}">
                  <a16:creationId xmlns:a16="http://schemas.microsoft.com/office/drawing/2014/main" id="{EDE15886-C575-5BB5-FA46-90E068AC25A6}"/>
                </a:ext>
              </a:extLst>
            </p:cNvPr>
            <p:cNvSpPr/>
            <p:nvPr/>
          </p:nvSpPr>
          <p:spPr>
            <a:xfrm>
              <a:off x="2857899" y="1675235"/>
              <a:ext cx="242349" cy="283503"/>
            </a:xfrm>
            <a:prstGeom prst="rightArrow">
              <a:avLst>
                <a:gd name="adj1" fmla="val 60000"/>
                <a:gd name="adj2" fmla="val 50000"/>
              </a:avLst>
            </a:prstGeom>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pt-PT"/>
            </a:p>
          </p:txBody>
        </p:sp>
        <p:sp>
          <p:nvSpPr>
            <p:cNvPr id="47" name="Seta: Para a Direita 6">
              <a:extLst>
                <a:ext uri="{FF2B5EF4-FFF2-40B4-BE49-F238E27FC236}">
                  <a16:creationId xmlns:a16="http://schemas.microsoft.com/office/drawing/2014/main" id="{D8B3354B-580A-DE23-0B4A-FD5F489FC085}"/>
                </a:ext>
              </a:extLst>
            </p:cNvPr>
            <p:cNvSpPr txBox="1"/>
            <p:nvPr/>
          </p:nvSpPr>
          <p:spPr>
            <a:xfrm>
              <a:off x="2857899" y="1731936"/>
              <a:ext cx="169644" cy="17010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pt-PT" sz="1100" kern="1200"/>
            </a:p>
          </p:txBody>
        </p:sp>
      </p:grpSp>
      <p:grpSp>
        <p:nvGrpSpPr>
          <p:cNvPr id="25" name="Agrupar 24">
            <a:extLst>
              <a:ext uri="{FF2B5EF4-FFF2-40B4-BE49-F238E27FC236}">
                <a16:creationId xmlns:a16="http://schemas.microsoft.com/office/drawing/2014/main" id="{A4BC743C-8DEA-DA79-A957-F354B1FBB02E}"/>
              </a:ext>
            </a:extLst>
          </p:cNvPr>
          <p:cNvGrpSpPr/>
          <p:nvPr/>
        </p:nvGrpSpPr>
        <p:grpSpPr>
          <a:xfrm>
            <a:off x="4514850" y="4032262"/>
            <a:ext cx="1143159" cy="878804"/>
            <a:chOff x="3200847" y="1377585"/>
            <a:chExt cx="1143159" cy="878804"/>
          </a:xfrm>
        </p:grpSpPr>
        <p:sp>
          <p:nvSpPr>
            <p:cNvPr id="44" name="Retângulo: Cantos Arredondados 43">
              <a:extLst>
                <a:ext uri="{FF2B5EF4-FFF2-40B4-BE49-F238E27FC236}">
                  <a16:creationId xmlns:a16="http://schemas.microsoft.com/office/drawing/2014/main" id="{895C6F25-F65B-2447-9AFC-772CD68EE9B8}"/>
                </a:ext>
              </a:extLst>
            </p:cNvPr>
            <p:cNvSpPr/>
            <p:nvPr/>
          </p:nvSpPr>
          <p:spPr>
            <a:xfrm>
              <a:off x="3200847" y="1377585"/>
              <a:ext cx="1143159" cy="878804"/>
            </a:xfrm>
            <a:prstGeom prst="roundRect">
              <a:avLst>
                <a:gd name="adj" fmla="val 1000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endParaRPr lang="pt-PT" sz="1000">
                <a:latin typeface="Montserrat" panose="00000500000000000000" pitchFamily="50" charset="0"/>
              </a:endParaRPr>
            </a:p>
          </p:txBody>
        </p:sp>
        <p:sp>
          <p:nvSpPr>
            <p:cNvPr id="45" name="Retângulo: Cantos Arredondados 8">
              <a:extLst>
                <a:ext uri="{FF2B5EF4-FFF2-40B4-BE49-F238E27FC236}">
                  <a16:creationId xmlns:a16="http://schemas.microsoft.com/office/drawing/2014/main" id="{4A7E87A9-3B7E-2EEA-67CA-B777DFFBCF0E}"/>
                </a:ext>
              </a:extLst>
            </p:cNvPr>
            <p:cNvSpPr txBox="1"/>
            <p:nvPr/>
          </p:nvSpPr>
          <p:spPr>
            <a:xfrm>
              <a:off x="3226586" y="1403324"/>
              <a:ext cx="1091681" cy="8273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pt-PT" sz="1000" kern="1200" dirty="0">
                  <a:latin typeface="Montserrat" panose="00000500000000000000" pitchFamily="50" charset="0"/>
                </a:rPr>
                <a:t>EIA/RECAPE</a:t>
              </a:r>
            </a:p>
          </p:txBody>
        </p:sp>
      </p:grpSp>
      <p:grpSp>
        <p:nvGrpSpPr>
          <p:cNvPr id="26" name="Agrupar 25">
            <a:extLst>
              <a:ext uri="{FF2B5EF4-FFF2-40B4-BE49-F238E27FC236}">
                <a16:creationId xmlns:a16="http://schemas.microsoft.com/office/drawing/2014/main" id="{579B5D00-0D4A-BB7D-7B67-BF2C614CAD59}"/>
              </a:ext>
            </a:extLst>
          </p:cNvPr>
          <p:cNvGrpSpPr/>
          <p:nvPr/>
        </p:nvGrpSpPr>
        <p:grpSpPr>
          <a:xfrm>
            <a:off x="5772326" y="4329912"/>
            <a:ext cx="242349" cy="283503"/>
            <a:chOff x="4458323" y="1675235"/>
            <a:chExt cx="242349" cy="283503"/>
          </a:xfrm>
        </p:grpSpPr>
        <p:sp>
          <p:nvSpPr>
            <p:cNvPr id="42" name="Seta: Para a Direita 41">
              <a:extLst>
                <a:ext uri="{FF2B5EF4-FFF2-40B4-BE49-F238E27FC236}">
                  <a16:creationId xmlns:a16="http://schemas.microsoft.com/office/drawing/2014/main" id="{02192484-FBE7-54BC-0181-1B395F2037BA}"/>
                </a:ext>
              </a:extLst>
            </p:cNvPr>
            <p:cNvSpPr/>
            <p:nvPr/>
          </p:nvSpPr>
          <p:spPr>
            <a:xfrm>
              <a:off x="4458323" y="1675235"/>
              <a:ext cx="242349" cy="283503"/>
            </a:xfrm>
            <a:prstGeom prst="rightArrow">
              <a:avLst>
                <a:gd name="adj1" fmla="val 60000"/>
                <a:gd name="adj2" fmla="val 50000"/>
              </a:avLst>
            </a:prstGeom>
          </p:spPr>
          <p:style>
            <a:lnRef idx="0">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endParaRPr lang="pt-PT"/>
            </a:p>
          </p:txBody>
        </p:sp>
        <p:sp>
          <p:nvSpPr>
            <p:cNvPr id="43" name="Seta: Para a Direita 10">
              <a:extLst>
                <a:ext uri="{FF2B5EF4-FFF2-40B4-BE49-F238E27FC236}">
                  <a16:creationId xmlns:a16="http://schemas.microsoft.com/office/drawing/2014/main" id="{276FEC80-E7EE-DA2D-B95E-C679748F189E}"/>
                </a:ext>
              </a:extLst>
            </p:cNvPr>
            <p:cNvSpPr txBox="1"/>
            <p:nvPr/>
          </p:nvSpPr>
          <p:spPr>
            <a:xfrm>
              <a:off x="4458323" y="1731936"/>
              <a:ext cx="169644" cy="17010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pt-PT" sz="1100" kern="1200"/>
            </a:p>
          </p:txBody>
        </p:sp>
      </p:grpSp>
      <p:grpSp>
        <p:nvGrpSpPr>
          <p:cNvPr id="27" name="Agrupar 26">
            <a:extLst>
              <a:ext uri="{FF2B5EF4-FFF2-40B4-BE49-F238E27FC236}">
                <a16:creationId xmlns:a16="http://schemas.microsoft.com/office/drawing/2014/main" id="{6F888FB6-D507-7B5D-8CBD-042EDEE2D016}"/>
              </a:ext>
            </a:extLst>
          </p:cNvPr>
          <p:cNvGrpSpPr/>
          <p:nvPr/>
        </p:nvGrpSpPr>
        <p:grpSpPr>
          <a:xfrm>
            <a:off x="6115273" y="4032262"/>
            <a:ext cx="1143159" cy="878804"/>
            <a:chOff x="4801270" y="1377585"/>
            <a:chExt cx="1143159" cy="878804"/>
          </a:xfrm>
        </p:grpSpPr>
        <p:sp>
          <p:nvSpPr>
            <p:cNvPr id="40" name="Retângulo: Cantos Arredondados 39">
              <a:extLst>
                <a:ext uri="{FF2B5EF4-FFF2-40B4-BE49-F238E27FC236}">
                  <a16:creationId xmlns:a16="http://schemas.microsoft.com/office/drawing/2014/main" id="{DF57A5C5-53B1-43EE-BCBE-CE65065A3E6D}"/>
                </a:ext>
              </a:extLst>
            </p:cNvPr>
            <p:cNvSpPr/>
            <p:nvPr/>
          </p:nvSpPr>
          <p:spPr>
            <a:xfrm>
              <a:off x="4801270" y="1377585"/>
              <a:ext cx="1143159" cy="878804"/>
            </a:xfrm>
            <a:prstGeom prst="roundRect">
              <a:avLst>
                <a:gd name="adj" fmla="val 10000"/>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pt-PT" sz="1000">
                <a:latin typeface="Montserrat" panose="00000500000000000000" pitchFamily="50" charset="0"/>
              </a:endParaRPr>
            </a:p>
          </p:txBody>
        </p:sp>
        <p:sp>
          <p:nvSpPr>
            <p:cNvPr id="41" name="Retângulo: Cantos Arredondados 12">
              <a:extLst>
                <a:ext uri="{FF2B5EF4-FFF2-40B4-BE49-F238E27FC236}">
                  <a16:creationId xmlns:a16="http://schemas.microsoft.com/office/drawing/2014/main" id="{5AC6C9A3-B3CA-3CC2-7533-7C3501D03226}"/>
                </a:ext>
              </a:extLst>
            </p:cNvPr>
            <p:cNvSpPr txBox="1"/>
            <p:nvPr/>
          </p:nvSpPr>
          <p:spPr>
            <a:xfrm>
              <a:off x="4827009" y="1403324"/>
              <a:ext cx="1091681" cy="8273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pt-PT" sz="1000" kern="1200" dirty="0">
                  <a:latin typeface="Montserrat" panose="00000500000000000000" pitchFamily="50" charset="0"/>
                </a:rPr>
                <a:t>Avaliação </a:t>
              </a:r>
            </a:p>
          </p:txBody>
        </p:sp>
      </p:grpSp>
      <p:grpSp>
        <p:nvGrpSpPr>
          <p:cNvPr id="28" name="Agrupar 27">
            <a:extLst>
              <a:ext uri="{FF2B5EF4-FFF2-40B4-BE49-F238E27FC236}">
                <a16:creationId xmlns:a16="http://schemas.microsoft.com/office/drawing/2014/main" id="{583F3A63-264B-CF64-67F7-A41B317C9C6A}"/>
              </a:ext>
            </a:extLst>
          </p:cNvPr>
          <p:cNvGrpSpPr/>
          <p:nvPr/>
        </p:nvGrpSpPr>
        <p:grpSpPr>
          <a:xfrm>
            <a:off x="7372749" y="4329912"/>
            <a:ext cx="242349" cy="283503"/>
            <a:chOff x="6058746" y="1675235"/>
            <a:chExt cx="242349" cy="283503"/>
          </a:xfrm>
        </p:grpSpPr>
        <p:sp>
          <p:nvSpPr>
            <p:cNvPr id="38" name="Seta: Para a Direita 37">
              <a:extLst>
                <a:ext uri="{FF2B5EF4-FFF2-40B4-BE49-F238E27FC236}">
                  <a16:creationId xmlns:a16="http://schemas.microsoft.com/office/drawing/2014/main" id="{A5EE9ADC-9892-579A-381E-3193FD59FE7B}"/>
                </a:ext>
              </a:extLst>
            </p:cNvPr>
            <p:cNvSpPr/>
            <p:nvPr/>
          </p:nvSpPr>
          <p:spPr>
            <a:xfrm>
              <a:off x="6058746" y="1675235"/>
              <a:ext cx="242349" cy="283503"/>
            </a:xfrm>
            <a:prstGeom prst="rightArrow">
              <a:avLst>
                <a:gd name="adj1" fmla="val 60000"/>
                <a:gd name="adj2" fmla="val 50000"/>
              </a:avLst>
            </a:prstGeom>
          </p:spPr>
          <p:style>
            <a:lnRef idx="0">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pt-PT"/>
            </a:p>
          </p:txBody>
        </p:sp>
        <p:sp>
          <p:nvSpPr>
            <p:cNvPr id="39" name="Seta: Para a Direita 14">
              <a:extLst>
                <a:ext uri="{FF2B5EF4-FFF2-40B4-BE49-F238E27FC236}">
                  <a16:creationId xmlns:a16="http://schemas.microsoft.com/office/drawing/2014/main" id="{B07D1A64-0D9F-B172-5E63-6AE8889978FF}"/>
                </a:ext>
              </a:extLst>
            </p:cNvPr>
            <p:cNvSpPr txBox="1"/>
            <p:nvPr/>
          </p:nvSpPr>
          <p:spPr>
            <a:xfrm>
              <a:off x="6058746" y="1731936"/>
              <a:ext cx="169644" cy="17010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pt-PT" sz="1100" kern="1200"/>
            </a:p>
          </p:txBody>
        </p:sp>
      </p:grpSp>
      <p:grpSp>
        <p:nvGrpSpPr>
          <p:cNvPr id="29" name="Agrupar 28">
            <a:extLst>
              <a:ext uri="{FF2B5EF4-FFF2-40B4-BE49-F238E27FC236}">
                <a16:creationId xmlns:a16="http://schemas.microsoft.com/office/drawing/2014/main" id="{2D3AA2C6-341B-3C7B-7DAB-D3E6DCB83A0C}"/>
              </a:ext>
            </a:extLst>
          </p:cNvPr>
          <p:cNvGrpSpPr/>
          <p:nvPr/>
        </p:nvGrpSpPr>
        <p:grpSpPr>
          <a:xfrm>
            <a:off x="7715697" y="4032262"/>
            <a:ext cx="1143159" cy="878804"/>
            <a:chOff x="6401694" y="1377585"/>
            <a:chExt cx="1143159" cy="878804"/>
          </a:xfrm>
        </p:grpSpPr>
        <p:sp>
          <p:nvSpPr>
            <p:cNvPr id="36" name="Retângulo: Cantos Arredondados 35">
              <a:extLst>
                <a:ext uri="{FF2B5EF4-FFF2-40B4-BE49-F238E27FC236}">
                  <a16:creationId xmlns:a16="http://schemas.microsoft.com/office/drawing/2014/main" id="{170FF746-0B58-358A-C513-B61638ED7F1C}"/>
                </a:ext>
              </a:extLst>
            </p:cNvPr>
            <p:cNvSpPr/>
            <p:nvPr/>
          </p:nvSpPr>
          <p:spPr>
            <a:xfrm>
              <a:off x="6401694" y="1377585"/>
              <a:ext cx="1143159" cy="878804"/>
            </a:xfrm>
            <a:prstGeom prst="roundRect">
              <a:avLst>
                <a:gd name="adj" fmla="val 10000"/>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a:lstStyle/>
            <a:p>
              <a:endParaRPr lang="pt-PT" sz="1000">
                <a:latin typeface="Montserrat" panose="00000500000000000000" pitchFamily="50" charset="0"/>
              </a:endParaRPr>
            </a:p>
          </p:txBody>
        </p:sp>
        <p:sp>
          <p:nvSpPr>
            <p:cNvPr id="37" name="Retângulo: Cantos Arredondados 16">
              <a:extLst>
                <a:ext uri="{FF2B5EF4-FFF2-40B4-BE49-F238E27FC236}">
                  <a16:creationId xmlns:a16="http://schemas.microsoft.com/office/drawing/2014/main" id="{EA033278-BC21-CEB2-2E12-0F356E641830}"/>
                </a:ext>
              </a:extLst>
            </p:cNvPr>
            <p:cNvSpPr txBox="1"/>
            <p:nvPr/>
          </p:nvSpPr>
          <p:spPr>
            <a:xfrm>
              <a:off x="6427433" y="1403324"/>
              <a:ext cx="1091681" cy="8273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pt-PT" sz="1000" kern="1200" dirty="0">
                  <a:latin typeface="Montserrat" panose="00000500000000000000" pitchFamily="50" charset="0"/>
                </a:rPr>
                <a:t>Decisão</a:t>
              </a:r>
            </a:p>
          </p:txBody>
        </p:sp>
      </p:grpSp>
      <p:sp>
        <p:nvSpPr>
          <p:cNvPr id="50" name="Parêntese direito 49">
            <a:extLst>
              <a:ext uri="{FF2B5EF4-FFF2-40B4-BE49-F238E27FC236}">
                <a16:creationId xmlns:a16="http://schemas.microsoft.com/office/drawing/2014/main" id="{F1D78F59-2373-F624-A401-A13D7665592A}"/>
              </a:ext>
            </a:extLst>
          </p:cNvPr>
          <p:cNvSpPr/>
          <p:nvPr/>
        </p:nvSpPr>
        <p:spPr>
          <a:xfrm rot="5400000">
            <a:off x="5630574" y="2102335"/>
            <a:ext cx="283503" cy="6249558"/>
          </a:xfrm>
          <a:prstGeom prst="rightBracket">
            <a:avLst/>
          </a:prstGeom>
          <a:ln w="3175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PT"/>
          </a:p>
        </p:txBody>
      </p:sp>
      <p:sp>
        <p:nvSpPr>
          <p:cNvPr id="51" name="CaixaDeTexto 50">
            <a:extLst>
              <a:ext uri="{FF2B5EF4-FFF2-40B4-BE49-F238E27FC236}">
                <a16:creationId xmlns:a16="http://schemas.microsoft.com/office/drawing/2014/main" id="{EB9033A0-84AE-8163-27B9-36F768171489}"/>
              </a:ext>
            </a:extLst>
          </p:cNvPr>
          <p:cNvSpPr txBox="1"/>
          <p:nvPr/>
        </p:nvSpPr>
        <p:spPr>
          <a:xfrm>
            <a:off x="4991544" y="5561574"/>
            <a:ext cx="3295732" cy="369332"/>
          </a:xfrm>
          <a:prstGeom prst="rect">
            <a:avLst/>
          </a:prstGeom>
          <a:noFill/>
        </p:spPr>
        <p:txBody>
          <a:bodyPr wrap="square" rtlCol="0">
            <a:spAutoFit/>
          </a:bodyPr>
          <a:lstStyle/>
          <a:p>
            <a:r>
              <a:rPr lang="pt-PT" dirty="0">
                <a:latin typeface="Montserrat" panose="00000500000000000000" pitchFamily="50" charset="0"/>
              </a:rPr>
              <a:t>PROCESSO DE AIA</a:t>
            </a:r>
          </a:p>
        </p:txBody>
      </p:sp>
      <p:grpSp>
        <p:nvGrpSpPr>
          <p:cNvPr id="52" name="Agrupar 51">
            <a:extLst>
              <a:ext uri="{FF2B5EF4-FFF2-40B4-BE49-F238E27FC236}">
                <a16:creationId xmlns:a16="http://schemas.microsoft.com/office/drawing/2014/main" id="{76392EF4-59B3-AC29-9A7B-CCA66BBEC65E}"/>
              </a:ext>
            </a:extLst>
          </p:cNvPr>
          <p:cNvGrpSpPr/>
          <p:nvPr/>
        </p:nvGrpSpPr>
        <p:grpSpPr>
          <a:xfrm>
            <a:off x="1755821" y="5306838"/>
            <a:ext cx="3109635" cy="878804"/>
            <a:chOff x="1600423" y="1377585"/>
            <a:chExt cx="1143159" cy="878804"/>
          </a:xfrm>
        </p:grpSpPr>
        <p:sp>
          <p:nvSpPr>
            <p:cNvPr id="53" name="Retângulo: Cantos Arredondados 52">
              <a:extLst>
                <a:ext uri="{FF2B5EF4-FFF2-40B4-BE49-F238E27FC236}">
                  <a16:creationId xmlns:a16="http://schemas.microsoft.com/office/drawing/2014/main" id="{5FDECC15-FED4-F2D4-AEBE-2962008ED7B1}"/>
                </a:ext>
              </a:extLst>
            </p:cNvPr>
            <p:cNvSpPr/>
            <p:nvPr/>
          </p:nvSpPr>
          <p:spPr>
            <a:xfrm>
              <a:off x="1600423" y="1377585"/>
              <a:ext cx="1143159" cy="878804"/>
            </a:xfrm>
            <a:prstGeom prst="roundRect">
              <a:avLst>
                <a:gd name="adj" fmla="val 10000"/>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pt-PT">
                <a:latin typeface="Montserrat" panose="00000500000000000000" pitchFamily="50" charset="0"/>
              </a:endParaRPr>
            </a:p>
          </p:txBody>
        </p:sp>
        <p:sp>
          <p:nvSpPr>
            <p:cNvPr id="54" name="Retângulo: Cantos Arredondados 4">
              <a:extLst>
                <a:ext uri="{FF2B5EF4-FFF2-40B4-BE49-F238E27FC236}">
                  <a16:creationId xmlns:a16="http://schemas.microsoft.com/office/drawing/2014/main" id="{01029EA6-9116-C25E-E57D-522D8DE54B69}"/>
                </a:ext>
              </a:extLst>
            </p:cNvPr>
            <p:cNvSpPr txBox="1"/>
            <p:nvPr/>
          </p:nvSpPr>
          <p:spPr>
            <a:xfrm>
              <a:off x="1626162" y="1403324"/>
              <a:ext cx="1091681" cy="827326"/>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pt-PT" sz="1000" b="0" i="0" dirty="0">
                  <a:solidFill>
                    <a:srgbClr val="666666"/>
                  </a:solidFill>
                  <a:effectLst/>
                  <a:latin typeface="Montserrat" panose="00000500000000000000" pitchFamily="50" charset="0"/>
                </a:rPr>
                <a:t>fase preliminar e facultativa do procedimento de AIA, na qual são identificas, analisadas e selecionadas as vertentes ambientais que podem ser afetadas pelo projeto e sobre as quais o EIA deve incidir.</a:t>
              </a:r>
              <a:endParaRPr lang="pt-PT" sz="1000" kern="1200" dirty="0">
                <a:latin typeface="Montserrat" panose="00000500000000000000" pitchFamily="50" charset="0"/>
              </a:endParaRPr>
            </a:p>
          </p:txBody>
        </p:sp>
      </p:grpSp>
      <p:grpSp>
        <p:nvGrpSpPr>
          <p:cNvPr id="55" name="Agrupar 54">
            <a:extLst>
              <a:ext uri="{FF2B5EF4-FFF2-40B4-BE49-F238E27FC236}">
                <a16:creationId xmlns:a16="http://schemas.microsoft.com/office/drawing/2014/main" id="{B4D1492F-3332-EA1C-8C15-26121754DAEF}"/>
              </a:ext>
            </a:extLst>
          </p:cNvPr>
          <p:cNvGrpSpPr/>
          <p:nvPr/>
        </p:nvGrpSpPr>
        <p:grpSpPr>
          <a:xfrm rot="16200000">
            <a:off x="3306456" y="4948652"/>
            <a:ext cx="242349" cy="283503"/>
            <a:chOff x="2857899" y="1675235"/>
            <a:chExt cx="242349" cy="283503"/>
          </a:xfrm>
        </p:grpSpPr>
        <p:sp>
          <p:nvSpPr>
            <p:cNvPr id="56" name="Seta: Para a Direita 55">
              <a:extLst>
                <a:ext uri="{FF2B5EF4-FFF2-40B4-BE49-F238E27FC236}">
                  <a16:creationId xmlns:a16="http://schemas.microsoft.com/office/drawing/2014/main" id="{47059CC8-DAAA-890A-85A3-88E185A9D0F8}"/>
                </a:ext>
              </a:extLst>
            </p:cNvPr>
            <p:cNvSpPr/>
            <p:nvPr/>
          </p:nvSpPr>
          <p:spPr>
            <a:xfrm>
              <a:off x="2857899" y="1675235"/>
              <a:ext cx="242349" cy="283503"/>
            </a:xfrm>
            <a:prstGeom prst="rightArrow">
              <a:avLst>
                <a:gd name="adj1" fmla="val 60000"/>
                <a:gd name="adj2" fmla="val 50000"/>
              </a:avLst>
            </a:prstGeom>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pt-PT"/>
            </a:p>
          </p:txBody>
        </p:sp>
        <p:sp>
          <p:nvSpPr>
            <p:cNvPr id="57" name="Seta: Para a Direita 6">
              <a:extLst>
                <a:ext uri="{FF2B5EF4-FFF2-40B4-BE49-F238E27FC236}">
                  <a16:creationId xmlns:a16="http://schemas.microsoft.com/office/drawing/2014/main" id="{DD735CC0-C006-67DB-FCA5-50AD7E892A64}"/>
                </a:ext>
              </a:extLst>
            </p:cNvPr>
            <p:cNvSpPr txBox="1"/>
            <p:nvPr/>
          </p:nvSpPr>
          <p:spPr>
            <a:xfrm>
              <a:off x="2857899" y="1731936"/>
              <a:ext cx="169644" cy="17010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pt-PT" sz="1100" kern="1200" dirty="0"/>
            </a:p>
          </p:txBody>
        </p:sp>
      </p:grpSp>
      <p:sp>
        <p:nvSpPr>
          <p:cNvPr id="6" name="Subtítulo 2">
            <a:extLst>
              <a:ext uri="{FF2B5EF4-FFF2-40B4-BE49-F238E27FC236}">
                <a16:creationId xmlns:a16="http://schemas.microsoft.com/office/drawing/2014/main" id="{741BD911-55D7-9096-F00B-2C096E87997E}"/>
              </a:ext>
            </a:extLst>
          </p:cNvPr>
          <p:cNvSpPr txBox="1">
            <a:spLocks/>
          </p:cNvSpPr>
          <p:nvPr/>
        </p:nvSpPr>
        <p:spPr>
          <a:xfrm>
            <a:off x="838200" y="350358"/>
            <a:ext cx="5572307" cy="3058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t-PT" sz="900" b="1" dirty="0">
                <a:solidFill>
                  <a:srgbClr val="002856"/>
                </a:solidFill>
                <a:latin typeface="Montserrat Bold" panose="00000800000000000000" pitchFamily="2" charset="0"/>
              </a:rPr>
              <a:t>CURSO DE AVALIAÇÃO DE IMPACTE AMBIENTAL</a:t>
            </a:r>
            <a:br>
              <a:rPr lang="pt-PT" sz="900" b="1" dirty="0">
                <a:solidFill>
                  <a:srgbClr val="002856"/>
                </a:solidFill>
                <a:latin typeface="Montserrat Bold" panose="00000800000000000000" pitchFamily="2" charset="0"/>
              </a:rPr>
            </a:br>
            <a:r>
              <a:rPr lang="pt-PT" sz="900" b="1" dirty="0">
                <a:solidFill>
                  <a:srgbClr val="E5912B"/>
                </a:solidFill>
                <a:latin typeface="Montserrat" panose="00000500000000000000" pitchFamily="2" charset="0"/>
              </a:rPr>
              <a:t>Módulo 1: Importância, Conceitos, Fases e “Instrumentos”</a:t>
            </a:r>
            <a:endParaRPr lang="pt-PT" sz="900" b="1" dirty="0">
              <a:solidFill>
                <a:srgbClr val="002856"/>
              </a:solidFill>
              <a:latin typeface="Montserrat" panose="00000500000000000000" pitchFamily="2" charset="0"/>
            </a:endParaRPr>
          </a:p>
        </p:txBody>
      </p:sp>
      <p:sp>
        <p:nvSpPr>
          <p:cNvPr id="19" name="Marcador de Posição de Conteúdo 2">
            <a:extLst>
              <a:ext uri="{FF2B5EF4-FFF2-40B4-BE49-F238E27FC236}">
                <a16:creationId xmlns:a16="http://schemas.microsoft.com/office/drawing/2014/main" id="{0D515DC9-399D-4C9B-CBBD-52E1865A99FF}"/>
              </a:ext>
            </a:extLst>
          </p:cNvPr>
          <p:cNvSpPr>
            <a:spLocks noGrp="1"/>
          </p:cNvSpPr>
          <p:nvPr>
            <p:ph idx="1"/>
          </p:nvPr>
        </p:nvSpPr>
        <p:spPr>
          <a:xfrm>
            <a:off x="1313093" y="2018340"/>
            <a:ext cx="2206925" cy="1492594"/>
          </a:xfrm>
        </p:spPr>
        <p:txBody>
          <a:bodyPr>
            <a:normAutofit/>
          </a:bodyPr>
          <a:lstStyle/>
          <a:p>
            <a:pPr marL="0" indent="0">
              <a:buNone/>
            </a:pPr>
            <a:r>
              <a:rPr lang="pt-PT" sz="2400" b="1" dirty="0">
                <a:solidFill>
                  <a:srgbClr val="E5912B"/>
                </a:solidFill>
                <a:latin typeface="Montserrat" panose="00000500000000000000" pitchFamily="50" charset="0"/>
              </a:rPr>
              <a:t>QUAL É A DIFERENÇA ENTRE AIA E EIA?</a:t>
            </a:r>
            <a:endParaRPr lang="pt-PT" sz="2400" dirty="0">
              <a:solidFill>
                <a:srgbClr val="E5912B"/>
              </a:solidFill>
              <a:latin typeface="Montserrat" panose="00000500000000000000" pitchFamily="50" charset="0"/>
            </a:endParaRPr>
          </a:p>
        </p:txBody>
      </p:sp>
      <p:sp>
        <p:nvSpPr>
          <p:cNvPr id="23" name="CaixaDeTexto 22">
            <a:extLst>
              <a:ext uri="{FF2B5EF4-FFF2-40B4-BE49-F238E27FC236}">
                <a16:creationId xmlns:a16="http://schemas.microsoft.com/office/drawing/2014/main" id="{8C6D7494-200C-35B2-3EC7-7E9BFF02ECD5}"/>
              </a:ext>
            </a:extLst>
          </p:cNvPr>
          <p:cNvSpPr txBox="1"/>
          <p:nvPr/>
        </p:nvSpPr>
        <p:spPr>
          <a:xfrm>
            <a:off x="8141161" y="2686117"/>
            <a:ext cx="2832165" cy="369332"/>
          </a:xfrm>
          <a:prstGeom prst="rect">
            <a:avLst/>
          </a:prstGeom>
          <a:noFill/>
        </p:spPr>
        <p:txBody>
          <a:bodyPr wrap="square">
            <a:spAutoFit/>
          </a:bodyPr>
          <a:lstStyle/>
          <a:p>
            <a:pPr algn="just"/>
            <a:r>
              <a:rPr lang="pt-PT" sz="1800" dirty="0">
                <a:latin typeface="Montserrat" panose="00000500000000000000" pitchFamily="50" charset="0"/>
              </a:rPr>
              <a:t>“peça” do processo</a:t>
            </a:r>
          </a:p>
        </p:txBody>
      </p:sp>
      <p:sp>
        <p:nvSpPr>
          <p:cNvPr id="30" name="CaixaDeTexto 29">
            <a:extLst>
              <a:ext uri="{FF2B5EF4-FFF2-40B4-BE49-F238E27FC236}">
                <a16:creationId xmlns:a16="http://schemas.microsoft.com/office/drawing/2014/main" id="{CB8EC9E4-AAAE-A7DB-0770-F81F0466BF09}"/>
              </a:ext>
            </a:extLst>
          </p:cNvPr>
          <p:cNvSpPr txBox="1"/>
          <p:nvPr/>
        </p:nvSpPr>
        <p:spPr>
          <a:xfrm>
            <a:off x="4713964" y="2686117"/>
            <a:ext cx="2289249" cy="369332"/>
          </a:xfrm>
          <a:prstGeom prst="rect">
            <a:avLst/>
          </a:prstGeom>
          <a:noFill/>
        </p:spPr>
        <p:txBody>
          <a:bodyPr wrap="square">
            <a:spAutoFit/>
          </a:bodyPr>
          <a:lstStyle/>
          <a:p>
            <a:pPr algn="just"/>
            <a:r>
              <a:rPr lang="pt-PT" sz="1800" dirty="0">
                <a:latin typeface="Montserrat" panose="00000500000000000000" pitchFamily="50" charset="0"/>
              </a:rPr>
              <a:t>processo global</a:t>
            </a:r>
          </a:p>
        </p:txBody>
      </p:sp>
      <p:sp>
        <p:nvSpPr>
          <p:cNvPr id="31" name="CaixaDeTexto 30">
            <a:extLst>
              <a:ext uri="{FF2B5EF4-FFF2-40B4-BE49-F238E27FC236}">
                <a16:creationId xmlns:a16="http://schemas.microsoft.com/office/drawing/2014/main" id="{60527AFC-19B7-AB86-7D37-E7A716B9ADDB}"/>
              </a:ext>
            </a:extLst>
          </p:cNvPr>
          <p:cNvSpPr txBox="1"/>
          <p:nvPr/>
        </p:nvSpPr>
        <p:spPr>
          <a:xfrm>
            <a:off x="4713964" y="2312963"/>
            <a:ext cx="2098996" cy="369332"/>
          </a:xfrm>
          <a:prstGeom prst="rect">
            <a:avLst/>
          </a:prstGeom>
          <a:noFill/>
        </p:spPr>
        <p:txBody>
          <a:bodyPr wrap="square">
            <a:spAutoFit/>
          </a:bodyPr>
          <a:lstStyle/>
          <a:p>
            <a:pPr algn="just"/>
            <a:r>
              <a:rPr lang="pt-PT" sz="1800" b="1" dirty="0">
                <a:latin typeface="Montserrat" panose="00000500000000000000" pitchFamily="50" charset="0"/>
              </a:rPr>
              <a:t>AIA</a:t>
            </a:r>
            <a:endParaRPr lang="pt-PT" sz="1800" dirty="0">
              <a:latin typeface="Montserrat" panose="00000500000000000000" pitchFamily="50" charset="0"/>
            </a:endParaRPr>
          </a:p>
        </p:txBody>
      </p:sp>
      <p:sp>
        <p:nvSpPr>
          <p:cNvPr id="32" name="CaixaDeTexto 31">
            <a:extLst>
              <a:ext uri="{FF2B5EF4-FFF2-40B4-BE49-F238E27FC236}">
                <a16:creationId xmlns:a16="http://schemas.microsoft.com/office/drawing/2014/main" id="{7E2A7C5D-72BD-53C3-4549-DF38FFA3475C}"/>
              </a:ext>
            </a:extLst>
          </p:cNvPr>
          <p:cNvSpPr txBox="1"/>
          <p:nvPr/>
        </p:nvSpPr>
        <p:spPr>
          <a:xfrm>
            <a:off x="8144563" y="2314802"/>
            <a:ext cx="2544567" cy="369332"/>
          </a:xfrm>
          <a:prstGeom prst="rect">
            <a:avLst/>
          </a:prstGeom>
          <a:noFill/>
        </p:spPr>
        <p:txBody>
          <a:bodyPr wrap="square">
            <a:spAutoFit/>
          </a:bodyPr>
          <a:lstStyle/>
          <a:p>
            <a:pPr algn="just"/>
            <a:r>
              <a:rPr lang="pt-PT" sz="1800" b="1" dirty="0">
                <a:latin typeface="Montserrat" panose="00000500000000000000" pitchFamily="50" charset="0"/>
              </a:rPr>
              <a:t>EI</a:t>
            </a:r>
            <a:r>
              <a:rPr lang="pt-PT" b="1" dirty="0">
                <a:latin typeface="Montserrat" panose="00000500000000000000" pitchFamily="50" charset="0"/>
              </a:rPr>
              <a:t>A</a:t>
            </a:r>
            <a:endParaRPr lang="pt-PT" sz="1800" dirty="0">
              <a:latin typeface="Montserrat" panose="00000500000000000000" pitchFamily="50" charset="0"/>
            </a:endParaRPr>
          </a:p>
        </p:txBody>
      </p:sp>
      <p:cxnSp>
        <p:nvCxnSpPr>
          <p:cNvPr id="33" name="Conexão reta 32">
            <a:extLst>
              <a:ext uri="{FF2B5EF4-FFF2-40B4-BE49-F238E27FC236}">
                <a16:creationId xmlns:a16="http://schemas.microsoft.com/office/drawing/2014/main" id="{E814D786-7C38-E98D-6B49-7A56401A0EC5}"/>
              </a:ext>
            </a:extLst>
          </p:cNvPr>
          <p:cNvCxnSpPr/>
          <p:nvPr/>
        </p:nvCxnSpPr>
        <p:spPr>
          <a:xfrm>
            <a:off x="4803004" y="2682295"/>
            <a:ext cx="770855" cy="0"/>
          </a:xfrm>
          <a:prstGeom prst="line">
            <a:avLst/>
          </a:prstGeom>
          <a:ln>
            <a:solidFill>
              <a:srgbClr val="E5912B"/>
            </a:solidFill>
          </a:ln>
        </p:spPr>
        <p:style>
          <a:lnRef idx="1">
            <a:schemeClr val="accent1"/>
          </a:lnRef>
          <a:fillRef idx="0">
            <a:schemeClr val="accent1"/>
          </a:fillRef>
          <a:effectRef idx="0">
            <a:schemeClr val="accent1"/>
          </a:effectRef>
          <a:fontRef idx="minor">
            <a:schemeClr val="tx1"/>
          </a:fontRef>
        </p:style>
      </p:cxnSp>
      <p:cxnSp>
        <p:nvCxnSpPr>
          <p:cNvPr id="34" name="Conexão reta 33">
            <a:extLst>
              <a:ext uri="{FF2B5EF4-FFF2-40B4-BE49-F238E27FC236}">
                <a16:creationId xmlns:a16="http://schemas.microsoft.com/office/drawing/2014/main" id="{CFC69BDD-99E5-E652-43BB-C7D6D8266EF5}"/>
              </a:ext>
            </a:extLst>
          </p:cNvPr>
          <p:cNvCxnSpPr/>
          <p:nvPr/>
        </p:nvCxnSpPr>
        <p:spPr>
          <a:xfrm>
            <a:off x="8233030" y="2682295"/>
            <a:ext cx="770855" cy="0"/>
          </a:xfrm>
          <a:prstGeom prst="line">
            <a:avLst/>
          </a:prstGeom>
          <a:ln>
            <a:solidFill>
              <a:srgbClr val="E5912B"/>
            </a:solidFill>
          </a:ln>
        </p:spPr>
        <p:style>
          <a:lnRef idx="1">
            <a:schemeClr val="accent1"/>
          </a:lnRef>
          <a:fillRef idx="0">
            <a:schemeClr val="accent1"/>
          </a:fillRef>
          <a:effectRef idx="0">
            <a:schemeClr val="accent1"/>
          </a:effectRef>
          <a:fontRef idx="minor">
            <a:schemeClr val="tx1"/>
          </a:fontRef>
        </p:style>
      </p:cxnSp>
      <p:sp>
        <p:nvSpPr>
          <p:cNvPr id="35" name="Marcador de Posição de Conteúdo 2">
            <a:extLst>
              <a:ext uri="{FF2B5EF4-FFF2-40B4-BE49-F238E27FC236}">
                <a16:creationId xmlns:a16="http://schemas.microsoft.com/office/drawing/2014/main" id="{EE4314C4-3306-93EB-AE41-DB61F40CD61E}"/>
              </a:ext>
            </a:extLst>
          </p:cNvPr>
          <p:cNvSpPr txBox="1">
            <a:spLocks/>
          </p:cNvSpPr>
          <p:nvPr/>
        </p:nvSpPr>
        <p:spPr>
          <a:xfrm>
            <a:off x="6274540" y="2432732"/>
            <a:ext cx="2206925" cy="78601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pt-PT" sz="4400" b="1" dirty="0">
                <a:solidFill>
                  <a:srgbClr val="E5912B"/>
                </a:solidFill>
                <a:latin typeface="Montserrat" panose="00000500000000000000" pitchFamily="50" charset="0"/>
              </a:rPr>
              <a:t>≠</a:t>
            </a:r>
            <a:endParaRPr lang="pt-PT" sz="2400" dirty="0">
              <a:solidFill>
                <a:srgbClr val="E5912B"/>
              </a:solidFill>
              <a:latin typeface="Montserrat" panose="00000500000000000000" pitchFamily="50" charset="0"/>
            </a:endParaRPr>
          </a:p>
        </p:txBody>
      </p:sp>
    </p:spTree>
    <p:extLst>
      <p:ext uri="{BB962C8B-B14F-4D97-AF65-F5344CB8AC3E}">
        <p14:creationId xmlns:p14="http://schemas.microsoft.com/office/powerpoint/2010/main" val="1093993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2"/>
                                        </p:tgtEl>
                                        <p:attrNameLst>
                                          <p:attrName>style.visibility</p:attrName>
                                        </p:attrNameLst>
                                      </p:cBhvr>
                                      <p:to>
                                        <p:strVal val="visible"/>
                                      </p:to>
                                    </p:set>
                                    <p:animEffect transition="in" filter="fade">
                                      <p:cBhvr>
                                        <p:cTn id="19" dur="1000"/>
                                        <p:tgtEl>
                                          <p:spTgt spid="52"/>
                                        </p:tgtEl>
                                      </p:cBhvr>
                                    </p:animEffect>
                                    <p:anim calcmode="lin" valueType="num">
                                      <p:cBhvr>
                                        <p:cTn id="20" dur="1000" fill="hold"/>
                                        <p:tgtEl>
                                          <p:spTgt spid="52"/>
                                        </p:tgtEl>
                                        <p:attrNameLst>
                                          <p:attrName>ppt_x</p:attrName>
                                        </p:attrNameLst>
                                      </p:cBhvr>
                                      <p:tavLst>
                                        <p:tav tm="0">
                                          <p:val>
                                            <p:strVal val="#ppt_x"/>
                                          </p:val>
                                        </p:tav>
                                        <p:tav tm="100000">
                                          <p:val>
                                            <p:strVal val="#ppt_x"/>
                                          </p:val>
                                        </p:tav>
                                      </p:tavLst>
                                    </p:anim>
                                    <p:anim calcmode="lin" valueType="num">
                                      <p:cBhvr>
                                        <p:cTn id="21" dur="1000" fill="hold"/>
                                        <p:tgtEl>
                                          <p:spTgt spid="5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fade">
                                      <p:cBhvr>
                                        <p:cTn id="24" dur="1000"/>
                                        <p:tgtEl>
                                          <p:spTgt spid="55"/>
                                        </p:tgtEl>
                                      </p:cBhvr>
                                    </p:animEffect>
                                    <p:anim calcmode="lin" valueType="num">
                                      <p:cBhvr>
                                        <p:cTn id="25" dur="1000" fill="hold"/>
                                        <p:tgtEl>
                                          <p:spTgt spid="55"/>
                                        </p:tgtEl>
                                        <p:attrNameLst>
                                          <p:attrName>ppt_x</p:attrName>
                                        </p:attrNameLst>
                                      </p:cBhvr>
                                      <p:tavLst>
                                        <p:tav tm="0">
                                          <p:val>
                                            <p:strVal val="#ppt_x"/>
                                          </p:val>
                                        </p:tav>
                                        <p:tav tm="100000">
                                          <p:val>
                                            <p:strVal val="#ppt_x"/>
                                          </p:val>
                                        </p:tav>
                                      </p:tavLst>
                                    </p:anim>
                                    <p:anim calcmode="lin" valueType="num">
                                      <p:cBhvr>
                                        <p:cTn id="26"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34FF4E-9B1A-E356-7D4B-9862BC3AC3C8}"/>
              </a:ext>
            </a:extLst>
          </p:cNvPr>
          <p:cNvSpPr>
            <a:spLocks noGrp="1" noRot="1" noMove="1" noResize="1" noEditPoints="1" noAdjustHandles="1" noChangeArrowheads="1" noChangeShapeType="1"/>
          </p:cNvSpPr>
          <p:nvPr>
            <p:ph type="title"/>
          </p:nvPr>
        </p:nvSpPr>
        <p:spPr>
          <a:xfrm>
            <a:off x="838200" y="868781"/>
            <a:ext cx="10515600" cy="620354"/>
          </a:xfrm>
        </p:spPr>
        <p:txBody>
          <a:bodyPr>
            <a:normAutofit/>
          </a:bodyPr>
          <a:lstStyle/>
          <a:p>
            <a:r>
              <a:rPr lang="pt-PT" sz="2800" b="1" dirty="0">
                <a:solidFill>
                  <a:srgbClr val="002856"/>
                </a:solidFill>
                <a:latin typeface="Montserrat" panose="00000500000000000000" pitchFamily="2" charset="0"/>
              </a:rPr>
              <a:t>Enquadramento formal de AIA</a:t>
            </a:r>
          </a:p>
        </p:txBody>
      </p:sp>
      <p:sp>
        <p:nvSpPr>
          <p:cNvPr id="4" name="Subtítulo 2">
            <a:extLst>
              <a:ext uri="{FF2B5EF4-FFF2-40B4-BE49-F238E27FC236}">
                <a16:creationId xmlns:a16="http://schemas.microsoft.com/office/drawing/2014/main" id="{E9718EC5-C20A-B2E8-7C62-FD38C064E049}"/>
              </a:ext>
            </a:extLst>
          </p:cNvPr>
          <p:cNvSpPr txBox="1">
            <a:spLocks noGrp="1" noRot="1" noMove="1" noResize="1" noEditPoints="1" noAdjustHandles="1" noChangeArrowheads="1" noChangeShapeType="1"/>
          </p:cNvSpPr>
          <p:nvPr/>
        </p:nvSpPr>
        <p:spPr>
          <a:xfrm>
            <a:off x="8126083" y="380970"/>
            <a:ext cx="3227717" cy="3058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pt-PT" sz="1200" i="1" dirty="0">
                <a:solidFill>
                  <a:srgbClr val="002856"/>
                </a:solidFill>
                <a:latin typeface="Montserrat" panose="00000500000000000000" pitchFamily="2" charset="0"/>
              </a:rPr>
              <a:t>29/10/2024</a:t>
            </a:r>
          </a:p>
        </p:txBody>
      </p:sp>
      <p:cxnSp>
        <p:nvCxnSpPr>
          <p:cNvPr id="8" name="Conexão reta 7">
            <a:extLst>
              <a:ext uri="{FF2B5EF4-FFF2-40B4-BE49-F238E27FC236}">
                <a16:creationId xmlns:a16="http://schemas.microsoft.com/office/drawing/2014/main" id="{5CDDA346-C506-95C0-D742-E2D8DA6C225F}"/>
              </a:ext>
            </a:extLst>
          </p:cNvPr>
          <p:cNvCxnSpPr>
            <a:cxnSpLocks noGrp="1" noRot="1" noMove="1" noResize="1" noEditPoints="1" noAdjustHandles="1" noChangeArrowheads="1" noChangeShapeType="1"/>
          </p:cNvCxnSpPr>
          <p:nvPr/>
        </p:nvCxnSpPr>
        <p:spPr>
          <a:xfrm>
            <a:off x="0" y="1489135"/>
            <a:ext cx="451485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1" name="Imagem 10" descr="Uma imagem com Tipo de letra, Gráficos, design gráfico, captura de ecrã&#10;&#10;Descrição gerada automaticamente">
            <a:extLst>
              <a:ext uri="{FF2B5EF4-FFF2-40B4-BE49-F238E27FC236}">
                <a16:creationId xmlns:a16="http://schemas.microsoft.com/office/drawing/2014/main" id="{2062510F-D646-9B7A-28DB-D8203C8DA9FE}"/>
              </a:ext>
            </a:extLst>
          </p:cNvPr>
          <p:cNvPicPr>
            <a:picLocks noGrp="1" noRot="1" noChangeAspect="1" noMove="1" noResize="1" noEditPoints="1" noAdjustHandles="1" noChangeArrowheads="1" noChangeShapeType="1" noCrop="1"/>
          </p:cNvPicPr>
          <p:nvPr/>
        </p:nvPicPr>
        <p:blipFill>
          <a:blip r:embed="rId2">
            <a:alphaModFix amt="70000"/>
            <a:extLst>
              <a:ext uri="{28A0092B-C50C-407E-A947-70E740481C1C}">
                <a14:useLocalDpi xmlns:a14="http://schemas.microsoft.com/office/drawing/2010/main" val="0"/>
              </a:ext>
            </a:extLst>
          </a:blip>
          <a:stretch>
            <a:fillRect/>
          </a:stretch>
        </p:blipFill>
        <p:spPr>
          <a:xfrm>
            <a:off x="11018324" y="6267450"/>
            <a:ext cx="837992" cy="401145"/>
          </a:xfrm>
          <a:prstGeom prst="rect">
            <a:avLst/>
          </a:prstGeom>
        </p:spPr>
      </p:pic>
      <p:sp>
        <p:nvSpPr>
          <p:cNvPr id="12" name="Retângulo: Cantos Arredondados 11">
            <a:extLst>
              <a:ext uri="{FF2B5EF4-FFF2-40B4-BE49-F238E27FC236}">
                <a16:creationId xmlns:a16="http://schemas.microsoft.com/office/drawing/2014/main" id="{201B37D6-1BFF-4530-E02C-0DC4C6085852}"/>
              </a:ext>
            </a:extLst>
          </p:cNvPr>
          <p:cNvSpPr>
            <a:spLocks noGrp="1" noRot="1" noMove="1" noResize="1" noEditPoints="1" noAdjustHandles="1" noChangeArrowheads="1" noChangeShapeType="1"/>
          </p:cNvSpPr>
          <p:nvPr/>
        </p:nvSpPr>
        <p:spPr>
          <a:xfrm>
            <a:off x="923261" y="183390"/>
            <a:ext cx="756612" cy="98577"/>
          </a:xfrm>
          <a:prstGeom prst="roundRect">
            <a:avLst/>
          </a:prstGeom>
          <a:solidFill>
            <a:srgbClr val="E59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3" name="Retângulo: Cantos Arredondados 12">
            <a:extLst>
              <a:ext uri="{FF2B5EF4-FFF2-40B4-BE49-F238E27FC236}">
                <a16:creationId xmlns:a16="http://schemas.microsoft.com/office/drawing/2014/main" id="{1B9868F4-8E0B-7407-EAD6-2C00F5343C2C}"/>
              </a:ext>
            </a:extLst>
          </p:cNvPr>
          <p:cNvSpPr>
            <a:spLocks noGrp="1" noRot="1" noMove="1" noResize="1" noEditPoints="1" noAdjustHandles="1" noChangeArrowheads="1" noChangeShapeType="1"/>
          </p:cNvSpPr>
          <p:nvPr/>
        </p:nvSpPr>
        <p:spPr>
          <a:xfrm>
            <a:off x="1711700" y="179244"/>
            <a:ext cx="756612" cy="98577"/>
          </a:xfrm>
          <a:prstGeom prst="round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4" name="Retângulo: Cantos Arredondados 13">
            <a:extLst>
              <a:ext uri="{FF2B5EF4-FFF2-40B4-BE49-F238E27FC236}">
                <a16:creationId xmlns:a16="http://schemas.microsoft.com/office/drawing/2014/main" id="{44B6DFC8-8872-D29C-E99F-E618E4609C66}"/>
              </a:ext>
            </a:extLst>
          </p:cNvPr>
          <p:cNvSpPr>
            <a:spLocks noGrp="1" noRot="1" noMove="1" noResize="1" noEditPoints="1" noAdjustHandles="1" noChangeArrowheads="1" noChangeShapeType="1"/>
          </p:cNvSpPr>
          <p:nvPr/>
        </p:nvSpPr>
        <p:spPr>
          <a:xfrm>
            <a:off x="2500139" y="184191"/>
            <a:ext cx="756612" cy="98577"/>
          </a:xfrm>
          <a:prstGeom prst="round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5" name="Retângulo: Cantos Arredondados 14">
            <a:extLst>
              <a:ext uri="{FF2B5EF4-FFF2-40B4-BE49-F238E27FC236}">
                <a16:creationId xmlns:a16="http://schemas.microsoft.com/office/drawing/2014/main" id="{F169806C-1147-7269-F773-297BF749ABA6}"/>
              </a:ext>
            </a:extLst>
          </p:cNvPr>
          <p:cNvSpPr>
            <a:spLocks noGrp="1" noRot="1" noMove="1" noResize="1" noEditPoints="1" noAdjustHandles="1" noChangeArrowheads="1" noChangeShapeType="1"/>
          </p:cNvSpPr>
          <p:nvPr/>
        </p:nvSpPr>
        <p:spPr>
          <a:xfrm>
            <a:off x="3288578" y="179136"/>
            <a:ext cx="756612" cy="98577"/>
          </a:xfrm>
          <a:prstGeom prst="round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6" name="Retângulo: Cantos Arredondados 15">
            <a:extLst>
              <a:ext uri="{FF2B5EF4-FFF2-40B4-BE49-F238E27FC236}">
                <a16:creationId xmlns:a16="http://schemas.microsoft.com/office/drawing/2014/main" id="{172DF616-613F-42DB-1926-383E0E21EE02}"/>
              </a:ext>
            </a:extLst>
          </p:cNvPr>
          <p:cNvSpPr>
            <a:spLocks noGrp="1" noRot="1" noMove="1" noResize="1" noEditPoints="1" noAdjustHandles="1" noChangeArrowheads="1" noChangeShapeType="1"/>
          </p:cNvSpPr>
          <p:nvPr/>
        </p:nvSpPr>
        <p:spPr>
          <a:xfrm>
            <a:off x="4077017" y="179136"/>
            <a:ext cx="756612" cy="98577"/>
          </a:xfrm>
          <a:prstGeom prst="round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nvGrpSpPr>
          <p:cNvPr id="6" name="Agrupar 5">
            <a:extLst>
              <a:ext uri="{FF2B5EF4-FFF2-40B4-BE49-F238E27FC236}">
                <a16:creationId xmlns:a16="http://schemas.microsoft.com/office/drawing/2014/main" id="{46E3571B-8D40-4BDF-901E-3665F81BBB80}"/>
              </a:ext>
            </a:extLst>
          </p:cNvPr>
          <p:cNvGrpSpPr/>
          <p:nvPr/>
        </p:nvGrpSpPr>
        <p:grpSpPr>
          <a:xfrm>
            <a:off x="1372468" y="4032262"/>
            <a:ext cx="1143159" cy="878804"/>
            <a:chOff x="0" y="1377585"/>
            <a:chExt cx="1143159" cy="878804"/>
          </a:xfrm>
        </p:grpSpPr>
        <p:sp>
          <p:nvSpPr>
            <p:cNvPr id="9" name="Retângulo: Cantos Arredondados 8">
              <a:extLst>
                <a:ext uri="{FF2B5EF4-FFF2-40B4-BE49-F238E27FC236}">
                  <a16:creationId xmlns:a16="http://schemas.microsoft.com/office/drawing/2014/main" id="{5753DD92-59FE-473A-8F7F-8E9B35CEFF6B}"/>
                </a:ext>
              </a:extLst>
            </p:cNvPr>
            <p:cNvSpPr/>
            <p:nvPr/>
          </p:nvSpPr>
          <p:spPr>
            <a:xfrm>
              <a:off x="0" y="1377585"/>
              <a:ext cx="1143159" cy="878804"/>
            </a:xfrm>
            <a:prstGeom prst="roundRect">
              <a:avLst>
                <a:gd name="adj" fmla="val 10000"/>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pt-PT" sz="1000">
                <a:latin typeface="Montserrat" panose="00000500000000000000" pitchFamily="50" charset="0"/>
              </a:endParaRPr>
            </a:p>
          </p:txBody>
        </p:sp>
        <p:sp>
          <p:nvSpPr>
            <p:cNvPr id="10" name="Retângulo: Cantos Arredondados 4">
              <a:extLst>
                <a:ext uri="{FF2B5EF4-FFF2-40B4-BE49-F238E27FC236}">
                  <a16:creationId xmlns:a16="http://schemas.microsoft.com/office/drawing/2014/main" id="{00203E51-C154-E94A-03FE-96A5D81EE28D}"/>
                </a:ext>
              </a:extLst>
            </p:cNvPr>
            <p:cNvSpPr txBox="1"/>
            <p:nvPr/>
          </p:nvSpPr>
          <p:spPr>
            <a:xfrm>
              <a:off x="25739" y="1403324"/>
              <a:ext cx="1091681" cy="8273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pt-PT" sz="1000" kern="1200" dirty="0">
                  <a:latin typeface="Montserrat" panose="00000500000000000000" pitchFamily="50" charset="0"/>
                </a:rPr>
                <a:t>Verificação da aplicabilidade do regime de AIA…</a:t>
              </a:r>
            </a:p>
          </p:txBody>
        </p:sp>
      </p:grpSp>
      <p:grpSp>
        <p:nvGrpSpPr>
          <p:cNvPr id="20" name="Agrupar 19">
            <a:extLst>
              <a:ext uri="{FF2B5EF4-FFF2-40B4-BE49-F238E27FC236}">
                <a16:creationId xmlns:a16="http://schemas.microsoft.com/office/drawing/2014/main" id="{FA854809-47FC-5070-C4E6-0C4B7A3D822B}"/>
              </a:ext>
            </a:extLst>
          </p:cNvPr>
          <p:cNvGrpSpPr/>
          <p:nvPr/>
        </p:nvGrpSpPr>
        <p:grpSpPr>
          <a:xfrm>
            <a:off x="2840755" y="4006523"/>
            <a:ext cx="1143159" cy="878804"/>
            <a:chOff x="1600423" y="1377585"/>
            <a:chExt cx="1143159" cy="878804"/>
          </a:xfrm>
        </p:grpSpPr>
        <p:sp>
          <p:nvSpPr>
            <p:cNvPr id="21" name="Retângulo: Cantos Arredondados 20">
              <a:extLst>
                <a:ext uri="{FF2B5EF4-FFF2-40B4-BE49-F238E27FC236}">
                  <a16:creationId xmlns:a16="http://schemas.microsoft.com/office/drawing/2014/main" id="{F2789273-7B52-B25D-0E90-EC4CBE91150F}"/>
                </a:ext>
              </a:extLst>
            </p:cNvPr>
            <p:cNvSpPr/>
            <p:nvPr/>
          </p:nvSpPr>
          <p:spPr>
            <a:xfrm>
              <a:off x="1600423" y="1377585"/>
              <a:ext cx="1143159" cy="878804"/>
            </a:xfrm>
            <a:prstGeom prst="roundRect">
              <a:avLst>
                <a:gd name="adj" fmla="val 10000"/>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pt-PT" sz="1000">
                <a:latin typeface="Montserrat" panose="00000500000000000000" pitchFamily="50" charset="0"/>
              </a:endParaRPr>
            </a:p>
          </p:txBody>
        </p:sp>
        <p:sp>
          <p:nvSpPr>
            <p:cNvPr id="22" name="Retângulo: Cantos Arredondados 4">
              <a:extLst>
                <a:ext uri="{FF2B5EF4-FFF2-40B4-BE49-F238E27FC236}">
                  <a16:creationId xmlns:a16="http://schemas.microsoft.com/office/drawing/2014/main" id="{43720DBC-A632-56C7-6783-F8E2333FE8FF}"/>
                </a:ext>
              </a:extLst>
            </p:cNvPr>
            <p:cNvSpPr txBox="1"/>
            <p:nvPr/>
          </p:nvSpPr>
          <p:spPr>
            <a:xfrm>
              <a:off x="1626162" y="1403324"/>
              <a:ext cx="1091681" cy="8273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pt-PT" sz="1000" kern="1200">
                  <a:latin typeface="Montserrat" panose="00000500000000000000" pitchFamily="50" charset="0"/>
                </a:rPr>
                <a:t>Definição do Âmbito</a:t>
              </a:r>
              <a:endParaRPr lang="pt-PT" sz="1000" kern="1200" dirty="0">
                <a:latin typeface="Montserrat" panose="00000500000000000000" pitchFamily="50" charset="0"/>
              </a:endParaRPr>
            </a:p>
          </p:txBody>
        </p:sp>
      </p:grpSp>
      <p:grpSp>
        <p:nvGrpSpPr>
          <p:cNvPr id="23" name="Agrupar 22">
            <a:extLst>
              <a:ext uri="{FF2B5EF4-FFF2-40B4-BE49-F238E27FC236}">
                <a16:creationId xmlns:a16="http://schemas.microsoft.com/office/drawing/2014/main" id="{19683D62-71FA-D423-0B34-2D9F031CD588}"/>
              </a:ext>
            </a:extLst>
          </p:cNvPr>
          <p:cNvGrpSpPr/>
          <p:nvPr/>
        </p:nvGrpSpPr>
        <p:grpSpPr>
          <a:xfrm>
            <a:off x="2571478" y="4329912"/>
            <a:ext cx="242349" cy="283503"/>
            <a:chOff x="1257475" y="1675235"/>
            <a:chExt cx="242349" cy="283503"/>
          </a:xfrm>
        </p:grpSpPr>
        <p:sp>
          <p:nvSpPr>
            <p:cNvPr id="48" name="Seta: Para a Direita 47">
              <a:extLst>
                <a:ext uri="{FF2B5EF4-FFF2-40B4-BE49-F238E27FC236}">
                  <a16:creationId xmlns:a16="http://schemas.microsoft.com/office/drawing/2014/main" id="{E3901026-9213-6E8B-7E1D-2D1F72766F61}"/>
                </a:ext>
              </a:extLst>
            </p:cNvPr>
            <p:cNvSpPr/>
            <p:nvPr/>
          </p:nvSpPr>
          <p:spPr>
            <a:xfrm>
              <a:off x="1257475" y="1675235"/>
              <a:ext cx="242349" cy="283503"/>
            </a:xfrm>
            <a:prstGeom prst="rightArrow">
              <a:avLst>
                <a:gd name="adj1" fmla="val 60000"/>
                <a:gd name="adj2" fmla="val 50000"/>
              </a:avLst>
            </a:prstGeom>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pt-PT"/>
            </a:p>
          </p:txBody>
        </p:sp>
        <p:sp>
          <p:nvSpPr>
            <p:cNvPr id="49" name="Seta: Para a Direita 4">
              <a:extLst>
                <a:ext uri="{FF2B5EF4-FFF2-40B4-BE49-F238E27FC236}">
                  <a16:creationId xmlns:a16="http://schemas.microsoft.com/office/drawing/2014/main" id="{86F27CEA-7C35-DCEC-37B4-619DA7ED42DA}"/>
                </a:ext>
              </a:extLst>
            </p:cNvPr>
            <p:cNvSpPr txBox="1"/>
            <p:nvPr/>
          </p:nvSpPr>
          <p:spPr>
            <a:xfrm>
              <a:off x="1257475" y="1731936"/>
              <a:ext cx="169644" cy="17010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pt-PT" sz="1100" kern="1200"/>
            </a:p>
          </p:txBody>
        </p:sp>
      </p:grpSp>
      <p:grpSp>
        <p:nvGrpSpPr>
          <p:cNvPr id="24" name="Agrupar 23">
            <a:extLst>
              <a:ext uri="{FF2B5EF4-FFF2-40B4-BE49-F238E27FC236}">
                <a16:creationId xmlns:a16="http://schemas.microsoft.com/office/drawing/2014/main" id="{BBE4788D-78F4-276B-CC92-50A40FE58B91}"/>
              </a:ext>
            </a:extLst>
          </p:cNvPr>
          <p:cNvGrpSpPr/>
          <p:nvPr/>
        </p:nvGrpSpPr>
        <p:grpSpPr>
          <a:xfrm>
            <a:off x="4171902" y="4329912"/>
            <a:ext cx="242349" cy="283503"/>
            <a:chOff x="2857899" y="1675235"/>
            <a:chExt cx="242349" cy="283503"/>
          </a:xfrm>
        </p:grpSpPr>
        <p:sp>
          <p:nvSpPr>
            <p:cNvPr id="46" name="Seta: Para a Direita 45">
              <a:extLst>
                <a:ext uri="{FF2B5EF4-FFF2-40B4-BE49-F238E27FC236}">
                  <a16:creationId xmlns:a16="http://schemas.microsoft.com/office/drawing/2014/main" id="{EDE15886-C575-5BB5-FA46-90E068AC25A6}"/>
                </a:ext>
              </a:extLst>
            </p:cNvPr>
            <p:cNvSpPr/>
            <p:nvPr/>
          </p:nvSpPr>
          <p:spPr>
            <a:xfrm>
              <a:off x="2857899" y="1675235"/>
              <a:ext cx="242349" cy="283503"/>
            </a:xfrm>
            <a:prstGeom prst="rightArrow">
              <a:avLst>
                <a:gd name="adj1" fmla="val 60000"/>
                <a:gd name="adj2" fmla="val 50000"/>
              </a:avLst>
            </a:prstGeom>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pt-PT"/>
            </a:p>
          </p:txBody>
        </p:sp>
        <p:sp>
          <p:nvSpPr>
            <p:cNvPr id="47" name="Seta: Para a Direita 6">
              <a:extLst>
                <a:ext uri="{FF2B5EF4-FFF2-40B4-BE49-F238E27FC236}">
                  <a16:creationId xmlns:a16="http://schemas.microsoft.com/office/drawing/2014/main" id="{D8B3354B-580A-DE23-0B4A-FD5F489FC085}"/>
                </a:ext>
              </a:extLst>
            </p:cNvPr>
            <p:cNvSpPr txBox="1"/>
            <p:nvPr/>
          </p:nvSpPr>
          <p:spPr>
            <a:xfrm>
              <a:off x="2857899" y="1731936"/>
              <a:ext cx="169644" cy="17010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pt-PT" sz="1100" kern="1200"/>
            </a:p>
          </p:txBody>
        </p:sp>
      </p:grpSp>
      <p:grpSp>
        <p:nvGrpSpPr>
          <p:cNvPr id="25" name="Agrupar 24">
            <a:extLst>
              <a:ext uri="{FF2B5EF4-FFF2-40B4-BE49-F238E27FC236}">
                <a16:creationId xmlns:a16="http://schemas.microsoft.com/office/drawing/2014/main" id="{A4BC743C-8DEA-DA79-A957-F354B1FBB02E}"/>
              </a:ext>
            </a:extLst>
          </p:cNvPr>
          <p:cNvGrpSpPr/>
          <p:nvPr/>
        </p:nvGrpSpPr>
        <p:grpSpPr>
          <a:xfrm>
            <a:off x="4514850" y="4032262"/>
            <a:ext cx="1143159" cy="878804"/>
            <a:chOff x="3200847" y="1377585"/>
            <a:chExt cx="1143159" cy="878804"/>
          </a:xfrm>
        </p:grpSpPr>
        <p:sp>
          <p:nvSpPr>
            <p:cNvPr id="44" name="Retângulo: Cantos Arredondados 43">
              <a:extLst>
                <a:ext uri="{FF2B5EF4-FFF2-40B4-BE49-F238E27FC236}">
                  <a16:creationId xmlns:a16="http://schemas.microsoft.com/office/drawing/2014/main" id="{895C6F25-F65B-2447-9AFC-772CD68EE9B8}"/>
                </a:ext>
              </a:extLst>
            </p:cNvPr>
            <p:cNvSpPr/>
            <p:nvPr/>
          </p:nvSpPr>
          <p:spPr>
            <a:xfrm>
              <a:off x="3200847" y="1377585"/>
              <a:ext cx="1143159" cy="878804"/>
            </a:xfrm>
            <a:prstGeom prst="roundRect">
              <a:avLst>
                <a:gd name="adj" fmla="val 1000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endParaRPr lang="pt-PT" sz="1000">
                <a:latin typeface="Montserrat" panose="00000500000000000000" pitchFamily="50" charset="0"/>
              </a:endParaRPr>
            </a:p>
          </p:txBody>
        </p:sp>
        <p:sp>
          <p:nvSpPr>
            <p:cNvPr id="45" name="Retângulo: Cantos Arredondados 8">
              <a:extLst>
                <a:ext uri="{FF2B5EF4-FFF2-40B4-BE49-F238E27FC236}">
                  <a16:creationId xmlns:a16="http://schemas.microsoft.com/office/drawing/2014/main" id="{4A7E87A9-3B7E-2EEA-67CA-B777DFFBCF0E}"/>
                </a:ext>
              </a:extLst>
            </p:cNvPr>
            <p:cNvSpPr txBox="1"/>
            <p:nvPr/>
          </p:nvSpPr>
          <p:spPr>
            <a:xfrm>
              <a:off x="3226586" y="1403324"/>
              <a:ext cx="1091681" cy="8273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pt-PT" sz="1000" kern="1200" dirty="0">
                  <a:latin typeface="Montserrat" panose="00000500000000000000" pitchFamily="50" charset="0"/>
                </a:rPr>
                <a:t>EIA/RECAPE</a:t>
              </a:r>
            </a:p>
          </p:txBody>
        </p:sp>
      </p:grpSp>
      <p:grpSp>
        <p:nvGrpSpPr>
          <p:cNvPr id="26" name="Agrupar 25">
            <a:extLst>
              <a:ext uri="{FF2B5EF4-FFF2-40B4-BE49-F238E27FC236}">
                <a16:creationId xmlns:a16="http://schemas.microsoft.com/office/drawing/2014/main" id="{579B5D00-0D4A-BB7D-7B67-BF2C614CAD59}"/>
              </a:ext>
            </a:extLst>
          </p:cNvPr>
          <p:cNvGrpSpPr/>
          <p:nvPr/>
        </p:nvGrpSpPr>
        <p:grpSpPr>
          <a:xfrm>
            <a:off x="5772326" y="4329912"/>
            <a:ext cx="242349" cy="283503"/>
            <a:chOff x="4458323" y="1675235"/>
            <a:chExt cx="242349" cy="283503"/>
          </a:xfrm>
        </p:grpSpPr>
        <p:sp>
          <p:nvSpPr>
            <p:cNvPr id="42" name="Seta: Para a Direita 41">
              <a:extLst>
                <a:ext uri="{FF2B5EF4-FFF2-40B4-BE49-F238E27FC236}">
                  <a16:creationId xmlns:a16="http://schemas.microsoft.com/office/drawing/2014/main" id="{02192484-FBE7-54BC-0181-1B395F2037BA}"/>
                </a:ext>
              </a:extLst>
            </p:cNvPr>
            <p:cNvSpPr/>
            <p:nvPr/>
          </p:nvSpPr>
          <p:spPr>
            <a:xfrm>
              <a:off x="4458323" y="1675235"/>
              <a:ext cx="242349" cy="283503"/>
            </a:xfrm>
            <a:prstGeom prst="rightArrow">
              <a:avLst>
                <a:gd name="adj1" fmla="val 60000"/>
                <a:gd name="adj2" fmla="val 50000"/>
              </a:avLst>
            </a:prstGeom>
          </p:spPr>
          <p:style>
            <a:lnRef idx="0">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endParaRPr lang="pt-PT"/>
            </a:p>
          </p:txBody>
        </p:sp>
        <p:sp>
          <p:nvSpPr>
            <p:cNvPr id="43" name="Seta: Para a Direita 10">
              <a:extLst>
                <a:ext uri="{FF2B5EF4-FFF2-40B4-BE49-F238E27FC236}">
                  <a16:creationId xmlns:a16="http://schemas.microsoft.com/office/drawing/2014/main" id="{276FEC80-E7EE-DA2D-B95E-C679748F189E}"/>
                </a:ext>
              </a:extLst>
            </p:cNvPr>
            <p:cNvSpPr txBox="1"/>
            <p:nvPr/>
          </p:nvSpPr>
          <p:spPr>
            <a:xfrm>
              <a:off x="4458323" y="1731936"/>
              <a:ext cx="169644" cy="17010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pt-PT" sz="1100" kern="1200"/>
            </a:p>
          </p:txBody>
        </p:sp>
      </p:grpSp>
      <p:grpSp>
        <p:nvGrpSpPr>
          <p:cNvPr id="27" name="Agrupar 26">
            <a:extLst>
              <a:ext uri="{FF2B5EF4-FFF2-40B4-BE49-F238E27FC236}">
                <a16:creationId xmlns:a16="http://schemas.microsoft.com/office/drawing/2014/main" id="{6F888FB6-D507-7B5D-8CBD-042EDEE2D016}"/>
              </a:ext>
            </a:extLst>
          </p:cNvPr>
          <p:cNvGrpSpPr/>
          <p:nvPr/>
        </p:nvGrpSpPr>
        <p:grpSpPr>
          <a:xfrm>
            <a:off x="6115273" y="4032262"/>
            <a:ext cx="1143159" cy="878804"/>
            <a:chOff x="4801270" y="1377585"/>
            <a:chExt cx="1143159" cy="878804"/>
          </a:xfrm>
        </p:grpSpPr>
        <p:sp>
          <p:nvSpPr>
            <p:cNvPr id="40" name="Retângulo: Cantos Arredondados 39">
              <a:extLst>
                <a:ext uri="{FF2B5EF4-FFF2-40B4-BE49-F238E27FC236}">
                  <a16:creationId xmlns:a16="http://schemas.microsoft.com/office/drawing/2014/main" id="{DF57A5C5-53B1-43EE-BCBE-CE65065A3E6D}"/>
                </a:ext>
              </a:extLst>
            </p:cNvPr>
            <p:cNvSpPr/>
            <p:nvPr/>
          </p:nvSpPr>
          <p:spPr>
            <a:xfrm>
              <a:off x="4801270" y="1377585"/>
              <a:ext cx="1143159" cy="878804"/>
            </a:xfrm>
            <a:prstGeom prst="roundRect">
              <a:avLst>
                <a:gd name="adj" fmla="val 10000"/>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pt-PT" sz="1000">
                <a:latin typeface="Montserrat" panose="00000500000000000000" pitchFamily="50" charset="0"/>
              </a:endParaRPr>
            </a:p>
          </p:txBody>
        </p:sp>
        <p:sp>
          <p:nvSpPr>
            <p:cNvPr id="41" name="Retângulo: Cantos Arredondados 12">
              <a:extLst>
                <a:ext uri="{FF2B5EF4-FFF2-40B4-BE49-F238E27FC236}">
                  <a16:creationId xmlns:a16="http://schemas.microsoft.com/office/drawing/2014/main" id="{5AC6C9A3-B3CA-3CC2-7533-7C3501D03226}"/>
                </a:ext>
              </a:extLst>
            </p:cNvPr>
            <p:cNvSpPr txBox="1"/>
            <p:nvPr/>
          </p:nvSpPr>
          <p:spPr>
            <a:xfrm>
              <a:off x="4827009" y="1403324"/>
              <a:ext cx="1091681" cy="8273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pt-PT" sz="1000" kern="1200" dirty="0">
                  <a:latin typeface="Montserrat" panose="00000500000000000000" pitchFamily="50" charset="0"/>
                </a:rPr>
                <a:t>Avaliação </a:t>
              </a:r>
            </a:p>
          </p:txBody>
        </p:sp>
      </p:grpSp>
      <p:grpSp>
        <p:nvGrpSpPr>
          <p:cNvPr id="28" name="Agrupar 27">
            <a:extLst>
              <a:ext uri="{FF2B5EF4-FFF2-40B4-BE49-F238E27FC236}">
                <a16:creationId xmlns:a16="http://schemas.microsoft.com/office/drawing/2014/main" id="{583F3A63-264B-CF64-67F7-A41B317C9C6A}"/>
              </a:ext>
            </a:extLst>
          </p:cNvPr>
          <p:cNvGrpSpPr/>
          <p:nvPr/>
        </p:nvGrpSpPr>
        <p:grpSpPr>
          <a:xfrm>
            <a:off x="7372749" y="4329912"/>
            <a:ext cx="242349" cy="283503"/>
            <a:chOff x="6058746" y="1675235"/>
            <a:chExt cx="242349" cy="283503"/>
          </a:xfrm>
        </p:grpSpPr>
        <p:sp>
          <p:nvSpPr>
            <p:cNvPr id="38" name="Seta: Para a Direita 37">
              <a:extLst>
                <a:ext uri="{FF2B5EF4-FFF2-40B4-BE49-F238E27FC236}">
                  <a16:creationId xmlns:a16="http://schemas.microsoft.com/office/drawing/2014/main" id="{A5EE9ADC-9892-579A-381E-3193FD59FE7B}"/>
                </a:ext>
              </a:extLst>
            </p:cNvPr>
            <p:cNvSpPr/>
            <p:nvPr/>
          </p:nvSpPr>
          <p:spPr>
            <a:xfrm>
              <a:off x="6058746" y="1675235"/>
              <a:ext cx="242349" cy="283503"/>
            </a:xfrm>
            <a:prstGeom prst="rightArrow">
              <a:avLst>
                <a:gd name="adj1" fmla="val 60000"/>
                <a:gd name="adj2" fmla="val 50000"/>
              </a:avLst>
            </a:prstGeom>
          </p:spPr>
          <p:style>
            <a:lnRef idx="0">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pt-PT"/>
            </a:p>
          </p:txBody>
        </p:sp>
        <p:sp>
          <p:nvSpPr>
            <p:cNvPr id="39" name="Seta: Para a Direita 14">
              <a:extLst>
                <a:ext uri="{FF2B5EF4-FFF2-40B4-BE49-F238E27FC236}">
                  <a16:creationId xmlns:a16="http://schemas.microsoft.com/office/drawing/2014/main" id="{B07D1A64-0D9F-B172-5E63-6AE8889978FF}"/>
                </a:ext>
              </a:extLst>
            </p:cNvPr>
            <p:cNvSpPr txBox="1"/>
            <p:nvPr/>
          </p:nvSpPr>
          <p:spPr>
            <a:xfrm>
              <a:off x="6058746" y="1731936"/>
              <a:ext cx="169644" cy="17010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pt-PT" sz="1100" kern="1200"/>
            </a:p>
          </p:txBody>
        </p:sp>
      </p:grpSp>
      <p:grpSp>
        <p:nvGrpSpPr>
          <p:cNvPr id="29" name="Agrupar 28">
            <a:extLst>
              <a:ext uri="{FF2B5EF4-FFF2-40B4-BE49-F238E27FC236}">
                <a16:creationId xmlns:a16="http://schemas.microsoft.com/office/drawing/2014/main" id="{2D3AA2C6-341B-3C7B-7DAB-D3E6DCB83A0C}"/>
              </a:ext>
            </a:extLst>
          </p:cNvPr>
          <p:cNvGrpSpPr/>
          <p:nvPr/>
        </p:nvGrpSpPr>
        <p:grpSpPr>
          <a:xfrm>
            <a:off x="7715697" y="4032262"/>
            <a:ext cx="1143159" cy="878804"/>
            <a:chOff x="6401694" y="1377585"/>
            <a:chExt cx="1143159" cy="878804"/>
          </a:xfrm>
        </p:grpSpPr>
        <p:sp>
          <p:nvSpPr>
            <p:cNvPr id="36" name="Retângulo: Cantos Arredondados 35">
              <a:extLst>
                <a:ext uri="{FF2B5EF4-FFF2-40B4-BE49-F238E27FC236}">
                  <a16:creationId xmlns:a16="http://schemas.microsoft.com/office/drawing/2014/main" id="{170FF746-0B58-358A-C513-B61638ED7F1C}"/>
                </a:ext>
              </a:extLst>
            </p:cNvPr>
            <p:cNvSpPr/>
            <p:nvPr/>
          </p:nvSpPr>
          <p:spPr>
            <a:xfrm>
              <a:off x="6401694" y="1377585"/>
              <a:ext cx="1143159" cy="878804"/>
            </a:xfrm>
            <a:prstGeom prst="roundRect">
              <a:avLst>
                <a:gd name="adj" fmla="val 10000"/>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a:lstStyle/>
            <a:p>
              <a:endParaRPr lang="pt-PT" sz="1000">
                <a:latin typeface="Montserrat" panose="00000500000000000000" pitchFamily="50" charset="0"/>
              </a:endParaRPr>
            </a:p>
          </p:txBody>
        </p:sp>
        <p:sp>
          <p:nvSpPr>
            <p:cNvPr id="37" name="Retângulo: Cantos Arredondados 16">
              <a:extLst>
                <a:ext uri="{FF2B5EF4-FFF2-40B4-BE49-F238E27FC236}">
                  <a16:creationId xmlns:a16="http://schemas.microsoft.com/office/drawing/2014/main" id="{EA033278-BC21-CEB2-2E12-0F356E641830}"/>
                </a:ext>
              </a:extLst>
            </p:cNvPr>
            <p:cNvSpPr txBox="1"/>
            <p:nvPr/>
          </p:nvSpPr>
          <p:spPr>
            <a:xfrm>
              <a:off x="6427433" y="1403324"/>
              <a:ext cx="1091681" cy="8273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pt-PT" sz="1000" kern="1200" dirty="0">
                  <a:latin typeface="Montserrat" panose="00000500000000000000" pitchFamily="50" charset="0"/>
                </a:rPr>
                <a:t>Decisão</a:t>
              </a:r>
            </a:p>
          </p:txBody>
        </p:sp>
      </p:grpSp>
      <p:grpSp>
        <p:nvGrpSpPr>
          <p:cNvPr id="30" name="Agrupar 29">
            <a:extLst>
              <a:ext uri="{FF2B5EF4-FFF2-40B4-BE49-F238E27FC236}">
                <a16:creationId xmlns:a16="http://schemas.microsoft.com/office/drawing/2014/main" id="{A238D092-9626-71B8-5479-B38EA9847957}"/>
              </a:ext>
            </a:extLst>
          </p:cNvPr>
          <p:cNvGrpSpPr/>
          <p:nvPr/>
        </p:nvGrpSpPr>
        <p:grpSpPr>
          <a:xfrm>
            <a:off x="8973173" y="4329912"/>
            <a:ext cx="242349" cy="283503"/>
            <a:chOff x="7659170" y="1675235"/>
            <a:chExt cx="242349" cy="283503"/>
          </a:xfrm>
        </p:grpSpPr>
        <p:sp>
          <p:nvSpPr>
            <p:cNvPr id="34" name="Seta: Para a Direita 33">
              <a:extLst>
                <a:ext uri="{FF2B5EF4-FFF2-40B4-BE49-F238E27FC236}">
                  <a16:creationId xmlns:a16="http://schemas.microsoft.com/office/drawing/2014/main" id="{8230383F-19BD-7B10-600A-CF4EEE1D5B38}"/>
                </a:ext>
              </a:extLst>
            </p:cNvPr>
            <p:cNvSpPr/>
            <p:nvPr/>
          </p:nvSpPr>
          <p:spPr>
            <a:xfrm>
              <a:off x="7659170" y="1675235"/>
              <a:ext cx="242349" cy="283503"/>
            </a:xfrm>
            <a:prstGeom prst="rightArrow">
              <a:avLst>
                <a:gd name="adj1" fmla="val 60000"/>
                <a:gd name="adj2" fmla="val 50000"/>
              </a:avLst>
            </a:prstGeom>
          </p:spPr>
          <p:style>
            <a:lnRef idx="0">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a:lstStyle/>
            <a:p>
              <a:endParaRPr lang="pt-PT"/>
            </a:p>
          </p:txBody>
        </p:sp>
        <p:sp>
          <p:nvSpPr>
            <p:cNvPr id="35" name="Seta: Para a Direita 18">
              <a:extLst>
                <a:ext uri="{FF2B5EF4-FFF2-40B4-BE49-F238E27FC236}">
                  <a16:creationId xmlns:a16="http://schemas.microsoft.com/office/drawing/2014/main" id="{842897D7-8A40-D689-19F3-1FBCDD632C13}"/>
                </a:ext>
              </a:extLst>
            </p:cNvPr>
            <p:cNvSpPr txBox="1"/>
            <p:nvPr/>
          </p:nvSpPr>
          <p:spPr>
            <a:xfrm>
              <a:off x="7659170" y="1731936"/>
              <a:ext cx="169644" cy="17010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pt-PT" sz="1100" kern="1200"/>
            </a:p>
          </p:txBody>
        </p:sp>
      </p:grpSp>
      <p:grpSp>
        <p:nvGrpSpPr>
          <p:cNvPr id="31" name="Agrupar 30">
            <a:extLst>
              <a:ext uri="{FF2B5EF4-FFF2-40B4-BE49-F238E27FC236}">
                <a16:creationId xmlns:a16="http://schemas.microsoft.com/office/drawing/2014/main" id="{B2E21FED-442E-C8CF-0F47-9DB18040DB41}"/>
              </a:ext>
            </a:extLst>
          </p:cNvPr>
          <p:cNvGrpSpPr/>
          <p:nvPr/>
        </p:nvGrpSpPr>
        <p:grpSpPr>
          <a:xfrm>
            <a:off x="9316121" y="4032262"/>
            <a:ext cx="1143159" cy="878804"/>
            <a:chOff x="8002118" y="1377585"/>
            <a:chExt cx="1143159" cy="878804"/>
          </a:xfrm>
        </p:grpSpPr>
        <p:sp>
          <p:nvSpPr>
            <p:cNvPr id="32" name="Retângulo: Cantos Arredondados 31">
              <a:extLst>
                <a:ext uri="{FF2B5EF4-FFF2-40B4-BE49-F238E27FC236}">
                  <a16:creationId xmlns:a16="http://schemas.microsoft.com/office/drawing/2014/main" id="{6FEFC8CB-BB82-91EA-840A-4E671583CEE9}"/>
                </a:ext>
              </a:extLst>
            </p:cNvPr>
            <p:cNvSpPr/>
            <p:nvPr/>
          </p:nvSpPr>
          <p:spPr>
            <a:xfrm>
              <a:off x="8002118" y="1377585"/>
              <a:ext cx="1143159" cy="878804"/>
            </a:xfrm>
            <a:prstGeom prst="roundRect">
              <a:avLst>
                <a:gd name="adj" fmla="val 10000"/>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pt-PT" sz="1000">
                <a:latin typeface="Montserrat" panose="00000500000000000000" pitchFamily="50" charset="0"/>
              </a:endParaRPr>
            </a:p>
          </p:txBody>
        </p:sp>
        <p:sp>
          <p:nvSpPr>
            <p:cNvPr id="33" name="Retângulo: Cantos Arredondados 20">
              <a:extLst>
                <a:ext uri="{FF2B5EF4-FFF2-40B4-BE49-F238E27FC236}">
                  <a16:creationId xmlns:a16="http://schemas.microsoft.com/office/drawing/2014/main" id="{69785A27-E062-EB4A-F28C-23A2E1E1BBF3}"/>
                </a:ext>
              </a:extLst>
            </p:cNvPr>
            <p:cNvSpPr txBox="1"/>
            <p:nvPr/>
          </p:nvSpPr>
          <p:spPr>
            <a:xfrm>
              <a:off x="8027857" y="1403324"/>
              <a:ext cx="1091681" cy="8273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pt-PT" sz="1000" kern="1200" dirty="0">
                  <a:latin typeface="Montserrat" panose="00000500000000000000" pitchFamily="50" charset="0"/>
                </a:rPr>
                <a:t>Pós - Avaliação</a:t>
              </a:r>
            </a:p>
          </p:txBody>
        </p:sp>
      </p:grpSp>
      <p:sp>
        <p:nvSpPr>
          <p:cNvPr id="19" name="Parêntese direito 18">
            <a:extLst>
              <a:ext uri="{FF2B5EF4-FFF2-40B4-BE49-F238E27FC236}">
                <a16:creationId xmlns:a16="http://schemas.microsoft.com/office/drawing/2014/main" id="{2FFC68C0-E2E4-4D96-D17E-12FFEE449605}"/>
              </a:ext>
            </a:extLst>
          </p:cNvPr>
          <p:cNvSpPr/>
          <p:nvPr/>
        </p:nvSpPr>
        <p:spPr>
          <a:xfrm rot="5400000">
            <a:off x="5630574" y="2102335"/>
            <a:ext cx="283503" cy="6249558"/>
          </a:xfrm>
          <a:prstGeom prst="rightBracket">
            <a:avLst/>
          </a:prstGeom>
          <a:ln w="3175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PT"/>
          </a:p>
        </p:txBody>
      </p:sp>
      <p:sp>
        <p:nvSpPr>
          <p:cNvPr id="50" name="CaixaDeTexto 49">
            <a:extLst>
              <a:ext uri="{FF2B5EF4-FFF2-40B4-BE49-F238E27FC236}">
                <a16:creationId xmlns:a16="http://schemas.microsoft.com/office/drawing/2014/main" id="{6758F4C3-66BD-D408-E9B4-81121D9D33DE}"/>
              </a:ext>
            </a:extLst>
          </p:cNvPr>
          <p:cNvSpPr txBox="1"/>
          <p:nvPr/>
        </p:nvSpPr>
        <p:spPr>
          <a:xfrm>
            <a:off x="4762641" y="5537048"/>
            <a:ext cx="3295732" cy="369332"/>
          </a:xfrm>
          <a:prstGeom prst="rect">
            <a:avLst/>
          </a:prstGeom>
          <a:noFill/>
        </p:spPr>
        <p:txBody>
          <a:bodyPr wrap="square" rtlCol="0">
            <a:spAutoFit/>
          </a:bodyPr>
          <a:lstStyle/>
          <a:p>
            <a:r>
              <a:rPr lang="pt-PT" dirty="0"/>
              <a:t>PROCESSO DE AIA</a:t>
            </a:r>
          </a:p>
        </p:txBody>
      </p:sp>
      <p:grpSp>
        <p:nvGrpSpPr>
          <p:cNvPr id="51" name="Agrupar 50">
            <a:extLst>
              <a:ext uri="{FF2B5EF4-FFF2-40B4-BE49-F238E27FC236}">
                <a16:creationId xmlns:a16="http://schemas.microsoft.com/office/drawing/2014/main" id="{E31706C1-8A8F-9855-5396-4041510CB39D}"/>
              </a:ext>
            </a:extLst>
          </p:cNvPr>
          <p:cNvGrpSpPr/>
          <p:nvPr/>
        </p:nvGrpSpPr>
        <p:grpSpPr>
          <a:xfrm>
            <a:off x="4514850" y="5139995"/>
            <a:ext cx="3869308" cy="878804"/>
            <a:chOff x="3200847" y="1377585"/>
            <a:chExt cx="1143159" cy="878804"/>
          </a:xfrm>
        </p:grpSpPr>
        <p:sp>
          <p:nvSpPr>
            <p:cNvPr id="52" name="Retângulo: Cantos Arredondados 51">
              <a:extLst>
                <a:ext uri="{FF2B5EF4-FFF2-40B4-BE49-F238E27FC236}">
                  <a16:creationId xmlns:a16="http://schemas.microsoft.com/office/drawing/2014/main" id="{A4D75F0A-C5E7-E887-7913-E7CD0132FCBC}"/>
                </a:ext>
              </a:extLst>
            </p:cNvPr>
            <p:cNvSpPr/>
            <p:nvPr/>
          </p:nvSpPr>
          <p:spPr>
            <a:xfrm>
              <a:off x="3200847" y="1377585"/>
              <a:ext cx="1143159" cy="878804"/>
            </a:xfrm>
            <a:prstGeom prst="roundRect">
              <a:avLst>
                <a:gd name="adj" fmla="val 1000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endParaRPr lang="pt-PT" sz="1400">
                <a:latin typeface="Montserrat" panose="00000500000000000000" pitchFamily="50" charset="0"/>
              </a:endParaRPr>
            </a:p>
          </p:txBody>
        </p:sp>
        <p:sp>
          <p:nvSpPr>
            <p:cNvPr id="53" name="Retângulo: Cantos Arredondados 8">
              <a:extLst>
                <a:ext uri="{FF2B5EF4-FFF2-40B4-BE49-F238E27FC236}">
                  <a16:creationId xmlns:a16="http://schemas.microsoft.com/office/drawing/2014/main" id="{EE417DE5-E998-E709-B214-3CEF0632838E}"/>
                </a:ext>
              </a:extLst>
            </p:cNvPr>
            <p:cNvSpPr txBox="1"/>
            <p:nvPr/>
          </p:nvSpPr>
          <p:spPr>
            <a:xfrm>
              <a:off x="3226586" y="1403324"/>
              <a:ext cx="1091681" cy="8273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pt-PT" sz="1100" dirty="0">
                  <a:latin typeface="Montserrat" panose="00000500000000000000" pitchFamily="50" charset="0"/>
                </a:rPr>
                <a:t>Pode ser feito em dois momentos diferentes do desenvolvimento do projeto: Estudo Prévio (ou anteprojeto) ou Projeto de Execução</a:t>
              </a:r>
              <a:endParaRPr lang="pt-PT" sz="1100" kern="1200" dirty="0">
                <a:latin typeface="Montserrat" panose="00000500000000000000" pitchFamily="50" charset="0"/>
              </a:endParaRPr>
            </a:p>
          </p:txBody>
        </p:sp>
      </p:grpSp>
      <p:grpSp>
        <p:nvGrpSpPr>
          <p:cNvPr id="54" name="Agrupar 53">
            <a:extLst>
              <a:ext uri="{FF2B5EF4-FFF2-40B4-BE49-F238E27FC236}">
                <a16:creationId xmlns:a16="http://schemas.microsoft.com/office/drawing/2014/main" id="{ED67E224-85B8-C4FA-8E61-52F948C094DE}"/>
              </a:ext>
            </a:extLst>
          </p:cNvPr>
          <p:cNvGrpSpPr/>
          <p:nvPr/>
        </p:nvGrpSpPr>
        <p:grpSpPr>
          <a:xfrm rot="16200000">
            <a:off x="4981670" y="4875497"/>
            <a:ext cx="242349" cy="283503"/>
            <a:chOff x="4458323" y="1675235"/>
            <a:chExt cx="242349" cy="283503"/>
          </a:xfrm>
        </p:grpSpPr>
        <p:sp>
          <p:nvSpPr>
            <p:cNvPr id="55" name="Seta: Para a Direita 54">
              <a:extLst>
                <a:ext uri="{FF2B5EF4-FFF2-40B4-BE49-F238E27FC236}">
                  <a16:creationId xmlns:a16="http://schemas.microsoft.com/office/drawing/2014/main" id="{A534D6A0-257F-7A01-F58B-8321CCC00A5B}"/>
                </a:ext>
              </a:extLst>
            </p:cNvPr>
            <p:cNvSpPr/>
            <p:nvPr/>
          </p:nvSpPr>
          <p:spPr>
            <a:xfrm>
              <a:off x="4458323" y="1675235"/>
              <a:ext cx="242349" cy="283503"/>
            </a:xfrm>
            <a:prstGeom prst="rightArrow">
              <a:avLst>
                <a:gd name="adj1" fmla="val 60000"/>
                <a:gd name="adj2" fmla="val 50000"/>
              </a:avLst>
            </a:prstGeom>
          </p:spPr>
          <p:style>
            <a:lnRef idx="0">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endParaRPr lang="pt-PT"/>
            </a:p>
          </p:txBody>
        </p:sp>
        <p:sp>
          <p:nvSpPr>
            <p:cNvPr id="56" name="Seta: Para a Direita 10">
              <a:extLst>
                <a:ext uri="{FF2B5EF4-FFF2-40B4-BE49-F238E27FC236}">
                  <a16:creationId xmlns:a16="http://schemas.microsoft.com/office/drawing/2014/main" id="{49DF1F4B-A297-2FD0-7256-108EA0E92F4F}"/>
                </a:ext>
              </a:extLst>
            </p:cNvPr>
            <p:cNvSpPr txBox="1"/>
            <p:nvPr/>
          </p:nvSpPr>
          <p:spPr>
            <a:xfrm>
              <a:off x="4458323" y="1731936"/>
              <a:ext cx="169644" cy="17010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pt-PT" sz="1100" kern="1200"/>
            </a:p>
          </p:txBody>
        </p:sp>
      </p:grpSp>
      <p:sp>
        <p:nvSpPr>
          <p:cNvPr id="57" name="Subtítulo 2">
            <a:extLst>
              <a:ext uri="{FF2B5EF4-FFF2-40B4-BE49-F238E27FC236}">
                <a16:creationId xmlns:a16="http://schemas.microsoft.com/office/drawing/2014/main" id="{1B0B9B14-A4A6-7505-BCAA-F9D49D4789F1}"/>
              </a:ext>
            </a:extLst>
          </p:cNvPr>
          <p:cNvSpPr txBox="1">
            <a:spLocks/>
          </p:cNvSpPr>
          <p:nvPr/>
        </p:nvSpPr>
        <p:spPr>
          <a:xfrm>
            <a:off x="838200" y="350358"/>
            <a:ext cx="5572307" cy="3058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t-PT" sz="900" b="1" dirty="0">
                <a:solidFill>
                  <a:srgbClr val="002856"/>
                </a:solidFill>
                <a:latin typeface="Montserrat Bold" panose="00000800000000000000" pitchFamily="2" charset="0"/>
              </a:rPr>
              <a:t>CURSO DE AVALIAÇÃO DE IMPACTE AMBIENTAL</a:t>
            </a:r>
            <a:br>
              <a:rPr lang="pt-PT" sz="900" b="1" dirty="0">
                <a:solidFill>
                  <a:srgbClr val="002856"/>
                </a:solidFill>
                <a:latin typeface="Montserrat Bold" panose="00000800000000000000" pitchFamily="2" charset="0"/>
              </a:rPr>
            </a:br>
            <a:r>
              <a:rPr lang="pt-PT" sz="900" b="1" dirty="0">
                <a:solidFill>
                  <a:srgbClr val="E5912B"/>
                </a:solidFill>
                <a:latin typeface="Montserrat" panose="00000500000000000000" pitchFamily="2" charset="0"/>
              </a:rPr>
              <a:t>Módulo 1: Importância, Conceitos, Fases e “Instrumentos”</a:t>
            </a:r>
            <a:endParaRPr lang="pt-PT" sz="900" b="1" dirty="0">
              <a:solidFill>
                <a:srgbClr val="002856"/>
              </a:solidFill>
              <a:latin typeface="Montserrat" panose="00000500000000000000" pitchFamily="2" charset="0"/>
            </a:endParaRPr>
          </a:p>
        </p:txBody>
      </p:sp>
      <p:sp>
        <p:nvSpPr>
          <p:cNvPr id="60" name="Marcador de Posição de Conteúdo 2">
            <a:extLst>
              <a:ext uri="{FF2B5EF4-FFF2-40B4-BE49-F238E27FC236}">
                <a16:creationId xmlns:a16="http://schemas.microsoft.com/office/drawing/2014/main" id="{3E262596-60FF-8898-D68D-05EE1185A570}"/>
              </a:ext>
            </a:extLst>
          </p:cNvPr>
          <p:cNvSpPr txBox="1">
            <a:spLocks/>
          </p:cNvSpPr>
          <p:nvPr/>
        </p:nvSpPr>
        <p:spPr>
          <a:xfrm>
            <a:off x="1313093" y="2018340"/>
            <a:ext cx="2206925" cy="14925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pt-PT" sz="2400" b="1">
                <a:solidFill>
                  <a:srgbClr val="E5912B"/>
                </a:solidFill>
                <a:latin typeface="Montserrat" panose="00000500000000000000" pitchFamily="50" charset="0"/>
              </a:rPr>
              <a:t>QUAL É A DIFERENÇA ENTRE AIA E EIA?</a:t>
            </a:r>
            <a:endParaRPr lang="pt-PT" sz="2400" dirty="0">
              <a:solidFill>
                <a:srgbClr val="E5912B"/>
              </a:solidFill>
              <a:latin typeface="Montserrat" panose="00000500000000000000" pitchFamily="50" charset="0"/>
            </a:endParaRPr>
          </a:p>
        </p:txBody>
      </p:sp>
      <p:sp>
        <p:nvSpPr>
          <p:cNvPr id="61" name="CaixaDeTexto 60">
            <a:extLst>
              <a:ext uri="{FF2B5EF4-FFF2-40B4-BE49-F238E27FC236}">
                <a16:creationId xmlns:a16="http://schemas.microsoft.com/office/drawing/2014/main" id="{AD863541-4920-94D6-E36F-AC2C6B70A502}"/>
              </a:ext>
            </a:extLst>
          </p:cNvPr>
          <p:cNvSpPr txBox="1"/>
          <p:nvPr/>
        </p:nvSpPr>
        <p:spPr>
          <a:xfrm>
            <a:off x="8141161" y="2686117"/>
            <a:ext cx="2832165" cy="369332"/>
          </a:xfrm>
          <a:prstGeom prst="rect">
            <a:avLst/>
          </a:prstGeom>
          <a:noFill/>
        </p:spPr>
        <p:txBody>
          <a:bodyPr wrap="square">
            <a:spAutoFit/>
          </a:bodyPr>
          <a:lstStyle/>
          <a:p>
            <a:pPr algn="just"/>
            <a:r>
              <a:rPr lang="pt-PT" sz="1800" dirty="0">
                <a:latin typeface="Montserrat" panose="00000500000000000000" pitchFamily="50" charset="0"/>
              </a:rPr>
              <a:t>“peça” do processo</a:t>
            </a:r>
          </a:p>
        </p:txBody>
      </p:sp>
      <p:sp>
        <p:nvSpPr>
          <p:cNvPr id="62" name="CaixaDeTexto 61">
            <a:extLst>
              <a:ext uri="{FF2B5EF4-FFF2-40B4-BE49-F238E27FC236}">
                <a16:creationId xmlns:a16="http://schemas.microsoft.com/office/drawing/2014/main" id="{5C0D565C-F356-80F4-68CD-5966144211DE}"/>
              </a:ext>
            </a:extLst>
          </p:cNvPr>
          <p:cNvSpPr txBox="1"/>
          <p:nvPr/>
        </p:nvSpPr>
        <p:spPr>
          <a:xfrm>
            <a:off x="4713964" y="2686117"/>
            <a:ext cx="2289249" cy="369332"/>
          </a:xfrm>
          <a:prstGeom prst="rect">
            <a:avLst/>
          </a:prstGeom>
          <a:noFill/>
        </p:spPr>
        <p:txBody>
          <a:bodyPr wrap="square">
            <a:spAutoFit/>
          </a:bodyPr>
          <a:lstStyle/>
          <a:p>
            <a:pPr algn="just"/>
            <a:r>
              <a:rPr lang="pt-PT" sz="1800" dirty="0">
                <a:latin typeface="Montserrat" panose="00000500000000000000" pitchFamily="50" charset="0"/>
              </a:rPr>
              <a:t>processo global</a:t>
            </a:r>
          </a:p>
        </p:txBody>
      </p:sp>
      <p:sp>
        <p:nvSpPr>
          <p:cNvPr id="63" name="CaixaDeTexto 62">
            <a:extLst>
              <a:ext uri="{FF2B5EF4-FFF2-40B4-BE49-F238E27FC236}">
                <a16:creationId xmlns:a16="http://schemas.microsoft.com/office/drawing/2014/main" id="{B4BF0738-12AD-83E8-8F4C-F53FFB83BC4E}"/>
              </a:ext>
            </a:extLst>
          </p:cNvPr>
          <p:cNvSpPr txBox="1"/>
          <p:nvPr/>
        </p:nvSpPr>
        <p:spPr>
          <a:xfrm>
            <a:off x="4713964" y="2312963"/>
            <a:ext cx="2098996" cy="369332"/>
          </a:xfrm>
          <a:prstGeom prst="rect">
            <a:avLst/>
          </a:prstGeom>
          <a:noFill/>
        </p:spPr>
        <p:txBody>
          <a:bodyPr wrap="square">
            <a:spAutoFit/>
          </a:bodyPr>
          <a:lstStyle/>
          <a:p>
            <a:pPr algn="just"/>
            <a:r>
              <a:rPr lang="pt-PT" sz="1800" b="1" dirty="0">
                <a:latin typeface="Montserrat" panose="00000500000000000000" pitchFamily="50" charset="0"/>
              </a:rPr>
              <a:t>AIA</a:t>
            </a:r>
            <a:endParaRPr lang="pt-PT" sz="1800" dirty="0">
              <a:latin typeface="Montserrat" panose="00000500000000000000" pitchFamily="50" charset="0"/>
            </a:endParaRPr>
          </a:p>
        </p:txBody>
      </p:sp>
      <p:sp>
        <p:nvSpPr>
          <p:cNvPr id="64" name="CaixaDeTexto 63">
            <a:extLst>
              <a:ext uri="{FF2B5EF4-FFF2-40B4-BE49-F238E27FC236}">
                <a16:creationId xmlns:a16="http://schemas.microsoft.com/office/drawing/2014/main" id="{BF96B948-4B7D-89F8-AFE7-E1C1D695CD6B}"/>
              </a:ext>
            </a:extLst>
          </p:cNvPr>
          <p:cNvSpPr txBox="1"/>
          <p:nvPr/>
        </p:nvSpPr>
        <p:spPr>
          <a:xfrm>
            <a:off x="8144563" y="2314802"/>
            <a:ext cx="2544567" cy="369332"/>
          </a:xfrm>
          <a:prstGeom prst="rect">
            <a:avLst/>
          </a:prstGeom>
          <a:noFill/>
        </p:spPr>
        <p:txBody>
          <a:bodyPr wrap="square">
            <a:spAutoFit/>
          </a:bodyPr>
          <a:lstStyle/>
          <a:p>
            <a:pPr algn="just"/>
            <a:r>
              <a:rPr lang="pt-PT" sz="1800" b="1" dirty="0">
                <a:latin typeface="Montserrat" panose="00000500000000000000" pitchFamily="50" charset="0"/>
              </a:rPr>
              <a:t>EI</a:t>
            </a:r>
            <a:r>
              <a:rPr lang="pt-PT" b="1" dirty="0">
                <a:latin typeface="Montserrat" panose="00000500000000000000" pitchFamily="50" charset="0"/>
              </a:rPr>
              <a:t>A</a:t>
            </a:r>
            <a:endParaRPr lang="pt-PT" sz="1800" dirty="0">
              <a:latin typeface="Montserrat" panose="00000500000000000000" pitchFamily="50" charset="0"/>
            </a:endParaRPr>
          </a:p>
        </p:txBody>
      </p:sp>
      <p:cxnSp>
        <p:nvCxnSpPr>
          <p:cNvPr id="65" name="Conexão reta 64">
            <a:extLst>
              <a:ext uri="{FF2B5EF4-FFF2-40B4-BE49-F238E27FC236}">
                <a16:creationId xmlns:a16="http://schemas.microsoft.com/office/drawing/2014/main" id="{7BB38C4A-4CAC-3F66-53CD-2E4F1D3F05B6}"/>
              </a:ext>
            </a:extLst>
          </p:cNvPr>
          <p:cNvCxnSpPr/>
          <p:nvPr/>
        </p:nvCxnSpPr>
        <p:spPr>
          <a:xfrm>
            <a:off x="4803004" y="2682295"/>
            <a:ext cx="770855" cy="0"/>
          </a:xfrm>
          <a:prstGeom prst="line">
            <a:avLst/>
          </a:prstGeom>
          <a:ln>
            <a:solidFill>
              <a:srgbClr val="E5912B"/>
            </a:solidFill>
          </a:ln>
        </p:spPr>
        <p:style>
          <a:lnRef idx="1">
            <a:schemeClr val="accent1"/>
          </a:lnRef>
          <a:fillRef idx="0">
            <a:schemeClr val="accent1"/>
          </a:fillRef>
          <a:effectRef idx="0">
            <a:schemeClr val="accent1"/>
          </a:effectRef>
          <a:fontRef idx="minor">
            <a:schemeClr val="tx1"/>
          </a:fontRef>
        </p:style>
      </p:cxnSp>
      <p:cxnSp>
        <p:nvCxnSpPr>
          <p:cNvPr id="66" name="Conexão reta 65">
            <a:extLst>
              <a:ext uri="{FF2B5EF4-FFF2-40B4-BE49-F238E27FC236}">
                <a16:creationId xmlns:a16="http://schemas.microsoft.com/office/drawing/2014/main" id="{36B467C4-77EA-268E-B8E2-B26307DDF979}"/>
              </a:ext>
            </a:extLst>
          </p:cNvPr>
          <p:cNvCxnSpPr/>
          <p:nvPr/>
        </p:nvCxnSpPr>
        <p:spPr>
          <a:xfrm>
            <a:off x="8233030" y="2682295"/>
            <a:ext cx="770855" cy="0"/>
          </a:xfrm>
          <a:prstGeom prst="line">
            <a:avLst/>
          </a:prstGeom>
          <a:ln>
            <a:solidFill>
              <a:srgbClr val="E5912B"/>
            </a:solidFill>
          </a:ln>
        </p:spPr>
        <p:style>
          <a:lnRef idx="1">
            <a:schemeClr val="accent1"/>
          </a:lnRef>
          <a:fillRef idx="0">
            <a:schemeClr val="accent1"/>
          </a:fillRef>
          <a:effectRef idx="0">
            <a:schemeClr val="accent1"/>
          </a:effectRef>
          <a:fontRef idx="minor">
            <a:schemeClr val="tx1"/>
          </a:fontRef>
        </p:style>
      </p:cxnSp>
      <p:sp>
        <p:nvSpPr>
          <p:cNvPr id="67" name="Marcador de Posição de Conteúdo 2">
            <a:extLst>
              <a:ext uri="{FF2B5EF4-FFF2-40B4-BE49-F238E27FC236}">
                <a16:creationId xmlns:a16="http://schemas.microsoft.com/office/drawing/2014/main" id="{F70E0471-9BFA-74D8-26C6-12C7B4ED6778}"/>
              </a:ext>
            </a:extLst>
          </p:cNvPr>
          <p:cNvSpPr txBox="1">
            <a:spLocks/>
          </p:cNvSpPr>
          <p:nvPr/>
        </p:nvSpPr>
        <p:spPr>
          <a:xfrm>
            <a:off x="6274540" y="2432732"/>
            <a:ext cx="2206925" cy="78601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pt-PT" sz="4400" b="1" dirty="0">
                <a:solidFill>
                  <a:srgbClr val="E5912B"/>
                </a:solidFill>
                <a:latin typeface="Montserrat" panose="00000500000000000000" pitchFamily="50" charset="0"/>
              </a:rPr>
              <a:t>≠</a:t>
            </a:r>
            <a:endParaRPr lang="pt-PT" sz="2400" dirty="0">
              <a:solidFill>
                <a:srgbClr val="E5912B"/>
              </a:solidFill>
              <a:latin typeface="Montserrat" panose="00000500000000000000" pitchFamily="50" charset="0"/>
            </a:endParaRPr>
          </a:p>
        </p:txBody>
      </p:sp>
    </p:spTree>
    <p:extLst>
      <p:ext uri="{BB962C8B-B14F-4D97-AF65-F5344CB8AC3E}">
        <p14:creationId xmlns:p14="http://schemas.microsoft.com/office/powerpoint/2010/main" val="36808528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000"/>
                                        <p:tgtEl>
                                          <p:spTgt spid="51"/>
                                        </p:tgtEl>
                                      </p:cBhvr>
                                    </p:animEffect>
                                    <p:anim calcmode="lin" valueType="num">
                                      <p:cBhvr>
                                        <p:cTn id="8" dur="1000" fill="hold"/>
                                        <p:tgtEl>
                                          <p:spTgt spid="51"/>
                                        </p:tgtEl>
                                        <p:attrNameLst>
                                          <p:attrName>ppt_x</p:attrName>
                                        </p:attrNameLst>
                                      </p:cBhvr>
                                      <p:tavLst>
                                        <p:tav tm="0">
                                          <p:val>
                                            <p:strVal val="#ppt_x"/>
                                          </p:val>
                                        </p:tav>
                                        <p:tav tm="100000">
                                          <p:val>
                                            <p:strVal val="#ppt_x"/>
                                          </p:val>
                                        </p:tav>
                                      </p:tavLst>
                                    </p:anim>
                                    <p:anim calcmode="lin" valueType="num">
                                      <p:cBhvr>
                                        <p:cTn id="9" dur="1000" fill="hold"/>
                                        <p:tgtEl>
                                          <p:spTgt spid="5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fade">
                                      <p:cBhvr>
                                        <p:cTn id="12" dur="1000"/>
                                        <p:tgtEl>
                                          <p:spTgt spid="54"/>
                                        </p:tgtEl>
                                      </p:cBhvr>
                                    </p:animEffect>
                                    <p:anim calcmode="lin" valueType="num">
                                      <p:cBhvr>
                                        <p:cTn id="13" dur="1000" fill="hold"/>
                                        <p:tgtEl>
                                          <p:spTgt spid="54"/>
                                        </p:tgtEl>
                                        <p:attrNameLst>
                                          <p:attrName>ppt_x</p:attrName>
                                        </p:attrNameLst>
                                      </p:cBhvr>
                                      <p:tavLst>
                                        <p:tav tm="0">
                                          <p:val>
                                            <p:strVal val="#ppt_x"/>
                                          </p:val>
                                        </p:tav>
                                        <p:tav tm="100000">
                                          <p:val>
                                            <p:strVal val="#ppt_x"/>
                                          </p:val>
                                        </p:tav>
                                      </p:tavLst>
                                    </p:anim>
                                    <p:anim calcmode="lin" valueType="num">
                                      <p:cBhvr>
                                        <p:cTn id="14"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B7E086-F823-1076-E1FE-6DA3A9BA45E3}"/>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60B04D6B-8582-0DD6-ED68-CF2302A335BB}"/>
              </a:ext>
            </a:extLst>
          </p:cNvPr>
          <p:cNvSpPr>
            <a:spLocks noGrp="1" noRot="1" noMove="1" noResize="1" noEditPoints="1" noAdjustHandles="1" noChangeArrowheads="1" noChangeShapeType="1"/>
          </p:cNvSpPr>
          <p:nvPr>
            <p:ph type="title"/>
          </p:nvPr>
        </p:nvSpPr>
        <p:spPr>
          <a:xfrm>
            <a:off x="838200" y="868781"/>
            <a:ext cx="10515600" cy="620354"/>
          </a:xfrm>
        </p:spPr>
        <p:txBody>
          <a:bodyPr>
            <a:normAutofit/>
          </a:bodyPr>
          <a:lstStyle/>
          <a:p>
            <a:r>
              <a:rPr lang="pt-PT" sz="2800" b="1" dirty="0">
                <a:solidFill>
                  <a:srgbClr val="002856"/>
                </a:solidFill>
                <a:latin typeface="Montserrat" panose="00000500000000000000" pitchFamily="2" charset="0"/>
              </a:rPr>
              <a:t>Enquadramento formal de AIA</a:t>
            </a:r>
          </a:p>
        </p:txBody>
      </p:sp>
      <p:sp>
        <p:nvSpPr>
          <p:cNvPr id="4" name="Subtítulo 2">
            <a:extLst>
              <a:ext uri="{FF2B5EF4-FFF2-40B4-BE49-F238E27FC236}">
                <a16:creationId xmlns:a16="http://schemas.microsoft.com/office/drawing/2014/main" id="{9E3D6514-F3AA-50B1-4108-55F1F15CFF91}"/>
              </a:ext>
            </a:extLst>
          </p:cNvPr>
          <p:cNvSpPr txBox="1">
            <a:spLocks noGrp="1" noRot="1" noMove="1" noResize="1" noEditPoints="1" noAdjustHandles="1" noChangeArrowheads="1" noChangeShapeType="1"/>
          </p:cNvSpPr>
          <p:nvPr/>
        </p:nvSpPr>
        <p:spPr>
          <a:xfrm>
            <a:off x="8126083" y="380970"/>
            <a:ext cx="3227717" cy="3058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pt-PT" sz="1200" i="1" dirty="0">
                <a:solidFill>
                  <a:srgbClr val="002856"/>
                </a:solidFill>
                <a:latin typeface="Montserrat" panose="00000500000000000000" pitchFamily="2" charset="0"/>
              </a:rPr>
              <a:t>29/10/2024</a:t>
            </a:r>
          </a:p>
        </p:txBody>
      </p:sp>
      <p:cxnSp>
        <p:nvCxnSpPr>
          <p:cNvPr id="8" name="Conexão reta 7">
            <a:extLst>
              <a:ext uri="{FF2B5EF4-FFF2-40B4-BE49-F238E27FC236}">
                <a16:creationId xmlns:a16="http://schemas.microsoft.com/office/drawing/2014/main" id="{820ADC61-45ED-E5CD-76CC-7CC4B151C7FD}"/>
              </a:ext>
            </a:extLst>
          </p:cNvPr>
          <p:cNvCxnSpPr>
            <a:cxnSpLocks noGrp="1" noRot="1" noMove="1" noResize="1" noEditPoints="1" noAdjustHandles="1" noChangeArrowheads="1" noChangeShapeType="1"/>
          </p:cNvCxnSpPr>
          <p:nvPr/>
        </p:nvCxnSpPr>
        <p:spPr>
          <a:xfrm>
            <a:off x="0" y="1489135"/>
            <a:ext cx="451485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1" name="Imagem 10" descr="Uma imagem com Tipo de letra, Gráficos, design gráfico, captura de ecrã&#10;&#10;Descrição gerada automaticamente">
            <a:extLst>
              <a:ext uri="{FF2B5EF4-FFF2-40B4-BE49-F238E27FC236}">
                <a16:creationId xmlns:a16="http://schemas.microsoft.com/office/drawing/2014/main" id="{D0585B71-C249-08F4-91D7-8C5D8B534E38}"/>
              </a:ext>
            </a:extLst>
          </p:cNvPr>
          <p:cNvPicPr>
            <a:picLocks noGrp="1" noRot="1" noChangeAspect="1" noMove="1" noResize="1" noEditPoints="1" noAdjustHandles="1" noChangeArrowheads="1" noChangeShapeType="1" noCrop="1"/>
          </p:cNvPicPr>
          <p:nvPr/>
        </p:nvPicPr>
        <p:blipFill>
          <a:blip r:embed="rId2">
            <a:alphaModFix amt="70000"/>
            <a:extLst>
              <a:ext uri="{28A0092B-C50C-407E-A947-70E740481C1C}">
                <a14:useLocalDpi xmlns:a14="http://schemas.microsoft.com/office/drawing/2010/main" val="0"/>
              </a:ext>
            </a:extLst>
          </a:blip>
          <a:stretch>
            <a:fillRect/>
          </a:stretch>
        </p:blipFill>
        <p:spPr>
          <a:xfrm>
            <a:off x="11018324" y="6267450"/>
            <a:ext cx="837992" cy="401145"/>
          </a:xfrm>
          <a:prstGeom prst="rect">
            <a:avLst/>
          </a:prstGeom>
        </p:spPr>
      </p:pic>
      <p:sp>
        <p:nvSpPr>
          <p:cNvPr id="12" name="Retângulo: Cantos Arredondados 11">
            <a:extLst>
              <a:ext uri="{FF2B5EF4-FFF2-40B4-BE49-F238E27FC236}">
                <a16:creationId xmlns:a16="http://schemas.microsoft.com/office/drawing/2014/main" id="{E4604F5C-E699-7390-A3F2-FB49334EFFF0}"/>
              </a:ext>
            </a:extLst>
          </p:cNvPr>
          <p:cNvSpPr>
            <a:spLocks noGrp="1" noRot="1" noMove="1" noResize="1" noEditPoints="1" noAdjustHandles="1" noChangeArrowheads="1" noChangeShapeType="1"/>
          </p:cNvSpPr>
          <p:nvPr/>
        </p:nvSpPr>
        <p:spPr>
          <a:xfrm>
            <a:off x="923261" y="183390"/>
            <a:ext cx="756612" cy="98577"/>
          </a:xfrm>
          <a:prstGeom prst="roundRect">
            <a:avLst/>
          </a:prstGeom>
          <a:solidFill>
            <a:srgbClr val="E59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3" name="Retângulo: Cantos Arredondados 12">
            <a:extLst>
              <a:ext uri="{FF2B5EF4-FFF2-40B4-BE49-F238E27FC236}">
                <a16:creationId xmlns:a16="http://schemas.microsoft.com/office/drawing/2014/main" id="{89D820E7-919F-FA63-EF70-C62340FA1607}"/>
              </a:ext>
            </a:extLst>
          </p:cNvPr>
          <p:cNvSpPr>
            <a:spLocks noGrp="1" noRot="1" noMove="1" noResize="1" noEditPoints="1" noAdjustHandles="1" noChangeArrowheads="1" noChangeShapeType="1"/>
          </p:cNvSpPr>
          <p:nvPr/>
        </p:nvSpPr>
        <p:spPr>
          <a:xfrm>
            <a:off x="1711700" y="179244"/>
            <a:ext cx="756612" cy="98577"/>
          </a:xfrm>
          <a:prstGeom prst="round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4" name="Retângulo: Cantos Arredondados 13">
            <a:extLst>
              <a:ext uri="{FF2B5EF4-FFF2-40B4-BE49-F238E27FC236}">
                <a16:creationId xmlns:a16="http://schemas.microsoft.com/office/drawing/2014/main" id="{9BE7EFB1-57D5-8104-935A-679A603EE630}"/>
              </a:ext>
            </a:extLst>
          </p:cNvPr>
          <p:cNvSpPr>
            <a:spLocks noGrp="1" noRot="1" noMove="1" noResize="1" noEditPoints="1" noAdjustHandles="1" noChangeArrowheads="1" noChangeShapeType="1"/>
          </p:cNvSpPr>
          <p:nvPr/>
        </p:nvSpPr>
        <p:spPr>
          <a:xfrm>
            <a:off x="2500139" y="184191"/>
            <a:ext cx="756612" cy="98577"/>
          </a:xfrm>
          <a:prstGeom prst="round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5" name="Retângulo: Cantos Arredondados 14">
            <a:extLst>
              <a:ext uri="{FF2B5EF4-FFF2-40B4-BE49-F238E27FC236}">
                <a16:creationId xmlns:a16="http://schemas.microsoft.com/office/drawing/2014/main" id="{3B9E2833-E19F-BD61-F40F-82FCB4989F8A}"/>
              </a:ext>
            </a:extLst>
          </p:cNvPr>
          <p:cNvSpPr>
            <a:spLocks noGrp="1" noRot="1" noMove="1" noResize="1" noEditPoints="1" noAdjustHandles="1" noChangeArrowheads="1" noChangeShapeType="1"/>
          </p:cNvSpPr>
          <p:nvPr/>
        </p:nvSpPr>
        <p:spPr>
          <a:xfrm>
            <a:off x="3288578" y="179136"/>
            <a:ext cx="756612" cy="98577"/>
          </a:xfrm>
          <a:prstGeom prst="round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6" name="Retângulo: Cantos Arredondados 15">
            <a:extLst>
              <a:ext uri="{FF2B5EF4-FFF2-40B4-BE49-F238E27FC236}">
                <a16:creationId xmlns:a16="http://schemas.microsoft.com/office/drawing/2014/main" id="{0612C3F5-1AEE-CC05-D043-CA9939AC1EFE}"/>
              </a:ext>
            </a:extLst>
          </p:cNvPr>
          <p:cNvSpPr>
            <a:spLocks noGrp="1" noRot="1" noMove="1" noResize="1" noEditPoints="1" noAdjustHandles="1" noChangeArrowheads="1" noChangeShapeType="1"/>
          </p:cNvSpPr>
          <p:nvPr/>
        </p:nvSpPr>
        <p:spPr>
          <a:xfrm>
            <a:off x="4077017" y="179136"/>
            <a:ext cx="756612" cy="98577"/>
          </a:xfrm>
          <a:prstGeom prst="round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60" name="Subtítulo 2">
            <a:extLst>
              <a:ext uri="{FF2B5EF4-FFF2-40B4-BE49-F238E27FC236}">
                <a16:creationId xmlns:a16="http://schemas.microsoft.com/office/drawing/2014/main" id="{BF353A28-5319-68AF-E303-C6045B8602A3}"/>
              </a:ext>
            </a:extLst>
          </p:cNvPr>
          <p:cNvSpPr txBox="1">
            <a:spLocks/>
          </p:cNvSpPr>
          <p:nvPr/>
        </p:nvSpPr>
        <p:spPr>
          <a:xfrm>
            <a:off x="838200" y="350358"/>
            <a:ext cx="5572307" cy="3058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t-PT" sz="900" b="1" dirty="0">
                <a:solidFill>
                  <a:srgbClr val="002856"/>
                </a:solidFill>
                <a:latin typeface="Montserrat Bold" panose="00000800000000000000" pitchFamily="2" charset="0"/>
              </a:rPr>
              <a:t>CURSO DE AVALIAÇÃO DE IMPACTE AMBIENTAL</a:t>
            </a:r>
            <a:br>
              <a:rPr lang="pt-PT" sz="900" b="1" dirty="0">
                <a:solidFill>
                  <a:srgbClr val="002856"/>
                </a:solidFill>
                <a:latin typeface="Montserrat Bold" panose="00000800000000000000" pitchFamily="2" charset="0"/>
              </a:rPr>
            </a:br>
            <a:r>
              <a:rPr lang="pt-PT" sz="900" b="1" dirty="0">
                <a:solidFill>
                  <a:srgbClr val="E5912B"/>
                </a:solidFill>
                <a:latin typeface="Montserrat" panose="00000500000000000000" pitchFamily="2" charset="0"/>
              </a:rPr>
              <a:t>Módulo 1: Importância, Conceitos, Fases e “Instrumentos”</a:t>
            </a:r>
            <a:endParaRPr lang="pt-PT" sz="900" b="1" dirty="0">
              <a:solidFill>
                <a:srgbClr val="002856"/>
              </a:solidFill>
              <a:latin typeface="Montserrat" panose="00000500000000000000" pitchFamily="2" charset="0"/>
            </a:endParaRPr>
          </a:p>
        </p:txBody>
      </p:sp>
      <p:sp>
        <p:nvSpPr>
          <p:cNvPr id="63" name="Marcador de Posição de Conteúdo 2">
            <a:extLst>
              <a:ext uri="{FF2B5EF4-FFF2-40B4-BE49-F238E27FC236}">
                <a16:creationId xmlns:a16="http://schemas.microsoft.com/office/drawing/2014/main" id="{C42E01F8-8FE0-D3FD-5EF9-6F80E1EB66A4}"/>
              </a:ext>
            </a:extLst>
          </p:cNvPr>
          <p:cNvSpPr>
            <a:spLocks noGrp="1"/>
          </p:cNvSpPr>
          <p:nvPr>
            <p:ph idx="1"/>
          </p:nvPr>
        </p:nvSpPr>
        <p:spPr>
          <a:xfrm>
            <a:off x="1313092" y="1900086"/>
            <a:ext cx="2495835" cy="1809254"/>
          </a:xfrm>
        </p:spPr>
        <p:txBody>
          <a:bodyPr anchor="ctr">
            <a:normAutofit fontScale="92500"/>
          </a:bodyPr>
          <a:lstStyle/>
          <a:p>
            <a:pPr marL="0" indent="0">
              <a:lnSpc>
                <a:spcPct val="100000"/>
              </a:lnSpc>
              <a:buNone/>
            </a:pPr>
            <a:r>
              <a:rPr lang="pt-PT" sz="1400" b="1" dirty="0">
                <a:solidFill>
                  <a:srgbClr val="E5912B"/>
                </a:solidFill>
                <a:latin typeface="Montserrat" panose="00000500000000000000" pitchFamily="50" charset="0"/>
              </a:rPr>
              <a:t>No caso da submissão em</a:t>
            </a:r>
          </a:p>
          <a:p>
            <a:pPr marL="0" indent="0">
              <a:lnSpc>
                <a:spcPct val="100000"/>
              </a:lnSpc>
              <a:buNone/>
            </a:pPr>
            <a:r>
              <a:rPr lang="pt-PT" sz="1400" b="1" u="sng" dirty="0">
                <a:solidFill>
                  <a:srgbClr val="E5912B"/>
                </a:solidFill>
                <a:latin typeface="Montserrat" panose="00000500000000000000" pitchFamily="50" charset="0"/>
              </a:rPr>
              <a:t>FASE DE ESTUDO PRÉVIO OU ANTEPROJETO</a:t>
            </a:r>
          </a:p>
          <a:p>
            <a:pPr marL="0" indent="0">
              <a:lnSpc>
                <a:spcPct val="100000"/>
              </a:lnSpc>
              <a:buNone/>
            </a:pPr>
            <a:r>
              <a:rPr lang="pt-PT" sz="1400" b="1" dirty="0">
                <a:solidFill>
                  <a:srgbClr val="E5912B"/>
                </a:solidFill>
                <a:latin typeface="Montserrat" panose="00000500000000000000" pitchFamily="50" charset="0"/>
              </a:rPr>
              <a:t>o procedimento de AIA comporta dois momentos complementares:</a:t>
            </a:r>
          </a:p>
        </p:txBody>
      </p:sp>
      <p:sp>
        <p:nvSpPr>
          <p:cNvPr id="64" name="CaixaDeTexto 63">
            <a:extLst>
              <a:ext uri="{FF2B5EF4-FFF2-40B4-BE49-F238E27FC236}">
                <a16:creationId xmlns:a16="http://schemas.microsoft.com/office/drawing/2014/main" id="{D76EE47B-2A0F-CABC-E03F-57FC4E4DFA3A}"/>
              </a:ext>
            </a:extLst>
          </p:cNvPr>
          <p:cNvSpPr txBox="1"/>
          <p:nvPr/>
        </p:nvSpPr>
        <p:spPr>
          <a:xfrm>
            <a:off x="7908249" y="2297930"/>
            <a:ext cx="3815050" cy="1845890"/>
          </a:xfrm>
          <a:prstGeom prst="rect">
            <a:avLst/>
          </a:prstGeom>
          <a:noFill/>
        </p:spPr>
        <p:txBody>
          <a:bodyPr wrap="square">
            <a:spAutoFit/>
          </a:bodyPr>
          <a:lstStyle/>
          <a:p>
            <a:pPr>
              <a:lnSpc>
                <a:spcPct val="120000"/>
              </a:lnSpc>
            </a:pPr>
            <a:r>
              <a:rPr lang="pt-PT" sz="1200" dirty="0">
                <a:latin typeface="Montserrat" panose="00000500000000000000" pitchFamily="50" charset="0"/>
              </a:rPr>
              <a:t>Verificação da conformidade ambiental do projeto de execução, que tem como objetivo analisar o cumprimento das condições da DIA emitida para o respetivo estudo prévio ou anteprojeto, e que termina com a emissão da decisão sobre essa mesma a conformidade (Decisão sobre a Conformidade Ambiental do Projeto de Execução – DCAPE).</a:t>
            </a:r>
          </a:p>
        </p:txBody>
      </p:sp>
      <p:sp>
        <p:nvSpPr>
          <p:cNvPr id="65" name="CaixaDeTexto 64">
            <a:extLst>
              <a:ext uri="{FF2B5EF4-FFF2-40B4-BE49-F238E27FC236}">
                <a16:creationId xmlns:a16="http://schemas.microsoft.com/office/drawing/2014/main" id="{3E896432-544D-0160-9410-7747CBC6F14B}"/>
              </a:ext>
            </a:extLst>
          </p:cNvPr>
          <p:cNvSpPr txBox="1"/>
          <p:nvPr/>
        </p:nvSpPr>
        <p:spPr>
          <a:xfrm>
            <a:off x="4713964" y="2297930"/>
            <a:ext cx="2289249" cy="1402692"/>
          </a:xfrm>
          <a:prstGeom prst="rect">
            <a:avLst/>
          </a:prstGeom>
          <a:noFill/>
        </p:spPr>
        <p:txBody>
          <a:bodyPr wrap="square">
            <a:spAutoFit/>
          </a:bodyPr>
          <a:lstStyle/>
          <a:p>
            <a:pPr>
              <a:lnSpc>
                <a:spcPct val="120000"/>
              </a:lnSpc>
            </a:pPr>
            <a:r>
              <a:rPr lang="pt-PT" sz="1200" dirty="0">
                <a:latin typeface="Montserrat" panose="00000500000000000000" pitchFamily="50" charset="0"/>
              </a:rPr>
              <a:t>Avaliação do projeto propriamente dita, que culmina com a emissão da decisão sobre a viabilidade ambiental (Declaração de Impacte Ambiental – DIA); </a:t>
            </a:r>
          </a:p>
        </p:txBody>
      </p:sp>
      <p:sp>
        <p:nvSpPr>
          <p:cNvPr id="66" name="CaixaDeTexto 65">
            <a:extLst>
              <a:ext uri="{FF2B5EF4-FFF2-40B4-BE49-F238E27FC236}">
                <a16:creationId xmlns:a16="http://schemas.microsoft.com/office/drawing/2014/main" id="{C2667AEF-4C3E-7026-8469-BA54AFED5236}"/>
              </a:ext>
            </a:extLst>
          </p:cNvPr>
          <p:cNvSpPr txBox="1"/>
          <p:nvPr/>
        </p:nvSpPr>
        <p:spPr>
          <a:xfrm>
            <a:off x="4713964" y="1924776"/>
            <a:ext cx="2098996" cy="369332"/>
          </a:xfrm>
          <a:prstGeom prst="rect">
            <a:avLst/>
          </a:prstGeom>
          <a:noFill/>
        </p:spPr>
        <p:txBody>
          <a:bodyPr wrap="square">
            <a:spAutoFit/>
          </a:bodyPr>
          <a:lstStyle/>
          <a:p>
            <a:pPr algn="just"/>
            <a:r>
              <a:rPr lang="pt-PT" sz="1800" b="1" dirty="0">
                <a:latin typeface="Montserrat" panose="00000500000000000000" pitchFamily="50" charset="0"/>
              </a:rPr>
              <a:t>1.</a:t>
            </a:r>
            <a:endParaRPr lang="pt-PT" sz="1800" dirty="0">
              <a:latin typeface="Montserrat" panose="00000500000000000000" pitchFamily="50" charset="0"/>
            </a:endParaRPr>
          </a:p>
        </p:txBody>
      </p:sp>
      <p:sp>
        <p:nvSpPr>
          <p:cNvPr id="67" name="CaixaDeTexto 66">
            <a:extLst>
              <a:ext uri="{FF2B5EF4-FFF2-40B4-BE49-F238E27FC236}">
                <a16:creationId xmlns:a16="http://schemas.microsoft.com/office/drawing/2014/main" id="{8B81F701-5D71-AA09-4F11-6E351FF002E7}"/>
              </a:ext>
            </a:extLst>
          </p:cNvPr>
          <p:cNvSpPr txBox="1"/>
          <p:nvPr/>
        </p:nvSpPr>
        <p:spPr>
          <a:xfrm>
            <a:off x="7911651" y="1926615"/>
            <a:ext cx="2544567" cy="369332"/>
          </a:xfrm>
          <a:prstGeom prst="rect">
            <a:avLst/>
          </a:prstGeom>
          <a:noFill/>
        </p:spPr>
        <p:txBody>
          <a:bodyPr wrap="square">
            <a:spAutoFit/>
          </a:bodyPr>
          <a:lstStyle/>
          <a:p>
            <a:pPr algn="just"/>
            <a:r>
              <a:rPr lang="pt-PT" b="1" dirty="0">
                <a:latin typeface="Montserrat" panose="00000500000000000000" pitchFamily="50" charset="0"/>
              </a:rPr>
              <a:t>2.</a:t>
            </a:r>
            <a:endParaRPr lang="pt-PT" sz="1800" dirty="0">
              <a:latin typeface="Montserrat" panose="00000500000000000000" pitchFamily="50" charset="0"/>
            </a:endParaRPr>
          </a:p>
        </p:txBody>
      </p:sp>
      <p:cxnSp>
        <p:nvCxnSpPr>
          <p:cNvPr id="68" name="Conexão reta 67">
            <a:extLst>
              <a:ext uri="{FF2B5EF4-FFF2-40B4-BE49-F238E27FC236}">
                <a16:creationId xmlns:a16="http://schemas.microsoft.com/office/drawing/2014/main" id="{03BC03F5-31EE-8736-27E6-A8441E8B58F2}"/>
              </a:ext>
            </a:extLst>
          </p:cNvPr>
          <p:cNvCxnSpPr/>
          <p:nvPr/>
        </p:nvCxnSpPr>
        <p:spPr>
          <a:xfrm>
            <a:off x="4803004" y="2294108"/>
            <a:ext cx="770855" cy="0"/>
          </a:xfrm>
          <a:prstGeom prst="line">
            <a:avLst/>
          </a:prstGeom>
          <a:ln>
            <a:solidFill>
              <a:srgbClr val="E5912B"/>
            </a:solidFill>
          </a:ln>
        </p:spPr>
        <p:style>
          <a:lnRef idx="1">
            <a:schemeClr val="accent1"/>
          </a:lnRef>
          <a:fillRef idx="0">
            <a:schemeClr val="accent1"/>
          </a:fillRef>
          <a:effectRef idx="0">
            <a:schemeClr val="accent1"/>
          </a:effectRef>
          <a:fontRef idx="minor">
            <a:schemeClr val="tx1"/>
          </a:fontRef>
        </p:style>
      </p:cxnSp>
      <p:cxnSp>
        <p:nvCxnSpPr>
          <p:cNvPr id="69" name="Conexão reta 68">
            <a:extLst>
              <a:ext uri="{FF2B5EF4-FFF2-40B4-BE49-F238E27FC236}">
                <a16:creationId xmlns:a16="http://schemas.microsoft.com/office/drawing/2014/main" id="{662AC832-A234-FD02-37CB-CA7F028F4A17}"/>
              </a:ext>
            </a:extLst>
          </p:cNvPr>
          <p:cNvCxnSpPr/>
          <p:nvPr/>
        </p:nvCxnSpPr>
        <p:spPr>
          <a:xfrm>
            <a:off x="8000118" y="2294108"/>
            <a:ext cx="770855" cy="0"/>
          </a:xfrm>
          <a:prstGeom prst="line">
            <a:avLst/>
          </a:prstGeom>
          <a:ln>
            <a:solidFill>
              <a:srgbClr val="E5912B"/>
            </a:solidFill>
          </a:ln>
        </p:spPr>
        <p:style>
          <a:lnRef idx="1">
            <a:schemeClr val="accent1"/>
          </a:lnRef>
          <a:fillRef idx="0">
            <a:schemeClr val="accent1"/>
          </a:fillRef>
          <a:effectRef idx="0">
            <a:schemeClr val="accent1"/>
          </a:effectRef>
          <a:fontRef idx="minor">
            <a:schemeClr val="tx1"/>
          </a:fontRef>
        </p:style>
      </p:cxnSp>
      <p:sp>
        <p:nvSpPr>
          <p:cNvPr id="71" name="Marcador de Posição de Conteúdo 2">
            <a:extLst>
              <a:ext uri="{FF2B5EF4-FFF2-40B4-BE49-F238E27FC236}">
                <a16:creationId xmlns:a16="http://schemas.microsoft.com/office/drawing/2014/main" id="{052C417B-7FB4-B8EE-3A6D-699FE51B3285}"/>
              </a:ext>
            </a:extLst>
          </p:cNvPr>
          <p:cNvSpPr txBox="1">
            <a:spLocks/>
          </p:cNvSpPr>
          <p:nvPr/>
        </p:nvSpPr>
        <p:spPr>
          <a:xfrm>
            <a:off x="1301567" y="4467882"/>
            <a:ext cx="2262336" cy="1809254"/>
          </a:xfrm>
          <a:prstGeom prst="rect">
            <a:avLst/>
          </a:prstGeom>
        </p:spPr>
        <p:txBody>
          <a:bodyPr vert="horz" lIns="91440" tIns="45720" rIns="91440" bIns="45720" rtlCol="0"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pt-PT" sz="1400" b="1" dirty="0">
                <a:solidFill>
                  <a:srgbClr val="E5912B"/>
                </a:solidFill>
                <a:latin typeface="Montserrat" panose="00000500000000000000" pitchFamily="50" charset="0"/>
              </a:rPr>
              <a:t>No caso da submissão em</a:t>
            </a:r>
          </a:p>
          <a:p>
            <a:pPr marL="0" indent="0">
              <a:lnSpc>
                <a:spcPct val="100000"/>
              </a:lnSpc>
              <a:buFont typeface="Arial" panose="020B0604020202020204" pitchFamily="34" charset="0"/>
              <a:buNone/>
            </a:pPr>
            <a:r>
              <a:rPr lang="pt-PT" sz="1400" b="1" u="sng" dirty="0">
                <a:solidFill>
                  <a:srgbClr val="E5912B"/>
                </a:solidFill>
                <a:latin typeface="Montserrat" panose="00000500000000000000" pitchFamily="50" charset="0"/>
              </a:rPr>
              <a:t>FASE DE PROJETO DE EXECUÇÃO</a:t>
            </a:r>
          </a:p>
          <a:p>
            <a:pPr marL="0" indent="0">
              <a:lnSpc>
                <a:spcPct val="100000"/>
              </a:lnSpc>
              <a:buFont typeface="Arial" panose="020B0604020202020204" pitchFamily="34" charset="0"/>
              <a:buNone/>
            </a:pPr>
            <a:r>
              <a:rPr lang="pt-PT" sz="1400" b="1" dirty="0">
                <a:solidFill>
                  <a:srgbClr val="E5912B"/>
                </a:solidFill>
                <a:latin typeface="Montserrat" panose="00000500000000000000" pitchFamily="50" charset="0"/>
              </a:rPr>
              <a:t>o procedimento de AIA é constituído por um momento único</a:t>
            </a:r>
          </a:p>
        </p:txBody>
      </p:sp>
      <p:sp>
        <p:nvSpPr>
          <p:cNvPr id="72" name="CaixaDeTexto 71">
            <a:extLst>
              <a:ext uri="{FF2B5EF4-FFF2-40B4-BE49-F238E27FC236}">
                <a16:creationId xmlns:a16="http://schemas.microsoft.com/office/drawing/2014/main" id="{8ECB3E32-B007-209A-7AE1-3E343B5A57EC}"/>
              </a:ext>
            </a:extLst>
          </p:cNvPr>
          <p:cNvSpPr txBox="1"/>
          <p:nvPr/>
        </p:nvSpPr>
        <p:spPr>
          <a:xfrm>
            <a:off x="4713964" y="5098639"/>
            <a:ext cx="2289249" cy="959493"/>
          </a:xfrm>
          <a:prstGeom prst="rect">
            <a:avLst/>
          </a:prstGeom>
          <a:noFill/>
        </p:spPr>
        <p:txBody>
          <a:bodyPr wrap="square">
            <a:spAutoFit/>
          </a:bodyPr>
          <a:lstStyle/>
          <a:p>
            <a:pPr>
              <a:lnSpc>
                <a:spcPct val="120000"/>
              </a:lnSpc>
            </a:pPr>
            <a:r>
              <a:rPr lang="pt-PT" sz="1200" dirty="0">
                <a:latin typeface="Montserrat" panose="00000500000000000000" pitchFamily="50" charset="0"/>
              </a:rPr>
              <a:t>Culmina com a emissão da DIA que determina a viabilidade ambiental do projeto. </a:t>
            </a:r>
          </a:p>
        </p:txBody>
      </p:sp>
      <p:sp>
        <p:nvSpPr>
          <p:cNvPr id="73" name="CaixaDeTexto 72">
            <a:extLst>
              <a:ext uri="{FF2B5EF4-FFF2-40B4-BE49-F238E27FC236}">
                <a16:creationId xmlns:a16="http://schemas.microsoft.com/office/drawing/2014/main" id="{849C1A48-0F3E-35A2-A1C2-A607EB3CA1EA}"/>
              </a:ext>
            </a:extLst>
          </p:cNvPr>
          <p:cNvSpPr txBox="1"/>
          <p:nvPr/>
        </p:nvSpPr>
        <p:spPr>
          <a:xfrm>
            <a:off x="4713964" y="4725485"/>
            <a:ext cx="2098996" cy="369332"/>
          </a:xfrm>
          <a:prstGeom prst="rect">
            <a:avLst/>
          </a:prstGeom>
          <a:noFill/>
        </p:spPr>
        <p:txBody>
          <a:bodyPr wrap="square">
            <a:spAutoFit/>
          </a:bodyPr>
          <a:lstStyle/>
          <a:p>
            <a:pPr algn="just"/>
            <a:r>
              <a:rPr lang="pt-PT" sz="1800" b="1" dirty="0">
                <a:latin typeface="Montserrat" panose="00000500000000000000" pitchFamily="50" charset="0"/>
              </a:rPr>
              <a:t>1.</a:t>
            </a:r>
            <a:endParaRPr lang="pt-PT" sz="1800" dirty="0">
              <a:latin typeface="Montserrat" panose="00000500000000000000" pitchFamily="50" charset="0"/>
            </a:endParaRPr>
          </a:p>
        </p:txBody>
      </p:sp>
      <p:cxnSp>
        <p:nvCxnSpPr>
          <p:cNvPr id="74" name="Conexão reta 73">
            <a:extLst>
              <a:ext uri="{FF2B5EF4-FFF2-40B4-BE49-F238E27FC236}">
                <a16:creationId xmlns:a16="http://schemas.microsoft.com/office/drawing/2014/main" id="{B13AA506-3CD8-1D51-37A4-F14250153FEC}"/>
              </a:ext>
            </a:extLst>
          </p:cNvPr>
          <p:cNvCxnSpPr/>
          <p:nvPr/>
        </p:nvCxnSpPr>
        <p:spPr>
          <a:xfrm>
            <a:off x="4803004" y="5094817"/>
            <a:ext cx="770855" cy="0"/>
          </a:xfrm>
          <a:prstGeom prst="line">
            <a:avLst/>
          </a:prstGeom>
          <a:ln>
            <a:solidFill>
              <a:srgbClr val="E5912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972404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2456</TotalTime>
  <Words>7487</Words>
  <Application>Microsoft Office PowerPoint</Application>
  <PresentationFormat>Ecrã Panorâmico</PresentationFormat>
  <Paragraphs>602</Paragraphs>
  <Slides>50</Slides>
  <Notes>0</Notes>
  <HiddenSlides>0</HiddenSlides>
  <MMClips>0</MMClips>
  <ScaleCrop>false</ScaleCrop>
  <HeadingPairs>
    <vt:vector size="6" baseType="variant">
      <vt:variant>
        <vt:lpstr>Tipos de letra usados</vt:lpstr>
      </vt:variant>
      <vt:variant>
        <vt:i4>6</vt:i4>
      </vt:variant>
      <vt:variant>
        <vt:lpstr>Tema</vt:lpstr>
      </vt:variant>
      <vt:variant>
        <vt:i4>1</vt:i4>
      </vt:variant>
      <vt:variant>
        <vt:lpstr>Títulos dos diapositivos</vt:lpstr>
      </vt:variant>
      <vt:variant>
        <vt:i4>50</vt:i4>
      </vt:variant>
    </vt:vector>
  </HeadingPairs>
  <TitlesOfParts>
    <vt:vector size="57" baseType="lpstr">
      <vt:lpstr>Arial</vt:lpstr>
      <vt:lpstr>Arial-BoldMT</vt:lpstr>
      <vt:lpstr>Calibri</vt:lpstr>
      <vt:lpstr>Calibri Light</vt:lpstr>
      <vt:lpstr>Montserrat</vt:lpstr>
      <vt:lpstr>Montserrat Bold</vt:lpstr>
      <vt:lpstr>Tema do Office</vt:lpstr>
      <vt:lpstr>CURSO DE AVALIAÇÃO DE IMPACTE AMBIENTAL</vt:lpstr>
      <vt:lpstr>PONTOS DA APRESENTAÇÃO:</vt:lpstr>
      <vt:lpstr>Curso de Avaliação de Impacte Ambiental Módulo: Importância, Conceitos, Fases e “Instrumentos”</vt:lpstr>
      <vt:lpstr>Enquadramento formal de AIA</vt:lpstr>
      <vt:lpstr>Enquadramento formal de AIA</vt:lpstr>
      <vt:lpstr>Enquadramento formal de AIA</vt:lpstr>
      <vt:lpstr>Enquadramento formal de AIA</vt:lpstr>
      <vt:lpstr>Enquadramento formal de AIA</vt:lpstr>
      <vt:lpstr>Enquadramento formal de AIA</vt:lpstr>
      <vt:lpstr>Enquadramento formal de AIA</vt:lpstr>
      <vt:lpstr>Enquadramento formal de AIA</vt:lpstr>
      <vt:lpstr>Enquadramento formal de AIA</vt:lpstr>
      <vt:lpstr>Curso de Avaliação de Impacte Ambiental Módulo: Importância, Conceitos, Fases e “Instrumentos”</vt:lpstr>
      <vt:lpstr>Verificação da aplicabilidade do regime de AIA</vt:lpstr>
      <vt:lpstr>Verificação da aplicabilidade do regime de AIA</vt:lpstr>
      <vt:lpstr>Verificação da aplicabilidade do regime de AIA</vt:lpstr>
      <vt:lpstr>Verificação da aplicabilidade do regime de AIA</vt:lpstr>
      <vt:lpstr>Curso de Avaliação de Impacte Ambiental Módulo: Importância, Conceitos, Fases e “Instrumentos”</vt:lpstr>
      <vt:lpstr>Entidades e responsabilidades</vt:lpstr>
      <vt:lpstr>Entidades e responsabilidades</vt:lpstr>
      <vt:lpstr>Entidades e responsabilidades</vt:lpstr>
      <vt:lpstr>Entidades e responsabilidades</vt:lpstr>
      <vt:lpstr>Entidades e responsabilidades</vt:lpstr>
      <vt:lpstr>Entidades e responsabilidades</vt:lpstr>
      <vt:lpstr>Curso de Avaliação de Impacte Ambiental Módulo: Importância, Conceitos, Fases e “Instrumentos”</vt:lpstr>
      <vt:lpstr>“Instrumentos” existentes</vt:lpstr>
      <vt:lpstr>“Instrumentos” existentes</vt:lpstr>
      <vt:lpstr>“Instrumentos” existentes</vt:lpstr>
      <vt:lpstr>“Instrumentos” existentes</vt:lpstr>
      <vt:lpstr>“Instrumentos” existentes</vt:lpstr>
      <vt:lpstr>“Instrumentos” existentes</vt:lpstr>
      <vt:lpstr>“Instrumentos” existentes</vt:lpstr>
      <vt:lpstr>“Instrumentos” existentes</vt:lpstr>
      <vt:lpstr>“Instrumentos” existentes</vt:lpstr>
      <vt:lpstr>“Instrumentos” existentes</vt:lpstr>
      <vt:lpstr>“Instrumentos” existentes</vt:lpstr>
      <vt:lpstr>“Instrumentos” existentes</vt:lpstr>
      <vt:lpstr>“Instrumentos” existentes</vt:lpstr>
      <vt:lpstr>“Instrumentos” existentes</vt:lpstr>
      <vt:lpstr>“Instrumentos” existentes</vt:lpstr>
      <vt:lpstr>“Instrumentos” existentes</vt:lpstr>
      <vt:lpstr>“Instrumentos” existentes</vt:lpstr>
      <vt:lpstr>“Instrumentos” existentes</vt:lpstr>
      <vt:lpstr>“Instrumentos” existentes</vt:lpstr>
      <vt:lpstr>“Instrumentos” existentes</vt:lpstr>
      <vt:lpstr>“Instrumentos” existentes</vt:lpstr>
      <vt:lpstr>Curso de Avaliação de Impacte Ambiental Módulo: Importância, Conceitos, Fases e “Instrumentos”</vt:lpstr>
      <vt:lpstr>Pós-Avaliação</vt:lpstr>
      <vt:lpstr>Pós-Avaliação</vt:lpstr>
      <vt:lpstr>CURSO DE AVALIAÇÃO DE IMPACTE AMBIENTAL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NOME DA REUNIÃO/FORMAÇÃO</dc:title>
  <dc:creator>Mariana Varela</dc:creator>
  <cp:lastModifiedBy>Mariana Varela</cp:lastModifiedBy>
  <cp:revision>100</cp:revision>
  <dcterms:created xsi:type="dcterms:W3CDTF">2023-06-20T08:22:05Z</dcterms:created>
  <dcterms:modified xsi:type="dcterms:W3CDTF">2024-10-28T15:38:18Z</dcterms:modified>
</cp:coreProperties>
</file>