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comments/modernComment_16C_D04062FB.xml" ContentType="application/vnd.ms-powerpoint.comments+xml"/>
  <Override PartName="/ppt/comments/modernComment_16E_F69B57F2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1" r:id="rId2"/>
    <p:sldId id="257" r:id="rId3"/>
    <p:sldId id="327" r:id="rId4"/>
    <p:sldId id="297" r:id="rId5"/>
    <p:sldId id="304" r:id="rId6"/>
    <p:sldId id="361" r:id="rId7"/>
    <p:sldId id="369" r:id="rId8"/>
    <p:sldId id="328" r:id="rId9"/>
    <p:sldId id="320" r:id="rId10"/>
    <p:sldId id="321" r:id="rId11"/>
    <p:sldId id="363" r:id="rId12"/>
    <p:sldId id="364" r:id="rId13"/>
    <p:sldId id="366" r:id="rId14"/>
    <p:sldId id="365" r:id="rId15"/>
    <p:sldId id="370" r:id="rId16"/>
    <p:sldId id="367" r:id="rId17"/>
    <p:sldId id="368" r:id="rId18"/>
    <p:sldId id="275" r:id="rId19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83DC19-AE3D-9549-853C-43E4BD570F83}" name="António Faria" initials="AF" userId="S-1-5-21-372990533-3756264478-461865422-1108" providerId="AD"/>
  <p188:author id="{8921CE32-304D-33FF-1249-80EAC2921AA4}" name="Filipa Colaço" initials="FC" userId="S::fcolaco@mfassociados.pt::0e693d68-8c54-4569-8866-092e60b7b96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56"/>
    <a:srgbClr val="000000"/>
    <a:srgbClr val="E5912B"/>
    <a:srgbClr val="B3D7FF"/>
    <a:srgbClr val="969696"/>
    <a:srgbClr val="F2F2F2"/>
    <a:srgbClr val="DEDEDE"/>
    <a:srgbClr val="BEBEBE"/>
    <a:srgbClr val="A7D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4660"/>
  </p:normalViewPr>
  <p:slideViewPr>
    <p:cSldViewPr snapToGrid="0">
      <p:cViewPr varScale="1">
        <p:scale>
          <a:sx n="75" d="100"/>
          <a:sy n="75" d="100"/>
        </p:scale>
        <p:origin x="321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modernComment_16C_D04062F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938A38D-2FE4-431A-9223-85D99F74717F}" authorId="{8921CE32-304D-33FF-1249-80EAC2921AA4}" created="2024-12-14T23:38:59.62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493880571" sldId="364"/>
      <ac:spMk id="31" creationId="{91346521-BE49-B706-D7AF-8D1DD3089A4A}"/>
    </ac:deMkLst>
    <p188:txBody>
      <a:bodyPr/>
      <a:lstStyle/>
      <a:p>
        <a:r>
          <a:rPr lang="pt-PT"/>
          <a:t>Acrescentar vários tipos de monitorização apresentamos internamente exemplos</a:t>
        </a:r>
      </a:p>
    </p188:txBody>
  </p188:cm>
</p188:cmLst>
</file>

<file path=ppt/comments/modernComment_16E_F69B57F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CED763F-7F65-42FF-9C16-0D19A8DDB22C}" authorId="{8921CE32-304D-33FF-1249-80EAC2921AA4}" created="2024-12-14T23:38:26.53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137375730" sldId="366"/>
      <ac:spMk id="32" creationId="{E62C273F-1E0E-A9B8-A3E2-252CD54B05AD}"/>
    </ac:deMkLst>
    <p188:txBody>
      <a:bodyPr/>
      <a:lstStyle/>
      <a:p>
        <a:r>
          <a:rPr lang="pt-PT"/>
          <a:t>Elencar os varios elementos  que fazemos internamente - dar exemplo</a:t>
        </a:r>
      </a:p>
    </p188:txBody>
  </p188:cm>
</p188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5T09:00:59.223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2519 152,'-1'-2,"1"-1,-1 1,1-1,-1 1,0-1,0 1,0 0,-1-1,1 1,0 0,-1 0,0 0,1 0,-1 0,0 0,0 0,0 1,0-1,0 1,0-1,-4-1,-62-27,37 17,10 3,0 0,0 2,-1 0,0 2,0 0,-1 2,0 0,1 1,-25 1,-459 3,482 1,0 1,1 0,-1 2,-29 10,-50 9,79-20,-45 16,-13 3,-94 27,154-45,-1 1,1 1,1 2,-1 0,1 0,1 2,-36 25,39-26,0 0,-1-1,-34 11,31-13,0 2,-33 18,40-17,1 1,0 0,1 0,-20 25,23-24,-1-1,0-1,-1 1,0-2,-1 1,-21 12,-2-1,1 2,1 1,1 2,2 1,0 1,2 2,-34 45,46-52,0 1,-12 26,-1 3,20-36,2 1,0 0,1 0,1 0,1 1,0 0,-1 33,-9 36,11-71,0-1,0 1,2 0,0 0,1 0,0 0,5 25,-2-32,-1 0,1 0,1 0,0-1,0 1,1-1,1 0,-1 0,1 0,1-1,-1 0,1-1,10 9,200 151,-198-156,0 0,1-1,40 14,6 2,-39-15,1-2,0-1,0-1,38 4,-32-6,0 1,50 17,64 36,-109-48,1-1,1-3,76 5,127-13,-98-2,-104 0,-1-1,0-3,72-20,37-6,-96 22,78-27,-50 13,-61 19,6-2,50-7,-47 9,1-1,36-13,21-7,226-52,-268 68,-33 9,-1 0,0-1,0-1,0 0,-1-1,1 0,-1 0,0-1,10-8,-11 7,0 1,1 1,0 0,0 0,0 1,13-3,27-11,-38 11,1-1,-2-1,1 0,-1-1,17-17,4-4,-19 17,-1-1,0 0,-1-1,-1-1,0 0,16-36,26-41,-36 69,3 0,-2-2,-1 0,-2 0,21-48,-32 61,-1-1,0 1,-1 0,0-1,-1 1,-1-1,-3-29,2 36,0-1,-1 0,0 1,-1-1,0 1,0-1,-1 1,0 0,-1 1,1-1,-1 1,-1 0,0 0,-8-8,-25-20,-3 1,0 3,-77-43,75 49,32 17,0 1,-1 0,0 1,0 0,-1 1,0 0,1 1,-2 1,-23-3,-25 5,36 1,1-1,-1 0,-42-10,22 4,-1 2,1 2,-1 2,-77 8,-5 15,110-20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14T20:17:41.944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2594 93,'-1468'0,"1438"1,-1 2,1 1,-53 15,10-2,44-13,0-1,0-2,-32-2,33 0,0 1,0 2,-40 6,39-3,1 2,0 1,0 1,1 1,0 2,0 1,2 0,0 2,-36 28,45-31,0 0,-33 16,39-23,0 0,0 1,0 0,1 0,0 1,0 0,1 0,0 1,0 0,0 1,1 0,-10 17,-10 20,22-38,-1 0,2 0,-1 0,1 0,1 0,-1 1,1 0,1 0,-4 18,5 218,4-112,-2-123,0 1,0-1,2 1,-1-1,1 0,1 0,0 0,0 0,1-1,0 1,0-1,9 10,-1-3,0 0,1-1,0-1,1-1,27 19,5-3,1-3,54 20,-79-35,-4-6,-1 1,1-2,0 0,0-2,0 0,0-1,0-1,29-3,-22 2,0 0,0 2,45 7,-7 1,1-2,-1-3,97-7,-37 1,-52 2,13 1,155-17,-197 11,67 1,-16 2,-73-2,0 0,0-2,-1-1,0 0,0-1,0-1,-1-1,19-14,32-14,-55 30,-1-1,26-20,12-9,-10 8,-32 22,1 0,0 0,15-7,0 1,-1-2,-1-1,0-1,40-39,30-22,-39 30,-47 41,-1 0,1 1,1 0,-1 0,1 1,0 0,1 1,-1 0,1 0,0 1,13-4,-3 3,-8 3,0-1,-1 0,1-1,13-6,-21 7,1 0,-1 0,0 0,0 0,0-1,-1 1,1-1,-1 0,0 0,0 0,0-1,0 1,2-7,3-6,0 0,-1 0,-1 0,-1-1,-1 1,0-1,-1-1,-1 1,0-22,-2 13,1 10,-1 0,-1-1,-7-31,7 43,-1-1,-1 1,1 1,-1-1,0 0,0 1,-1-1,1 1,-1 0,-1 0,1 0,-1 1,1 0,-7-5,-21-12,-1 2,-1 1,-56-22,-38-19,107 49,-1 2,-1 0,0 1,0 2,-41-5,-33-9,4-8,77 20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8T12:32:49.922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2594 93,'-1468'0,"1438"1,-1 2,1 1,-53 15,10-2,44-13,0-1,0-2,-32-2,33 0,0 1,0 2,-40 6,39-3,1 2,0 1,0 1,1 1,0 2,0 1,2 0,0 2,-36 28,45-31,0 0,-33 16,39-23,0 0,0 1,0 0,1 0,0 1,0 0,1 0,0 1,0 0,0 1,1 0,-10 17,-10 20,22-38,-1 0,2 0,-1 0,1 0,1 0,-1 1,1 0,1 0,-4 18,5 218,4-112,-2-123,0 1,0-1,2 1,-1-1,1 0,1 0,0 0,0 0,1-1,0 1,0-1,9 10,-1-3,0 0,1-1,0-1,1-1,27 19,5-3,1-3,54 20,-79-35,-4-6,-1 1,1-2,0 0,0-2,0 0,0-1,0-1,29-3,-22 2,0 0,0 2,45 7,-7 1,1-2,-1-3,97-7,-37 1,-52 2,13 1,155-17,-197 11,67 1,-16 2,-73-2,0 0,0-2,-1-1,0 0,0-1,0-1,-1-1,19-14,32-14,-55 30,-1-1,26-20,12-9,-10 8,-32 22,1 0,0 0,15-7,0 1,-1-2,-1-1,0-1,40-39,30-22,-39 30,-47 41,-1 0,1 1,1 0,-1 0,1 1,0 0,1 1,-1 0,1 0,0 1,13-4,-3 3,-8 3,0-1,-1 0,1-1,13-6,-21 7,1 0,-1 0,0 0,0 0,0-1,-1 1,1-1,-1 0,0 0,0 0,0-1,0 1,2-7,3-6,0 0,-1 0,-1 0,-1-1,-1 1,0-1,-1-1,-1 1,0-22,-2 13,1 10,-1 0,-1-1,-7-31,7 43,-1-1,-1 1,1 1,-1-1,0 0,0 1,-1-1,1 1,-1 0,-1 0,1 0,-1 1,1 0,-7-5,-21-12,-1 2,-1 1,-56-22,-38-19,107 49,-1 2,-1 0,0 1,0 2,-41-5,-33-9,4-8,77 20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75143-E6AD-413C-B021-1C95A613631D}" type="datetimeFigureOut">
              <a:rPr lang="pt-PT" smtClean="0"/>
              <a:t>18/12/2024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19887-D058-4F78-A697-BD541B216FD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381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Acrescentar todos os instrumentos e a relação entre eles.</a:t>
            </a:r>
          </a:p>
          <a:p>
            <a:endParaRPr lang="pt-PT" dirty="0"/>
          </a:p>
          <a:p>
            <a:r>
              <a:rPr lang="pt-PT" dirty="0"/>
              <a:t>Melhorar a PDA – também há um </a:t>
            </a:r>
            <a:r>
              <a:rPr lang="pt-PT" dirty="0" err="1"/>
              <a:t>aprecer</a:t>
            </a:r>
            <a:r>
              <a:rPr lang="pt-PT" dirty="0"/>
              <a:t> a dizer </a:t>
            </a:r>
            <a:r>
              <a:rPr lang="pt-PT" dirty="0" err="1"/>
              <a:t>qq</a:t>
            </a:r>
            <a:r>
              <a:rPr lang="pt-PT" dirty="0"/>
              <a:t> coisa depois do parecer o que </a:t>
            </a:r>
            <a:r>
              <a:rPr lang="pt-PT"/>
              <a:t>pode acontecer?</a:t>
            </a:r>
            <a:endParaRPr lang="pt-PT" dirty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A456A-60E3-4BD9-9539-C73EAD9B5F8F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6608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ECCA-1D71-E8F4-D2F7-FFDEFAB93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41F285-3BB2-5A2B-91D8-651D49AD6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768E54E-FD3E-517B-26C3-77BEE7517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5487-8D32-4191-8F4D-A0FC45020A9E}" type="datetimeFigureOut">
              <a:rPr lang="pt-PT" smtClean="0"/>
              <a:t>18/12/2024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99C4F4D-128F-5AF5-3814-0C7EC682C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A212AB5-13C6-3262-C294-09D6FC37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21B4A-3126-4906-B2E6-92ECFF0B6D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61699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1C6C42-60B4-DF1A-14FE-158644459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C8CFD0DA-37E8-F03A-43E4-857ACFED44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B279CD2-24A3-D6CF-5BDD-4D23937A9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5487-8D32-4191-8F4D-A0FC45020A9E}" type="datetimeFigureOut">
              <a:rPr lang="pt-PT" smtClean="0"/>
              <a:t>18/12/2024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BBCDEAC-7256-D608-48D5-14A724F9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201618F-825D-10D1-1766-8D03C82CC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21B4A-3126-4906-B2E6-92ECFF0B6D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52336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6A03596-28C8-C57E-3018-9A7084755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10BB55D-4AF2-671E-6A98-3FC92EEBDB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87A3FFB-A5DE-C7F5-12D3-709680334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5487-8D32-4191-8F4D-A0FC45020A9E}" type="datetimeFigureOut">
              <a:rPr lang="pt-PT" smtClean="0"/>
              <a:t>18/12/2024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B2F2C74-3516-CAF0-C8E9-A6E88C65C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5F59BEB-2E98-D751-6B6D-B19E8F148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21B4A-3126-4906-B2E6-92ECFF0B6D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760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C18BBB-B091-22F4-5AE2-AFAD847B6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2C64EB9-D11A-5471-EF51-78530E10B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F894BE1-2BB9-6404-02CF-70B09AFBD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5487-8D32-4191-8F4D-A0FC45020A9E}" type="datetimeFigureOut">
              <a:rPr lang="pt-PT" smtClean="0"/>
              <a:t>18/12/2024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754E05B-5520-DB83-C6EE-2BF6FC0C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AA4EDA6-F2D2-4532-58FF-4A7A5F591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21B4A-3126-4906-B2E6-92ECFF0B6D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77879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DC2445-24DD-9ECD-76BD-03E15C440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F13D1E5A-2082-BA85-F3D2-4F06CF48D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DFAADC9-1139-E8DC-42AE-D73A18790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5487-8D32-4191-8F4D-A0FC45020A9E}" type="datetimeFigureOut">
              <a:rPr lang="pt-PT" smtClean="0"/>
              <a:t>18/12/2024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53B448A-21C4-D571-68A7-8688B9B94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3E19E30-7503-A544-94E6-6C57F797B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21B4A-3126-4906-B2E6-92ECFF0B6D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6571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54C985-A670-B8A2-8206-3AA1AA061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5C5E166-527D-0460-6A16-738EC4DF44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140BBAE-585B-EB08-5E18-5CCA3256A3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30C76BEB-718F-EC90-9919-7A24CF62B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5487-8D32-4191-8F4D-A0FC45020A9E}" type="datetimeFigureOut">
              <a:rPr lang="pt-PT" smtClean="0"/>
              <a:t>18/12/2024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BB2DF8AD-B905-979C-8F5F-A50952FC3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486269B-7540-EBC9-7B4A-04791B5F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21B4A-3126-4906-B2E6-92ECFF0B6D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6116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36EE4-C48D-F493-016E-19BDA7CD9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EA7BEA7-AEAD-EFB4-2029-958F7D922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6FB8A54C-80C3-8A08-6AC7-19019B584C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EED76A00-DA03-6A81-DD4E-E0C2ED9FD9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705739EB-EE00-9510-6A4A-93DBC30BB4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7126F92F-B682-82F2-9632-89607FB88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5487-8D32-4191-8F4D-A0FC45020A9E}" type="datetimeFigureOut">
              <a:rPr lang="pt-PT" smtClean="0"/>
              <a:t>18/12/2024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15C44E93-83A0-688D-4912-58AFF3B8A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0A4F3C3E-C809-78B0-063E-8A2F610B6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21B4A-3126-4906-B2E6-92ECFF0B6D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6632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422FAD-9647-278B-D86B-41A58D832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F6A37046-BFE5-65DE-A7E3-BB437F1E8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5487-8D32-4191-8F4D-A0FC45020A9E}" type="datetimeFigureOut">
              <a:rPr lang="pt-PT" smtClean="0"/>
              <a:t>18/12/2024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79DAE65-461E-CE88-4F1F-C517AF923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B4AFAF3F-24BE-5C66-4A71-1A954098E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21B4A-3126-4906-B2E6-92ECFF0B6D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0402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74F0FA93-F530-7DCE-D365-9D417588C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5487-8D32-4191-8F4D-A0FC45020A9E}" type="datetimeFigureOut">
              <a:rPr lang="pt-PT" smtClean="0"/>
              <a:t>18/12/2024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1A6FA3BF-5EC4-5190-8A42-CC713F2A6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E2E52ED3-3292-23C8-8F72-6D0D701C6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21B4A-3126-4906-B2E6-92ECFF0B6D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3372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BB4234-1CAA-7B27-92FA-7F78A3F8D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E1702C0-814F-7C1F-01E5-90DB6F813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4EF3742E-02FA-7923-3693-91D06A6861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6A3E0244-92E3-70D0-DDD9-AA57CFC48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5487-8D32-4191-8F4D-A0FC45020A9E}" type="datetimeFigureOut">
              <a:rPr lang="pt-PT" smtClean="0"/>
              <a:t>18/12/2024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8199CF0D-1BDD-7B3C-406A-1556BB3C6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9BFAAAA2-37AD-ECB3-FB6A-51A927543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21B4A-3126-4906-B2E6-92ECFF0B6D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5231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CCDF3D-B3B8-C11E-9BDE-61B503E6B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55C5E99A-6AB1-8EBA-5355-F3AAD2D9CB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0A12530-BE1C-A62C-FBCC-E129E4555F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E9C68C8E-F4AB-84C4-793B-6EC338DC2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5487-8D32-4191-8F4D-A0FC45020A9E}" type="datetimeFigureOut">
              <a:rPr lang="pt-PT" smtClean="0"/>
              <a:t>18/12/2024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EFA99B4-33CA-FFDB-D25B-A672EA26C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483F7E4B-F683-844C-9CF2-C30B47BA4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21B4A-3126-4906-B2E6-92ECFF0B6D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69226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DE27F79B-6223-E1D8-D449-0AD98F0A6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187BE8AC-7620-6315-34A5-CC0051220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3559825-AB18-A88B-CB63-E3222E914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85487-8D32-4191-8F4D-A0FC45020A9E}" type="datetimeFigureOut">
              <a:rPr lang="pt-PT" smtClean="0"/>
              <a:t>18/12/2024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A644A62-1F29-A562-3223-C1D6FEE3AC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00A494E-8A99-24F6-9D8D-6F3662B036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21B4A-3126-4906-B2E6-92ECFF0B6D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57253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ustomXml" Target="../ink/ink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8/10/relationships/comments" Target="../comments/modernComment_16C_D04062FB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8/10/relationships/comments" Target="../comments/modernComment_16E_F69B57F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iles.diariodarepublica.pt/1s/2024/12/23400/0000200217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file:///\\mfasrvfs01\MFA\10%20-%20MARKETING%20E%20COMUNICA&#199;&#195;O\Comunica&#231;&#227;o%20e%20Marketing\Interna\Forma&#231;&#245;es\2024\Curso%20AIA%20(2024-2025)\Decis&#245;es\documentos_forma&#231;&#227;o\documentos_forma&#231;&#227;o\a)_ex2.pdf" TargetMode="External"/><Relationship Id="rId13" Type="http://schemas.openxmlformats.org/officeDocument/2006/relationships/hyperlink" Target="file:///\\mfasrvfs01\MFA\10%20-%20MARKETING%20E%20COMUNICA&#199;&#195;O\Comunica&#231;&#227;o%20e%20Marketing\Interna\Forma&#231;&#245;es\2024\Curso%20AIA%20(2024-2025)\Decis&#245;es\documentos_forma&#231;&#227;o\documentos_forma&#231;&#227;o\f)_ex1.pdf" TargetMode="External"/><Relationship Id="rId18" Type="http://schemas.openxmlformats.org/officeDocument/2006/relationships/hyperlink" Target="file:///\\mfasrvfs01\MFA\10%20-%20MARKETING%20E%20COMUNICA&#199;&#195;O\Comunica&#231;&#227;o%20e%20Marketing\Interna\Forma&#231;&#245;es\2024\Curso%20AIA%20(2024-2025)\Decis&#245;es\documentos_forma&#231;&#227;o\documentos_forma&#231;&#227;o\h)_ex2.pdf" TargetMode="External"/><Relationship Id="rId3" Type="http://schemas.openxmlformats.org/officeDocument/2006/relationships/hyperlink" Target="Decis&#245;es/documentos_forma&#231;&#227;o/documentos_forma&#231;&#227;o/ex_DINCA.pdf" TargetMode="External"/><Relationship Id="rId21" Type="http://schemas.openxmlformats.org/officeDocument/2006/relationships/hyperlink" Target="file:///\\mfasrvfs01\MFA\10%20-%20MARKETING%20E%20COMUNICA&#199;&#195;O\Comunica&#231;&#227;o%20e%20Marketing\Interna\Forma&#231;&#245;es\2024\Curso%20AIA%20(2024-2025)\Decis&#245;es\documentos_forma&#231;&#227;o\documentos_forma&#231;&#227;o\k)_ex1.pdf" TargetMode="External"/><Relationship Id="rId7" Type="http://schemas.openxmlformats.org/officeDocument/2006/relationships/image" Target="../media/image7.svg"/><Relationship Id="rId12" Type="http://schemas.openxmlformats.org/officeDocument/2006/relationships/hyperlink" Target="file:///\\mfasrvfs01\MFA\10%20-%20MARKETING%20E%20COMUNICA&#199;&#195;O\Comunica&#231;&#227;o%20e%20Marketing\Interna\Forma&#231;&#245;es\2024\Curso%20AIA%20(2024-2025)\Decis&#245;es\documentos_forma&#231;&#227;o\documentos_forma&#231;&#227;o\d)_ex3.pdf" TargetMode="External"/><Relationship Id="rId17" Type="http://schemas.openxmlformats.org/officeDocument/2006/relationships/hyperlink" Target="file:///\\mfasrvfs01\MFA\10%20-%20MARKETING%20E%20COMUNICA&#199;&#195;O\Comunica&#231;&#227;o%20e%20Marketing\Interna\Forma&#231;&#245;es\2024\Curso%20AIA%20(2024-2025)\Decis&#245;es\documentos_forma&#231;&#227;o\documentos_forma&#231;&#227;o\h)_ex1.pdf" TargetMode="External"/><Relationship Id="rId2" Type="http://schemas.openxmlformats.org/officeDocument/2006/relationships/image" Target="../media/image2.png"/><Relationship Id="rId16" Type="http://schemas.openxmlformats.org/officeDocument/2006/relationships/hyperlink" Target="file:///\\mfasrvfs01\MFA\10%20-%20MARKETING%20E%20COMUNICA&#199;&#195;O\Comunica&#231;&#227;o%20e%20Marketing\Interna\Forma&#231;&#245;es\2024\Curso%20AIA%20(2024-2025)\Decis&#245;es\documentos_forma&#231;&#227;o\documentos_forma&#231;&#227;o\g)_ex1.pdf" TargetMode="External"/><Relationship Id="rId20" Type="http://schemas.openxmlformats.org/officeDocument/2006/relationships/hyperlink" Target="file:///\\mfasrvfs01\MFA\10%20-%20MARKETING%20E%20COMUNICA&#199;&#195;O\Comunica&#231;&#227;o%20e%20Marketing\Interna\Forma&#231;&#245;es\2024\Curso%20AIA%20(2024-2025)\Decis&#245;es\documentos_forma&#231;&#227;o\documentos_forma&#231;&#227;o\i)_ex2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hyperlink" Target="file:///\\mfasrvfs01\MFA\10%20-%20MARKETING%20E%20COMUNICA&#199;&#195;O\Comunica&#231;&#227;o%20e%20Marketing\Interna\Forma&#231;&#245;es\2024\Curso%20AIA%20(2024-2025)\Decis&#245;es\documentos_forma&#231;&#227;o\documentos_forma&#231;&#227;o\d)_ex2.pdf" TargetMode="External"/><Relationship Id="rId5" Type="http://schemas.openxmlformats.org/officeDocument/2006/relationships/hyperlink" Target="file:///\\mfasrvfs01\MFA\10%20-%20MARKETING%20E%20COMUNICA&#199;&#195;O\Comunica&#231;&#227;o%20e%20Marketing\Interna\Forma&#231;&#245;es\2024\Curso%20AIA%20(2024-2025)\Decis&#245;es\documentos_forma&#231;&#227;o\documentos_forma&#231;&#227;o\a)_ex1.pdf" TargetMode="External"/><Relationship Id="rId15" Type="http://schemas.openxmlformats.org/officeDocument/2006/relationships/hyperlink" Target="file:///\\mfasrvfs01\MFA\10%20-%20MARKETING%20E%20COMUNICA&#199;&#195;O\Comunica&#231;&#227;o%20e%20Marketing\Interna\Forma&#231;&#245;es\2024\Curso%20AIA%20(2024-2025)\Decis&#245;es\documentos_forma&#231;&#227;o\documentos_forma&#231;&#227;o\f)_ex3.pdf" TargetMode="External"/><Relationship Id="rId10" Type="http://schemas.openxmlformats.org/officeDocument/2006/relationships/hyperlink" Target="file:///\\mfasrvfs01\MFA\10%20-%20MARKETING%20E%20COMUNICA&#199;&#195;O\Comunica&#231;&#227;o%20e%20Marketing\Interna\Forma&#231;&#245;es\2024\Curso%20AIA%20(2024-2025)\Decis&#245;es\documentos_forma&#231;&#227;o\documentos_forma&#231;&#227;o\d)_ex1.pdf" TargetMode="External"/><Relationship Id="rId19" Type="http://schemas.openxmlformats.org/officeDocument/2006/relationships/hyperlink" Target="file:///\\mfasrvfs01\MFA\10%20-%20MARKETING%20E%20COMUNICA&#199;&#195;O\Comunica&#231;&#227;o%20e%20Marketing\Interna\Forma&#231;&#245;es\2024\Curso%20AIA%20(2024-2025)\Decis&#245;es\documentos_forma&#231;&#227;o\documentos_forma&#231;&#227;o\i)_ex1.pdf" TargetMode="External"/><Relationship Id="rId4" Type="http://schemas.openxmlformats.org/officeDocument/2006/relationships/hyperlink" Target="https://siaia.apambiente.pt/default.aspx" TargetMode="External"/><Relationship Id="rId9" Type="http://schemas.openxmlformats.org/officeDocument/2006/relationships/hyperlink" Target="file:///\\mfasrvfs01\MFA\10%20-%20MARKETING%20E%20COMUNICA&#199;&#195;O\Comunica&#231;&#227;o%20e%20Marketing\Interna\Forma&#231;&#245;es\2024\Curso%20AIA%20(2024-2025)\Decis&#245;es\documentos_forma&#231;&#227;o\documentos_forma&#231;&#227;o\a)_ex3.pdf" TargetMode="External"/><Relationship Id="rId14" Type="http://schemas.openxmlformats.org/officeDocument/2006/relationships/hyperlink" Target="file:///\\mfasrvfs01\MFA\10%20-%20MARKETING%20E%20COMUNICA&#199;&#195;O\Comunica&#231;&#227;o%20e%20Marketing\Interna\Forma&#231;&#245;es\2024\Curso%20AIA%20(2024-2025)\Decis&#245;es\documentos_forma&#231;&#227;o\documentos_forma&#231;&#227;o\f)_ex2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ustomXml" Target="../ink/ink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085886C9-92DC-E464-4E71-1AC911FC8A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B955D34-6841-8155-8ABC-154C8370C7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202" y="994275"/>
            <a:ext cx="9518197" cy="947918"/>
          </a:xfrm>
        </p:spPr>
        <p:txBody>
          <a:bodyPr>
            <a:normAutofit/>
          </a:bodyPr>
          <a:lstStyle/>
          <a:p>
            <a:pPr algn="l"/>
            <a:r>
              <a:rPr lang="pt-PT" sz="2800" b="1" dirty="0">
                <a:solidFill>
                  <a:srgbClr val="002856"/>
                </a:solidFill>
                <a:latin typeface="Montserrat Bold" panose="00000800000000000000" pitchFamily="2" charset="0"/>
              </a:rPr>
              <a:t>CURSO DE AVALIAÇÃO DE IMPACTE AMBIENTAL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8DD3C77-41E6-F839-9051-6F6A8CC923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540202" y="5863725"/>
            <a:ext cx="5320145" cy="308080"/>
          </a:xfrm>
        </p:spPr>
        <p:txBody>
          <a:bodyPr>
            <a:normAutofit/>
          </a:bodyPr>
          <a:lstStyle/>
          <a:p>
            <a:pPr algn="l"/>
            <a:r>
              <a:rPr lang="pt-PT" sz="1400" i="1" dirty="0">
                <a:solidFill>
                  <a:schemeClr val="bg1"/>
                </a:solidFill>
                <a:latin typeface="Montserrat" panose="00000500000000000000" pitchFamily="2" charset="0"/>
              </a:rPr>
              <a:t>MF&amp;A (Sede)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52C3F87-090B-5036-B1CB-1A7485AA14C5}"/>
              </a:ext>
            </a:extLst>
          </p:cNvPr>
          <p:cNvSpPr txBox="1">
            <a:spLocks/>
          </p:cNvSpPr>
          <p:nvPr/>
        </p:nvSpPr>
        <p:spPr>
          <a:xfrm>
            <a:off x="540203" y="2428911"/>
            <a:ext cx="8725718" cy="8217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400" dirty="0">
                <a:solidFill>
                  <a:srgbClr val="E5912B"/>
                </a:solidFill>
                <a:latin typeface="Montserrat" panose="00000500000000000000" pitchFamily="2" charset="0"/>
              </a:rPr>
              <a:t>Módulo 3:</a:t>
            </a:r>
          </a:p>
          <a:p>
            <a:pPr algn="l"/>
            <a:r>
              <a:rPr lang="pt-PT" sz="2300" dirty="0">
                <a:solidFill>
                  <a:srgbClr val="E5912B"/>
                </a:solidFill>
                <a:latin typeface="Montserrat" panose="00000500000000000000" pitchFamily="2" charset="0"/>
              </a:rPr>
              <a:t>Conteúdos e resultados esperados para cada “instrumento” – continuação. Trabalhos de pós-avaliação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5C618720-778C-4465-443C-2D43B3A8DF2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40200" y="3396576"/>
            <a:ext cx="3814085" cy="17809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pt-PT" sz="1600" dirty="0">
                <a:solidFill>
                  <a:srgbClr val="002856"/>
                </a:solidFill>
                <a:latin typeface="Montserrat" panose="00000500000000000000" pitchFamily="2" charset="0"/>
              </a:rPr>
              <a:t>Margarida Fonseca</a:t>
            </a:r>
          </a:p>
          <a:p>
            <a:pPr algn="l">
              <a:lnSpc>
                <a:spcPct val="120000"/>
              </a:lnSpc>
            </a:pPr>
            <a:r>
              <a:rPr lang="pt-PT" sz="1600" dirty="0">
                <a:solidFill>
                  <a:srgbClr val="002856"/>
                </a:solidFill>
                <a:latin typeface="Montserrat" panose="00000500000000000000" pitchFamily="2" charset="0"/>
              </a:rPr>
              <a:t>Nuno Matos</a:t>
            </a:r>
          </a:p>
          <a:p>
            <a:pPr algn="l">
              <a:lnSpc>
                <a:spcPct val="120000"/>
              </a:lnSpc>
            </a:pPr>
            <a:r>
              <a:rPr lang="pt-PT" sz="1600" dirty="0">
                <a:solidFill>
                  <a:srgbClr val="002856"/>
                </a:solidFill>
                <a:latin typeface="Montserrat" panose="00000500000000000000" pitchFamily="2" charset="0"/>
              </a:rPr>
              <a:t>António Faria</a:t>
            </a:r>
          </a:p>
          <a:p>
            <a:pPr algn="l">
              <a:lnSpc>
                <a:spcPct val="120000"/>
              </a:lnSpc>
            </a:pPr>
            <a:r>
              <a:rPr lang="pt-PT" sz="1600" dirty="0">
                <a:solidFill>
                  <a:srgbClr val="002856"/>
                </a:solidFill>
                <a:latin typeface="Montserrat" panose="00000500000000000000" pitchFamily="2" charset="0"/>
              </a:rPr>
              <a:t>Filipa Colaço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D753B479-6B94-C700-C07F-CCA46114B48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40201" y="6262849"/>
            <a:ext cx="5320145" cy="308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1400" i="1" dirty="0">
                <a:solidFill>
                  <a:schemeClr val="bg1"/>
                </a:solidFill>
                <a:latin typeface="Montserrat" panose="00000500000000000000" pitchFamily="2" charset="0"/>
              </a:rPr>
              <a:t>19/12/2024</a:t>
            </a:r>
          </a:p>
        </p:txBody>
      </p:sp>
    </p:spTree>
    <p:extLst>
      <p:ext uri="{BB962C8B-B14F-4D97-AF65-F5344CB8AC3E}">
        <p14:creationId xmlns:p14="http://schemas.microsoft.com/office/powerpoint/2010/main" val="550007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34FF4E-9B1A-E356-7D4B-9862BC3AC3C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868781"/>
            <a:ext cx="10515600" cy="620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800" b="1" dirty="0">
                <a:solidFill>
                  <a:srgbClr val="002856"/>
                </a:solidFill>
                <a:latin typeface="Montserrat" panose="00000500000000000000" pitchFamily="2" charset="0"/>
              </a:rPr>
              <a:t>Pós-Avaliação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E9718EC5-C20A-B2E8-7C62-FD38C064E04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26083" y="380970"/>
            <a:ext cx="3227717" cy="305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t-PT" sz="1200" i="1" dirty="0">
                <a:solidFill>
                  <a:srgbClr val="002856"/>
                </a:solidFill>
                <a:latin typeface="Montserrat" panose="00000500000000000000" pitchFamily="2" charset="0"/>
              </a:rPr>
              <a:t>19/12/2024</a:t>
            </a:r>
          </a:p>
        </p:txBody>
      </p:sp>
      <p:cxnSp>
        <p:nvCxnSpPr>
          <p:cNvPr id="8" name="Conexão reta 7">
            <a:extLst>
              <a:ext uri="{FF2B5EF4-FFF2-40B4-BE49-F238E27FC236}">
                <a16:creationId xmlns:a16="http://schemas.microsoft.com/office/drawing/2014/main" id="{5CDDA346-C506-95C0-D742-E2D8DA6C225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1489135"/>
            <a:ext cx="451485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 descr="Uma imagem com Tipo de letra, Gráficos, design gráfico, captura de ecrã&#10;&#10;Descrição gerada automaticamente">
            <a:extLst>
              <a:ext uri="{FF2B5EF4-FFF2-40B4-BE49-F238E27FC236}">
                <a16:creationId xmlns:a16="http://schemas.microsoft.com/office/drawing/2014/main" id="{2062510F-D646-9B7A-28DB-D8203C8DA9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324" y="6267450"/>
            <a:ext cx="837992" cy="401145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781ABDDC-7A26-90A0-33BA-A5A7693F8542}"/>
              </a:ext>
            </a:extLst>
          </p:cNvPr>
          <p:cNvSpPr txBox="1">
            <a:spLocks/>
          </p:cNvSpPr>
          <p:nvPr/>
        </p:nvSpPr>
        <p:spPr>
          <a:xfrm>
            <a:off x="838200" y="350358"/>
            <a:ext cx="5572307" cy="552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PT" sz="900" b="1" dirty="0">
                <a:solidFill>
                  <a:srgbClr val="002856"/>
                </a:solidFill>
                <a:latin typeface="Montserrat Bold" panose="00000800000000000000" pitchFamily="2" charset="0"/>
              </a:rPr>
              <a:t>CURSO DE AVALIAÇÃO DE IMPACTE AMBIENTAL</a:t>
            </a:r>
            <a:br>
              <a:rPr lang="pt-PT" sz="900" b="1" dirty="0">
                <a:solidFill>
                  <a:srgbClr val="002856"/>
                </a:solidFill>
                <a:latin typeface="Montserrat Bold" panose="00000800000000000000" pitchFamily="2" charset="0"/>
              </a:rPr>
            </a:br>
            <a:r>
              <a:rPr lang="pt-PT" sz="900" b="1" dirty="0">
                <a:solidFill>
                  <a:srgbClr val="E5912B"/>
                </a:solidFill>
                <a:latin typeface="Montserrat" panose="00000500000000000000" pitchFamily="2" charset="0"/>
              </a:rPr>
              <a:t>Módulo 3: Conteúdos e resultados esperados para cada “Instrumentos” – continuação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PT" sz="900" b="1" dirty="0">
                <a:solidFill>
                  <a:srgbClr val="E5912B"/>
                </a:solidFill>
                <a:latin typeface="Montserrat" panose="00000500000000000000" pitchFamily="2" charset="0"/>
              </a:rPr>
              <a:t>Trabalhos de pós-avaliação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5E5090E7-4A8C-E093-7438-56646EB78FB3}"/>
              </a:ext>
            </a:extLst>
          </p:cNvPr>
          <p:cNvSpPr/>
          <p:nvPr/>
        </p:nvSpPr>
        <p:spPr>
          <a:xfrm>
            <a:off x="923261" y="183390"/>
            <a:ext cx="756612" cy="98577"/>
          </a:xfrm>
          <a:prstGeom prst="roundRect">
            <a:avLst/>
          </a:prstGeom>
          <a:solidFill>
            <a:srgbClr val="E5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D36FD8F1-2185-3980-6931-6F5FFD2C2C4D}"/>
              </a:ext>
            </a:extLst>
          </p:cNvPr>
          <p:cNvSpPr/>
          <p:nvPr/>
        </p:nvSpPr>
        <p:spPr>
          <a:xfrm>
            <a:off x="1711700" y="179244"/>
            <a:ext cx="756612" cy="98577"/>
          </a:xfrm>
          <a:prstGeom prst="roundRect">
            <a:avLst/>
          </a:prstGeom>
          <a:solidFill>
            <a:srgbClr val="E5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5A56976A-3FD7-2B2F-23C8-F1837915B063}"/>
              </a:ext>
            </a:extLst>
          </p:cNvPr>
          <p:cNvSpPr txBox="1"/>
          <p:nvPr/>
        </p:nvSpPr>
        <p:spPr>
          <a:xfrm>
            <a:off x="940442" y="5439685"/>
            <a:ext cx="5936023" cy="1090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pt-PT" sz="1100" b="1" kern="100" dirty="0">
                <a:latin typeface="Montserrat" panose="00000500000000000000" pitchFamily="50" charset="0"/>
                <a:cs typeface="Arial" panose="020B0604020202020204" pitchFamily="34" charset="0"/>
              </a:rPr>
              <a:t>Compete ao proponente </a:t>
            </a:r>
            <a:r>
              <a:rPr lang="pt-PT" sz="1100" kern="100" dirty="0">
                <a:latin typeface="Montserrat" panose="00000500000000000000" pitchFamily="50" charset="0"/>
                <a:cs typeface="Arial" panose="020B0604020202020204" pitchFamily="34" charset="0"/>
              </a:rPr>
              <a:t>dar cumprimento às condições fixadas na DIA ou na DCAPE, incluindo assegurar a monitorização do projeto nos termos fixados nas mesmas, ou, na falta destes, </a:t>
            </a:r>
            <a:r>
              <a:rPr lang="pt-PT" sz="1100" b="1" kern="100" dirty="0">
                <a:latin typeface="Montserrat" panose="00000500000000000000" pitchFamily="50" charset="0"/>
                <a:cs typeface="Arial" panose="020B0604020202020204" pitchFamily="34" charset="0"/>
              </a:rPr>
              <a:t>de acordo com o EIA ou o RECAPE apresentados </a:t>
            </a:r>
            <a:r>
              <a:rPr lang="pt-PT" sz="1100" kern="100" dirty="0">
                <a:latin typeface="Montserrat" panose="00000500000000000000" pitchFamily="50" charset="0"/>
                <a:cs typeface="Arial" panose="020B0604020202020204" pitchFamily="34" charset="0"/>
              </a:rPr>
              <a:t>e remeter à autoridade de AIA os respetivos relatórios ou outros documentos relevantes.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39E11DF9-A015-1662-3EDE-61BF56FAE18E}"/>
              </a:ext>
            </a:extLst>
          </p:cNvPr>
          <p:cNvGrpSpPr/>
          <p:nvPr/>
        </p:nvGrpSpPr>
        <p:grpSpPr>
          <a:xfrm>
            <a:off x="7206382" y="2578824"/>
            <a:ext cx="4031551" cy="3829641"/>
            <a:chOff x="7206382" y="2731224"/>
            <a:chExt cx="4031551" cy="3829641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4DCE444A-13AD-7E0B-A896-99722DC55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6382" y="2731224"/>
              <a:ext cx="4031551" cy="3721910"/>
            </a:xfrm>
            <a:prstGeom prst="rect">
              <a:avLst/>
            </a:prstGeom>
            <a:noFill/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FB357753-E0DA-0DFB-9002-7E15990B2968}"/>
                    </a:ext>
                  </a:extLst>
                </p14:cNvPr>
                <p14:cNvContentPartPr/>
                <p14:nvPr/>
              </p14:nvContentPartPr>
              <p14:xfrm>
                <a:off x="9344540" y="6063705"/>
                <a:ext cx="1070280" cy="497160"/>
              </p14:xfrm>
            </p:contentPart>
          </mc:Choice>
          <mc:Fallback xmlns=""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FB357753-E0DA-0DFB-9002-7E15990B296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272564" y="5919705"/>
                  <a:ext cx="1213872" cy="7848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" name="Marcador de Posição de Conteúdo 2">
            <a:extLst>
              <a:ext uri="{FF2B5EF4-FFF2-40B4-BE49-F238E27FC236}">
                <a16:creationId xmlns:a16="http://schemas.microsoft.com/office/drawing/2014/main" id="{D33964C2-03DA-4EFE-4699-A04B1FC53FF7}"/>
              </a:ext>
            </a:extLst>
          </p:cNvPr>
          <p:cNvSpPr txBox="1">
            <a:spLocks/>
          </p:cNvSpPr>
          <p:nvPr/>
        </p:nvSpPr>
        <p:spPr>
          <a:xfrm>
            <a:off x="838199" y="1694192"/>
            <a:ext cx="5572307" cy="627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sz="1800" b="1" dirty="0">
                <a:solidFill>
                  <a:srgbClr val="E5912B"/>
                </a:solidFill>
                <a:latin typeface="Montserrat" panose="00000500000000000000" pitchFamily="50" charset="0"/>
              </a:rPr>
              <a:t>PROCEDIMENTO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53D62FD-7AD3-CBBF-CD8B-931C878B6858}"/>
              </a:ext>
            </a:extLst>
          </p:cNvPr>
          <p:cNvSpPr txBox="1"/>
          <p:nvPr/>
        </p:nvSpPr>
        <p:spPr>
          <a:xfrm>
            <a:off x="838199" y="2434013"/>
            <a:ext cx="5873751" cy="29469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alt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50" charset="0"/>
              </a:rPr>
              <a:t>O procedimento de pós-avaliação abrange três atividades fundamentais:</a:t>
            </a:r>
          </a:p>
        </p:txBody>
      </p:sp>
      <p:cxnSp>
        <p:nvCxnSpPr>
          <p:cNvPr id="12" name="Conexão reta 11">
            <a:extLst>
              <a:ext uri="{FF2B5EF4-FFF2-40B4-BE49-F238E27FC236}">
                <a16:creationId xmlns:a16="http://schemas.microsoft.com/office/drawing/2014/main" id="{4D9AF1A6-76EC-0CB3-10E0-88A4D97FE0D9}"/>
              </a:ext>
            </a:extLst>
          </p:cNvPr>
          <p:cNvCxnSpPr>
            <a:cxnSpLocks/>
          </p:cNvCxnSpPr>
          <p:nvPr/>
        </p:nvCxnSpPr>
        <p:spPr>
          <a:xfrm>
            <a:off x="923261" y="2283250"/>
            <a:ext cx="2181889" cy="0"/>
          </a:xfrm>
          <a:prstGeom prst="line">
            <a:avLst/>
          </a:prstGeom>
          <a:ln>
            <a:solidFill>
              <a:srgbClr val="E591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12218E23-F61B-7E73-8B51-1C1F3BE47E62}"/>
              </a:ext>
            </a:extLst>
          </p:cNvPr>
          <p:cNvSpPr/>
          <p:nvPr/>
        </p:nvSpPr>
        <p:spPr>
          <a:xfrm>
            <a:off x="954067" y="2927876"/>
            <a:ext cx="1917059" cy="443714"/>
          </a:xfrm>
          <a:prstGeom prst="roundRect">
            <a:avLst/>
          </a:prstGeom>
          <a:solidFill>
            <a:srgbClr val="E591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>
                <a:latin typeface="Montserrat" panose="00000500000000000000" pitchFamily="50" charset="0"/>
              </a:rPr>
              <a:t>a)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9B3D7194-6746-3612-2353-634CC0EF9C07}"/>
              </a:ext>
            </a:extLst>
          </p:cNvPr>
          <p:cNvSpPr/>
          <p:nvPr/>
        </p:nvSpPr>
        <p:spPr>
          <a:xfrm>
            <a:off x="940442" y="3450728"/>
            <a:ext cx="1917058" cy="1713080"/>
          </a:xfrm>
          <a:prstGeom prst="roundRect">
            <a:avLst>
              <a:gd name="adj" fmla="val 5958"/>
            </a:avLst>
          </a:prstGeom>
          <a:noFill/>
          <a:ln>
            <a:solidFill>
              <a:srgbClr val="E591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00" b="1" dirty="0">
                <a:solidFill>
                  <a:srgbClr val="002856"/>
                </a:solidFill>
                <a:latin typeface="Montserrat" panose="00000500000000000000" pitchFamily="50" charset="0"/>
              </a:rPr>
              <a:t>A análise dos relatórios de monitorização e de outra documentação relevante para demonstração do cumprimento das condições fixadas na DIA ou na DCAPE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EF28DDBB-DEA2-A977-3A04-7889FE5FBB27}"/>
              </a:ext>
            </a:extLst>
          </p:cNvPr>
          <p:cNvSpPr/>
          <p:nvPr/>
        </p:nvSpPr>
        <p:spPr>
          <a:xfrm>
            <a:off x="2956737" y="2927876"/>
            <a:ext cx="1903433" cy="443714"/>
          </a:xfrm>
          <a:prstGeom prst="roundRect">
            <a:avLst/>
          </a:prstGeom>
          <a:solidFill>
            <a:srgbClr val="E591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>
                <a:latin typeface="Montserrat" panose="00000500000000000000" pitchFamily="50" charset="0"/>
              </a:rPr>
              <a:t>b)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F42894FF-750A-E2CF-EA78-5EEE5E773F61}"/>
              </a:ext>
            </a:extLst>
          </p:cNvPr>
          <p:cNvSpPr/>
          <p:nvPr/>
        </p:nvSpPr>
        <p:spPr>
          <a:xfrm>
            <a:off x="2943112" y="3450728"/>
            <a:ext cx="1917058" cy="1713080"/>
          </a:xfrm>
          <a:prstGeom prst="roundRect">
            <a:avLst>
              <a:gd name="adj" fmla="val 5958"/>
            </a:avLst>
          </a:prstGeom>
          <a:noFill/>
          <a:ln>
            <a:solidFill>
              <a:srgbClr val="E591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00" b="1" dirty="0">
                <a:solidFill>
                  <a:srgbClr val="002856"/>
                </a:solidFill>
                <a:latin typeface="Montserrat" panose="00000500000000000000" pitchFamily="50" charset="0"/>
              </a:rPr>
              <a:t>A realização de visitas ao local ou locais de implantação do projeto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F588D5EE-0F86-987D-489F-EBCD46AAF6B4}"/>
              </a:ext>
            </a:extLst>
          </p:cNvPr>
          <p:cNvSpPr/>
          <p:nvPr/>
        </p:nvSpPr>
        <p:spPr>
          <a:xfrm>
            <a:off x="4959407" y="2927876"/>
            <a:ext cx="1917058" cy="443714"/>
          </a:xfrm>
          <a:prstGeom prst="roundRect">
            <a:avLst/>
          </a:prstGeom>
          <a:solidFill>
            <a:srgbClr val="E591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>
                <a:latin typeface="Montserrat" panose="00000500000000000000" pitchFamily="50" charset="0"/>
              </a:rPr>
              <a:t>c)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3DBCD3F4-8AD4-78D1-CF2B-F69B8BD423C5}"/>
              </a:ext>
            </a:extLst>
          </p:cNvPr>
          <p:cNvSpPr/>
          <p:nvPr/>
        </p:nvSpPr>
        <p:spPr>
          <a:xfrm>
            <a:off x="4945781" y="3450728"/>
            <a:ext cx="1917058" cy="1713080"/>
          </a:xfrm>
          <a:prstGeom prst="roundRect">
            <a:avLst>
              <a:gd name="adj" fmla="val 5958"/>
            </a:avLst>
          </a:prstGeom>
          <a:noFill/>
          <a:ln>
            <a:solidFill>
              <a:srgbClr val="E591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00" b="1" dirty="0">
                <a:solidFill>
                  <a:srgbClr val="002856"/>
                </a:solidFill>
                <a:latin typeface="Montserrat" panose="00000500000000000000" pitchFamily="50" charset="0"/>
              </a:rPr>
              <a:t>A realização de auditorias por verificadores qualificados pela APA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856DFE8E-67E8-9FDC-9B05-B0031C4748C1}"/>
              </a:ext>
            </a:extLst>
          </p:cNvPr>
          <p:cNvSpPr/>
          <p:nvPr/>
        </p:nvSpPr>
        <p:spPr>
          <a:xfrm>
            <a:off x="7972277" y="1479469"/>
            <a:ext cx="3855669" cy="790433"/>
          </a:xfrm>
          <a:prstGeom prst="roundRect">
            <a:avLst/>
          </a:prstGeom>
          <a:solidFill>
            <a:srgbClr val="E591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>
                <a:latin typeface="Montserrat" panose="00000500000000000000" pitchFamily="50" charset="0"/>
              </a:rPr>
              <a:t>Artigo 26.º do Decreto-Lei n.º 151 -B/2013, de 31 de outubro republicado pelo Decreto-Lei n.º 11/2023, de 10 de fevereiro</a:t>
            </a:r>
          </a:p>
        </p:txBody>
      </p:sp>
    </p:spTree>
    <p:extLst>
      <p:ext uri="{BB962C8B-B14F-4D97-AF65-F5344CB8AC3E}">
        <p14:creationId xmlns:p14="http://schemas.microsoft.com/office/powerpoint/2010/main" val="1649682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1DEFB-B8B0-400F-F305-910C65826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ECE5E3-69C4-A469-8276-7AFE4FAAE51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868781"/>
            <a:ext cx="10515600" cy="620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800" b="1" dirty="0">
                <a:solidFill>
                  <a:srgbClr val="002856"/>
                </a:solidFill>
                <a:latin typeface="Montserrat" panose="00000500000000000000" pitchFamily="2" charset="0"/>
              </a:rPr>
              <a:t>Pós-Avaliação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D7EA39BC-BB54-E5BF-C6D0-C8E266F3C1C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26083" y="380970"/>
            <a:ext cx="3227717" cy="305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t-PT" sz="1200" i="1" dirty="0">
                <a:solidFill>
                  <a:srgbClr val="002856"/>
                </a:solidFill>
                <a:latin typeface="Montserrat" panose="00000500000000000000" pitchFamily="2" charset="0"/>
              </a:rPr>
              <a:t>19/12/2024</a:t>
            </a:r>
          </a:p>
        </p:txBody>
      </p:sp>
      <p:cxnSp>
        <p:nvCxnSpPr>
          <p:cNvPr id="8" name="Conexão reta 7">
            <a:extLst>
              <a:ext uri="{FF2B5EF4-FFF2-40B4-BE49-F238E27FC236}">
                <a16:creationId xmlns:a16="http://schemas.microsoft.com/office/drawing/2014/main" id="{55FA5D8A-B5DB-4212-7CF8-36CDD4D84DE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1489135"/>
            <a:ext cx="451485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 descr="Uma imagem com Tipo de letra, Gráficos, design gráfico, captura de ecrã&#10;&#10;Descrição gerada automaticamente">
            <a:extLst>
              <a:ext uri="{FF2B5EF4-FFF2-40B4-BE49-F238E27FC236}">
                <a16:creationId xmlns:a16="http://schemas.microsoft.com/office/drawing/2014/main" id="{65EF7DE8-CEAA-5BDC-B6DB-6CABA1A976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324" y="6267450"/>
            <a:ext cx="837992" cy="401145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5A1E3F09-6553-3701-ABBA-DC96CF8BA92B}"/>
              </a:ext>
            </a:extLst>
          </p:cNvPr>
          <p:cNvSpPr txBox="1">
            <a:spLocks/>
          </p:cNvSpPr>
          <p:nvPr/>
        </p:nvSpPr>
        <p:spPr>
          <a:xfrm>
            <a:off x="838200" y="350358"/>
            <a:ext cx="5572307" cy="552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PT" sz="900" b="1" dirty="0">
                <a:solidFill>
                  <a:srgbClr val="002856"/>
                </a:solidFill>
                <a:latin typeface="Montserrat Bold" panose="00000800000000000000" pitchFamily="2" charset="0"/>
              </a:rPr>
              <a:t>CURSO DE AVALIAÇÃO DE IMPACTE AMBIENTAL</a:t>
            </a:r>
            <a:br>
              <a:rPr lang="pt-PT" sz="900" b="1" dirty="0">
                <a:solidFill>
                  <a:srgbClr val="002856"/>
                </a:solidFill>
                <a:latin typeface="Montserrat Bold" panose="00000800000000000000" pitchFamily="2" charset="0"/>
              </a:rPr>
            </a:br>
            <a:r>
              <a:rPr lang="pt-PT" sz="900" b="1" dirty="0">
                <a:solidFill>
                  <a:srgbClr val="E5912B"/>
                </a:solidFill>
                <a:latin typeface="Montserrat" panose="00000500000000000000" pitchFamily="2" charset="0"/>
              </a:rPr>
              <a:t>Módulo 3: Conteúdos e resultados esperados para cada “Instrumentos” – continuação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PT" sz="900" b="1" dirty="0">
                <a:solidFill>
                  <a:srgbClr val="E5912B"/>
                </a:solidFill>
                <a:latin typeface="Montserrat" panose="00000500000000000000" pitchFamily="2" charset="0"/>
              </a:rPr>
              <a:t>Trabalhos de pós-avaliação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AE417C7D-4E4B-CDBC-1BC4-C96ED1926A50}"/>
              </a:ext>
            </a:extLst>
          </p:cNvPr>
          <p:cNvSpPr/>
          <p:nvPr/>
        </p:nvSpPr>
        <p:spPr>
          <a:xfrm>
            <a:off x="923261" y="183390"/>
            <a:ext cx="756612" cy="98577"/>
          </a:xfrm>
          <a:prstGeom prst="roundRect">
            <a:avLst/>
          </a:prstGeom>
          <a:solidFill>
            <a:srgbClr val="E5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545D461A-5CB5-9FDD-0E67-6878DE075EF1}"/>
              </a:ext>
            </a:extLst>
          </p:cNvPr>
          <p:cNvSpPr/>
          <p:nvPr/>
        </p:nvSpPr>
        <p:spPr>
          <a:xfrm>
            <a:off x="1711700" y="179244"/>
            <a:ext cx="756612" cy="98577"/>
          </a:xfrm>
          <a:prstGeom prst="roundRect">
            <a:avLst/>
          </a:prstGeom>
          <a:solidFill>
            <a:srgbClr val="E5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EBCEA438-41A7-7E6D-487D-59CB7F3A8BBE}"/>
              </a:ext>
            </a:extLst>
          </p:cNvPr>
          <p:cNvSpPr txBox="1"/>
          <p:nvPr/>
        </p:nvSpPr>
        <p:spPr>
          <a:xfrm>
            <a:off x="838200" y="2794034"/>
            <a:ext cx="7090516" cy="3569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PT" sz="1200" kern="100" dirty="0">
                <a:latin typeface="Montserrat" panose="00000500000000000000" pitchFamily="50" charset="0"/>
                <a:cs typeface="Arial" panose="020B0604020202020204" pitchFamily="34" charset="0"/>
              </a:rPr>
              <a:t>Documentos/elementos requeridos nas decisões de AIA, nas diferentes fases do projeto;</a:t>
            </a:r>
          </a:p>
          <a:p>
            <a:pPr marL="171450" indent="-171450" algn="just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PT" sz="1200" kern="100" dirty="0">
                <a:latin typeface="Montserrat" panose="00000500000000000000" pitchFamily="50" charset="0"/>
                <a:cs typeface="Arial" panose="020B0604020202020204" pitchFamily="34" charset="0"/>
              </a:rPr>
              <a:t>Relatórios de monitorização previstos para as fases de pré-construção, construção, exploração e desativação;</a:t>
            </a:r>
          </a:p>
          <a:p>
            <a:pPr marL="171450" indent="-171450" algn="just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PT" sz="1200" kern="100" dirty="0">
                <a:latin typeface="Montserrat" panose="00000500000000000000" pitchFamily="50" charset="0"/>
                <a:cs typeface="Arial" panose="020B0604020202020204" pitchFamily="34" charset="0"/>
              </a:rPr>
              <a:t>Alteração do projeto de execução e/ou do planeamento da sua construção, acompanhado da respetiva justificação e avaliação de impactes;</a:t>
            </a:r>
          </a:p>
          <a:p>
            <a:pPr marL="171450" indent="-171450" algn="just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PT" sz="1200" kern="100" dirty="0">
                <a:latin typeface="Montserrat" panose="00000500000000000000" pitchFamily="50" charset="0"/>
                <a:cs typeface="Arial" panose="020B0604020202020204" pitchFamily="34" charset="0"/>
              </a:rPr>
              <a:t>Data de início da fase de construção e o respetivo cronograma atualizado;</a:t>
            </a:r>
          </a:p>
          <a:p>
            <a:pPr marL="171450" indent="-171450" algn="just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PT" sz="1200" kern="100" dirty="0">
                <a:latin typeface="Montserrat" panose="00000500000000000000" pitchFamily="50" charset="0"/>
                <a:cs typeface="Arial" panose="020B0604020202020204" pitchFamily="34" charset="0"/>
              </a:rPr>
              <a:t>Documentos que retratam a evolução do projeto, requeridos na DIA/DCAPE, nomeadamente relatórios de acompanhamento ambiental da obra, relatórios de verificação do cumprimento e eficácia das medidas, relatórios da recuperação e integração paisagística, e outros documentos relativos ao cumprimento da DIA/DCAPE;</a:t>
            </a:r>
          </a:p>
          <a:p>
            <a:pPr marL="171450" indent="-171450" algn="just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PT" sz="1200" kern="100" dirty="0">
                <a:latin typeface="Montserrat" panose="00000500000000000000" pitchFamily="50" charset="0"/>
                <a:cs typeface="Arial" panose="020B0604020202020204" pitchFamily="34" charset="0"/>
              </a:rPr>
              <a:t>Data final da fase de construção e data do início da exploração;</a:t>
            </a:r>
          </a:p>
          <a:p>
            <a:pPr marL="171450" indent="-171450" algn="just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PT" sz="1200" kern="100" dirty="0">
                <a:latin typeface="Montserrat" panose="00000500000000000000" pitchFamily="50" charset="0"/>
                <a:cs typeface="Arial" panose="020B0604020202020204" pitchFamily="34" charset="0"/>
              </a:rPr>
              <a:t>Informação sobre a implementação e acompanhamento de medidas específicas (medidas de minimização da fase de exploração e medidas compensatórias).</a:t>
            </a:r>
            <a:endParaRPr lang="pt-PT" sz="1200" b="1" kern="100" dirty="0">
              <a:latin typeface="Montserrat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32" name="Marcador de Posição de Conteúdo 2">
            <a:extLst>
              <a:ext uri="{FF2B5EF4-FFF2-40B4-BE49-F238E27FC236}">
                <a16:creationId xmlns:a16="http://schemas.microsoft.com/office/drawing/2014/main" id="{6FB7198E-F783-E046-689B-D006040EF202}"/>
              </a:ext>
            </a:extLst>
          </p:cNvPr>
          <p:cNvSpPr txBox="1">
            <a:spLocks/>
          </p:cNvSpPr>
          <p:nvPr/>
        </p:nvSpPr>
        <p:spPr>
          <a:xfrm>
            <a:off x="838200" y="1760039"/>
            <a:ext cx="8189583" cy="627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t-PT" sz="1800" b="1" dirty="0">
                <a:solidFill>
                  <a:srgbClr val="E5912B"/>
                </a:solidFill>
                <a:latin typeface="Montserrat" panose="00000500000000000000" pitchFamily="50" charset="0"/>
              </a:rPr>
              <a:t>O Proponente do projeto remete à Autoridade de AIA, para análise e emissão de parecer, a seguinte documentação, </a:t>
            </a:r>
            <a:r>
              <a:rPr lang="pt-PT" sz="1400" b="1" dirty="0">
                <a:solidFill>
                  <a:srgbClr val="E5912B"/>
                </a:solidFill>
                <a:latin typeface="Montserrat" panose="00000500000000000000" pitchFamily="50" charset="0"/>
              </a:rPr>
              <a:t>se aplicável</a:t>
            </a:r>
            <a:r>
              <a:rPr lang="pt-PT" sz="1800" b="1" dirty="0">
                <a:solidFill>
                  <a:srgbClr val="E5912B"/>
                </a:solidFill>
                <a:latin typeface="Montserrat" panose="00000500000000000000" pitchFamily="50" charset="0"/>
              </a:rPr>
              <a:t>:</a:t>
            </a:r>
          </a:p>
        </p:txBody>
      </p:sp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B9269AD4-0E97-9B7C-8A71-ACE8074CC583}"/>
              </a:ext>
            </a:extLst>
          </p:cNvPr>
          <p:cNvCxnSpPr>
            <a:cxnSpLocks/>
          </p:cNvCxnSpPr>
          <p:nvPr/>
        </p:nvCxnSpPr>
        <p:spPr>
          <a:xfrm>
            <a:off x="954067" y="2573100"/>
            <a:ext cx="4261449" cy="0"/>
          </a:xfrm>
          <a:prstGeom prst="line">
            <a:avLst/>
          </a:prstGeom>
          <a:ln>
            <a:solidFill>
              <a:srgbClr val="E591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73750DE4-1FE7-812D-5D7C-546109FE36D9}"/>
              </a:ext>
            </a:extLst>
          </p:cNvPr>
          <p:cNvSpPr/>
          <p:nvPr/>
        </p:nvSpPr>
        <p:spPr>
          <a:xfrm>
            <a:off x="9027783" y="3047950"/>
            <a:ext cx="2637167" cy="2429388"/>
          </a:xfrm>
          <a:prstGeom prst="roundRect">
            <a:avLst>
              <a:gd name="adj" fmla="val 5689"/>
            </a:avLst>
          </a:prstGeom>
          <a:solidFill>
            <a:srgbClr val="E591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PT" sz="1200" b="1" u="sng" dirty="0">
                <a:solidFill>
                  <a:schemeClr val="bg1"/>
                </a:solidFill>
                <a:latin typeface="Montserrat" panose="00000500000000000000" pitchFamily="50" charset="0"/>
              </a:rPr>
              <a:t>A estrutura e conteúdo dos elementos a apresentar à Autoridade de AIA, devem obedecer às normas técnicas constantes no Anexo V da Portaria n.º 395/2015, de 4 novembro</a:t>
            </a:r>
          </a:p>
        </p:txBody>
      </p:sp>
    </p:spTree>
    <p:extLst>
      <p:ext uri="{BB962C8B-B14F-4D97-AF65-F5344CB8AC3E}">
        <p14:creationId xmlns:p14="http://schemas.microsoft.com/office/powerpoint/2010/main" val="132435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621C94-54A2-F42C-12D5-2233BA8B3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A453E4-D764-F117-0837-1FCA3D4747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868781"/>
            <a:ext cx="10515600" cy="620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800" b="1" dirty="0">
                <a:solidFill>
                  <a:srgbClr val="002856"/>
                </a:solidFill>
                <a:latin typeface="Montserrat" panose="00000500000000000000" pitchFamily="2" charset="0"/>
              </a:rPr>
              <a:t>Pós-Avaliação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99281300-4D76-FED9-4239-9C8BE05E4E1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26083" y="380970"/>
            <a:ext cx="3227717" cy="305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t-PT" sz="1200" i="1" dirty="0">
                <a:solidFill>
                  <a:srgbClr val="002856"/>
                </a:solidFill>
                <a:latin typeface="Montserrat" panose="00000500000000000000" pitchFamily="2" charset="0"/>
              </a:rPr>
              <a:t>19/12/2024</a:t>
            </a:r>
          </a:p>
        </p:txBody>
      </p:sp>
      <p:cxnSp>
        <p:nvCxnSpPr>
          <p:cNvPr id="8" name="Conexão reta 7">
            <a:extLst>
              <a:ext uri="{FF2B5EF4-FFF2-40B4-BE49-F238E27FC236}">
                <a16:creationId xmlns:a16="http://schemas.microsoft.com/office/drawing/2014/main" id="{F224E85B-33EA-C608-AD05-4889D7CD527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1489135"/>
            <a:ext cx="451485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 descr="Uma imagem com Tipo de letra, Gráficos, design gráfico, captura de ecrã&#10;&#10;Descrição gerada automaticamente">
            <a:extLst>
              <a:ext uri="{FF2B5EF4-FFF2-40B4-BE49-F238E27FC236}">
                <a16:creationId xmlns:a16="http://schemas.microsoft.com/office/drawing/2014/main" id="{63BDB698-D859-AF93-EEEB-75E9FD3F7D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324" y="6267450"/>
            <a:ext cx="837992" cy="401145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B69254B2-BC88-A340-98AF-8E369F80ADA3}"/>
              </a:ext>
            </a:extLst>
          </p:cNvPr>
          <p:cNvSpPr txBox="1">
            <a:spLocks/>
          </p:cNvSpPr>
          <p:nvPr/>
        </p:nvSpPr>
        <p:spPr>
          <a:xfrm>
            <a:off x="838200" y="350357"/>
            <a:ext cx="5572307" cy="500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PT" sz="900" b="1" dirty="0">
                <a:solidFill>
                  <a:srgbClr val="002856"/>
                </a:solidFill>
                <a:latin typeface="Montserrat Bold" panose="00000800000000000000" pitchFamily="2" charset="0"/>
              </a:rPr>
              <a:t>CURSO DE AVALIAÇÃO DE IMPACTE AMBIENTAL</a:t>
            </a:r>
            <a:br>
              <a:rPr lang="pt-PT" sz="900" b="1" dirty="0">
                <a:solidFill>
                  <a:srgbClr val="002856"/>
                </a:solidFill>
                <a:latin typeface="Montserrat Bold" panose="00000800000000000000" pitchFamily="2" charset="0"/>
              </a:rPr>
            </a:br>
            <a:r>
              <a:rPr lang="pt-PT" sz="900" b="1" dirty="0">
                <a:solidFill>
                  <a:srgbClr val="E5912B"/>
                </a:solidFill>
                <a:latin typeface="Montserrat" panose="00000500000000000000" pitchFamily="2" charset="0"/>
              </a:rPr>
              <a:t>Módulo 3: Conteúdos e resultados esperados para cada “Instrumentos” – continuação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PT" sz="900" b="1" dirty="0">
                <a:solidFill>
                  <a:srgbClr val="E5912B"/>
                </a:solidFill>
                <a:latin typeface="Montserrat" panose="00000500000000000000" pitchFamily="2" charset="0"/>
              </a:rPr>
              <a:t>Trabalhos de pós-avaliação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6EDC93A9-3383-4CE7-57B8-33B26CEB5085}"/>
              </a:ext>
            </a:extLst>
          </p:cNvPr>
          <p:cNvSpPr/>
          <p:nvPr/>
        </p:nvSpPr>
        <p:spPr>
          <a:xfrm>
            <a:off x="923261" y="183390"/>
            <a:ext cx="756612" cy="98577"/>
          </a:xfrm>
          <a:prstGeom prst="roundRect">
            <a:avLst/>
          </a:prstGeom>
          <a:solidFill>
            <a:srgbClr val="E5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7433E995-41F2-A840-8BCD-DC587AEAAE51}"/>
              </a:ext>
            </a:extLst>
          </p:cNvPr>
          <p:cNvSpPr/>
          <p:nvPr/>
        </p:nvSpPr>
        <p:spPr>
          <a:xfrm>
            <a:off x="1711700" y="179244"/>
            <a:ext cx="756612" cy="98577"/>
          </a:xfrm>
          <a:prstGeom prst="roundRect">
            <a:avLst/>
          </a:prstGeom>
          <a:solidFill>
            <a:srgbClr val="E5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91346521-BE49-B706-D7AF-8D1DD3089A4A}"/>
              </a:ext>
            </a:extLst>
          </p:cNvPr>
          <p:cNvSpPr txBox="1"/>
          <p:nvPr/>
        </p:nvSpPr>
        <p:spPr>
          <a:xfrm>
            <a:off x="1209951" y="4607332"/>
            <a:ext cx="4942255" cy="959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pt-PT" sz="1200" kern="100" dirty="0">
                <a:latin typeface="Montserrat" panose="00000500000000000000" pitchFamily="50" charset="0"/>
                <a:cs typeface="Arial" panose="020B0604020202020204" pitchFamily="34" charset="0"/>
              </a:rPr>
              <a:t>realizadas pelo proponente em consonância com os Programas de Monitorização aprovados, sendo os respetivos relatórios enviados à Autoridade de AIA, que envolve as entidades competentes na sua apreciação.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9FDBEB1A-C2E9-0CDA-03C0-8581EB7299D3}"/>
              </a:ext>
            </a:extLst>
          </p:cNvPr>
          <p:cNvSpPr/>
          <p:nvPr/>
        </p:nvSpPr>
        <p:spPr>
          <a:xfrm>
            <a:off x="8584951" y="2400703"/>
            <a:ext cx="2711699" cy="1301347"/>
          </a:xfrm>
          <a:prstGeom prst="roundRect">
            <a:avLst>
              <a:gd name="adj" fmla="val 10324"/>
            </a:avLst>
          </a:prstGeom>
          <a:solidFill>
            <a:srgbClr val="E591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PT" sz="1200" b="1" dirty="0">
                <a:solidFill>
                  <a:schemeClr val="bg1"/>
                </a:solidFill>
                <a:latin typeface="Montserrat" panose="00000500000000000000" pitchFamily="50" charset="0"/>
              </a:rPr>
              <a:t>Estrutura e conteúdo do Relatório de Monitorização - Portaria n.º 395/2015, de 4 novembro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BA2FB1CA-C188-1A4C-D2E4-9468BD994CA1}"/>
              </a:ext>
            </a:extLst>
          </p:cNvPr>
          <p:cNvSpPr/>
          <p:nvPr/>
        </p:nvSpPr>
        <p:spPr>
          <a:xfrm>
            <a:off x="954067" y="2883303"/>
            <a:ext cx="5198139" cy="1148945"/>
          </a:xfrm>
          <a:prstGeom prst="roundRect">
            <a:avLst>
              <a:gd name="adj" fmla="val 13351"/>
            </a:avLst>
          </a:prstGeom>
          <a:noFill/>
          <a:ln>
            <a:solidFill>
              <a:srgbClr val="E591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pt-PT" sz="1200" kern="100" dirty="0">
                <a:solidFill>
                  <a:srgbClr val="002856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Processo de observação e recolha sistemática de dados sobre o estado do ambiente ou sobre os efeitos ambientais de determinado projeto e a descrição periódica desses efeitos por meio de relatórios.</a:t>
            </a:r>
          </a:p>
        </p:txBody>
      </p:sp>
      <p:sp>
        <p:nvSpPr>
          <p:cNvPr id="7" name="Marcador de Posição de Conteúdo 2">
            <a:extLst>
              <a:ext uri="{FF2B5EF4-FFF2-40B4-BE49-F238E27FC236}">
                <a16:creationId xmlns:a16="http://schemas.microsoft.com/office/drawing/2014/main" id="{67FD7EF4-2E3A-B62F-D3DA-111C5FBA8CA5}"/>
              </a:ext>
            </a:extLst>
          </p:cNvPr>
          <p:cNvSpPr txBox="1">
            <a:spLocks/>
          </p:cNvSpPr>
          <p:nvPr/>
        </p:nvSpPr>
        <p:spPr>
          <a:xfrm>
            <a:off x="838199" y="2176792"/>
            <a:ext cx="5572307" cy="627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sz="1800" b="1" dirty="0">
                <a:solidFill>
                  <a:srgbClr val="E5912B"/>
                </a:solidFill>
                <a:latin typeface="Montserrat" panose="00000500000000000000" pitchFamily="50" charset="0"/>
              </a:rPr>
              <a:t>MONITORIZAÇÕES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E863DCC-D875-9AEC-D6B9-D5925FAC72A5}"/>
              </a:ext>
            </a:extLst>
          </p:cNvPr>
          <p:cNvSpPr txBox="1"/>
          <p:nvPr/>
        </p:nvSpPr>
        <p:spPr>
          <a:xfrm>
            <a:off x="954067" y="4569232"/>
            <a:ext cx="334983" cy="395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pt-PT" b="1" kern="100" dirty="0">
                <a:solidFill>
                  <a:srgbClr val="E5912B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4938805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46BED-4505-6547-9AA9-389925765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28CFBE-9146-C6AE-3D31-0CF07EF161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868781"/>
            <a:ext cx="10515600" cy="620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800" b="1" dirty="0">
                <a:solidFill>
                  <a:srgbClr val="002856"/>
                </a:solidFill>
                <a:latin typeface="Montserrat" panose="00000500000000000000" pitchFamily="2" charset="0"/>
              </a:rPr>
              <a:t>Pós-Avaliação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8FE2F09C-E562-EEB3-E47F-A89E9BA7B4C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26083" y="380970"/>
            <a:ext cx="3227717" cy="305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t-PT" sz="1200" i="1" dirty="0">
                <a:solidFill>
                  <a:srgbClr val="002856"/>
                </a:solidFill>
                <a:latin typeface="Montserrat" panose="00000500000000000000" pitchFamily="2" charset="0"/>
              </a:rPr>
              <a:t>19/12/2024</a:t>
            </a:r>
          </a:p>
        </p:txBody>
      </p:sp>
      <p:cxnSp>
        <p:nvCxnSpPr>
          <p:cNvPr id="8" name="Conexão reta 7">
            <a:extLst>
              <a:ext uri="{FF2B5EF4-FFF2-40B4-BE49-F238E27FC236}">
                <a16:creationId xmlns:a16="http://schemas.microsoft.com/office/drawing/2014/main" id="{A5DAE8A4-8D77-4364-6635-0A35493FD66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1489135"/>
            <a:ext cx="451485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 descr="Uma imagem com Tipo de letra, Gráficos, design gráfico, captura de ecrã&#10;&#10;Descrição gerada automaticamente">
            <a:extLst>
              <a:ext uri="{FF2B5EF4-FFF2-40B4-BE49-F238E27FC236}">
                <a16:creationId xmlns:a16="http://schemas.microsoft.com/office/drawing/2014/main" id="{34EBF93A-ECED-4872-F66B-A71C1E3D43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324" y="6267450"/>
            <a:ext cx="837992" cy="401145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C4E8DF7E-6286-7BF6-8C21-D782F98F19BA}"/>
              </a:ext>
            </a:extLst>
          </p:cNvPr>
          <p:cNvSpPr txBox="1">
            <a:spLocks/>
          </p:cNvSpPr>
          <p:nvPr/>
        </p:nvSpPr>
        <p:spPr>
          <a:xfrm>
            <a:off x="838200" y="350358"/>
            <a:ext cx="5572307" cy="525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PT" sz="900" b="1" dirty="0">
                <a:solidFill>
                  <a:srgbClr val="002856"/>
                </a:solidFill>
                <a:latin typeface="Montserrat Bold" panose="00000800000000000000" pitchFamily="2" charset="0"/>
              </a:rPr>
              <a:t>CURSO DE AVALIAÇÃO DE IMPACTE AMBIENTAL</a:t>
            </a:r>
            <a:br>
              <a:rPr lang="pt-PT" sz="900" b="1" dirty="0">
                <a:solidFill>
                  <a:srgbClr val="002856"/>
                </a:solidFill>
                <a:latin typeface="Montserrat Bold" panose="00000800000000000000" pitchFamily="2" charset="0"/>
              </a:rPr>
            </a:br>
            <a:r>
              <a:rPr lang="pt-PT" sz="900" b="1" dirty="0">
                <a:solidFill>
                  <a:srgbClr val="E5912B"/>
                </a:solidFill>
                <a:latin typeface="Montserrat" panose="00000500000000000000" pitchFamily="2" charset="0"/>
              </a:rPr>
              <a:t>Módulo 3: Conteúdos e resultados esperados para cada “Instrumentos” – continuação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PT" sz="900" b="1" dirty="0">
                <a:solidFill>
                  <a:srgbClr val="E5912B"/>
                </a:solidFill>
                <a:latin typeface="Montserrat" panose="00000500000000000000" pitchFamily="2" charset="0"/>
              </a:rPr>
              <a:t>Trabalhos de pós-avaliação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00C46B52-53BE-1AB4-A0AE-90CA44BCD67C}"/>
              </a:ext>
            </a:extLst>
          </p:cNvPr>
          <p:cNvSpPr/>
          <p:nvPr/>
        </p:nvSpPr>
        <p:spPr>
          <a:xfrm>
            <a:off x="923261" y="183390"/>
            <a:ext cx="756612" cy="98577"/>
          </a:xfrm>
          <a:prstGeom prst="roundRect">
            <a:avLst/>
          </a:prstGeom>
          <a:solidFill>
            <a:srgbClr val="E5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98E33009-1CB4-B997-DE1E-7E24CFAE4E57}"/>
              </a:ext>
            </a:extLst>
          </p:cNvPr>
          <p:cNvSpPr/>
          <p:nvPr/>
        </p:nvSpPr>
        <p:spPr>
          <a:xfrm>
            <a:off x="1711700" y="179244"/>
            <a:ext cx="756612" cy="98577"/>
          </a:xfrm>
          <a:prstGeom prst="roundRect">
            <a:avLst/>
          </a:prstGeom>
          <a:solidFill>
            <a:srgbClr val="E5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F628A5D6-1D11-2603-CE3B-01DF31699FD1}"/>
              </a:ext>
            </a:extLst>
          </p:cNvPr>
          <p:cNvCxnSpPr>
            <a:cxnSpLocks/>
          </p:cNvCxnSpPr>
          <p:nvPr/>
        </p:nvCxnSpPr>
        <p:spPr>
          <a:xfrm>
            <a:off x="6307276" y="2512231"/>
            <a:ext cx="0" cy="3633600"/>
          </a:xfrm>
          <a:prstGeom prst="line">
            <a:avLst/>
          </a:prstGeom>
          <a:ln>
            <a:solidFill>
              <a:srgbClr val="E591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Posição de Conteúdo 2">
            <a:extLst>
              <a:ext uri="{FF2B5EF4-FFF2-40B4-BE49-F238E27FC236}">
                <a16:creationId xmlns:a16="http://schemas.microsoft.com/office/drawing/2014/main" id="{F05F4CFC-005F-7745-8FC6-2F03498F712E}"/>
              </a:ext>
            </a:extLst>
          </p:cNvPr>
          <p:cNvSpPr txBox="1">
            <a:spLocks/>
          </p:cNvSpPr>
          <p:nvPr/>
        </p:nvSpPr>
        <p:spPr>
          <a:xfrm>
            <a:off x="935162" y="1885073"/>
            <a:ext cx="4825630" cy="627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PT" sz="1600" b="1" dirty="0">
                <a:solidFill>
                  <a:srgbClr val="E5912B"/>
                </a:solidFill>
                <a:latin typeface="Montserrat" panose="00000500000000000000" pitchFamily="50" charset="0"/>
              </a:rPr>
              <a:t>OUTROS DOCUMENTOS A ENVIAR À AAIA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5F44DC89-F9A2-CA50-8670-E54F1DF01AF8}"/>
              </a:ext>
            </a:extLst>
          </p:cNvPr>
          <p:cNvSpPr/>
          <p:nvPr/>
        </p:nvSpPr>
        <p:spPr>
          <a:xfrm>
            <a:off x="932477" y="2691245"/>
            <a:ext cx="2299673" cy="1544206"/>
          </a:xfrm>
          <a:prstGeom prst="roundRect">
            <a:avLst>
              <a:gd name="adj" fmla="val 10324"/>
            </a:avLst>
          </a:prstGeom>
          <a:solidFill>
            <a:srgbClr val="E591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PT" sz="1200" b="1" dirty="0">
                <a:solidFill>
                  <a:schemeClr val="bg1"/>
                </a:solidFill>
                <a:latin typeface="Montserrat" panose="00000500000000000000" pitchFamily="50" charset="0"/>
              </a:rPr>
              <a:t>Relatórios de verificação do cumprimento e eficácia das medidas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E883C78E-AB3E-4892-D30A-DDB34CA464E5}"/>
              </a:ext>
            </a:extLst>
          </p:cNvPr>
          <p:cNvSpPr/>
          <p:nvPr/>
        </p:nvSpPr>
        <p:spPr>
          <a:xfrm>
            <a:off x="3466127" y="2688647"/>
            <a:ext cx="2299673" cy="1544206"/>
          </a:xfrm>
          <a:prstGeom prst="roundRect">
            <a:avLst>
              <a:gd name="adj" fmla="val 10324"/>
            </a:avLst>
          </a:prstGeom>
          <a:solidFill>
            <a:srgbClr val="E591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PT" sz="1200" b="1" dirty="0">
                <a:solidFill>
                  <a:schemeClr val="bg1"/>
                </a:solidFill>
                <a:latin typeface="Montserrat" panose="00000500000000000000" pitchFamily="50" charset="0"/>
              </a:rPr>
              <a:t>Relatórios de acompanhamento ambiental da obra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B10E4FCD-6ADD-C4CB-5F77-7BE9F02A931B}"/>
              </a:ext>
            </a:extLst>
          </p:cNvPr>
          <p:cNvSpPr/>
          <p:nvPr/>
        </p:nvSpPr>
        <p:spPr>
          <a:xfrm>
            <a:off x="940169" y="4423455"/>
            <a:ext cx="2299673" cy="1544206"/>
          </a:xfrm>
          <a:prstGeom prst="roundRect">
            <a:avLst>
              <a:gd name="adj" fmla="val 10324"/>
            </a:avLst>
          </a:prstGeom>
          <a:solidFill>
            <a:srgbClr val="E591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PT" sz="1200" b="1" dirty="0">
                <a:solidFill>
                  <a:schemeClr val="bg1"/>
                </a:solidFill>
                <a:latin typeface="Montserrat" panose="00000500000000000000" pitchFamily="50" charset="0"/>
              </a:rPr>
              <a:t>Relatórios da recuperação e integração paisagística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DF3463DE-E438-5F1F-7C07-2F162AC4F480}"/>
              </a:ext>
            </a:extLst>
          </p:cNvPr>
          <p:cNvSpPr/>
          <p:nvPr/>
        </p:nvSpPr>
        <p:spPr>
          <a:xfrm>
            <a:off x="3466126" y="4427208"/>
            <a:ext cx="2299673" cy="1544206"/>
          </a:xfrm>
          <a:prstGeom prst="roundRect">
            <a:avLst>
              <a:gd name="adj" fmla="val 10324"/>
            </a:avLst>
          </a:prstGeom>
          <a:solidFill>
            <a:srgbClr val="E591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PT" sz="1200" b="1" dirty="0">
                <a:solidFill>
                  <a:schemeClr val="bg1"/>
                </a:solidFill>
                <a:latin typeface="Montserrat" panose="00000500000000000000" pitchFamily="50" charset="0"/>
              </a:rPr>
              <a:t>Relatório de implementação dos planos de envolvimento das comunidades, entre outros</a:t>
            </a:r>
          </a:p>
        </p:txBody>
      </p:sp>
      <p:sp>
        <p:nvSpPr>
          <p:cNvPr id="18" name="Marcador de Posição de Conteúdo 2">
            <a:extLst>
              <a:ext uri="{FF2B5EF4-FFF2-40B4-BE49-F238E27FC236}">
                <a16:creationId xmlns:a16="http://schemas.microsoft.com/office/drawing/2014/main" id="{3CA7D225-6D82-440C-C703-629B034BE9AD}"/>
              </a:ext>
            </a:extLst>
          </p:cNvPr>
          <p:cNvSpPr txBox="1">
            <a:spLocks/>
          </p:cNvSpPr>
          <p:nvPr/>
        </p:nvSpPr>
        <p:spPr>
          <a:xfrm>
            <a:off x="6853761" y="1885073"/>
            <a:ext cx="4825630" cy="627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PT" sz="1600" b="1" dirty="0">
                <a:solidFill>
                  <a:srgbClr val="E5912B"/>
                </a:solidFill>
                <a:latin typeface="Montserrat" panose="00000500000000000000" pitchFamily="50" charset="0"/>
              </a:rPr>
              <a:t>OUTROS DOCUMENTOS RELATIVOS AO CUMPRIMENTO DA DIA/DCAPE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1D094E24-DD17-5902-E1BA-C0A0CC276E2B}"/>
              </a:ext>
            </a:extLst>
          </p:cNvPr>
          <p:cNvSpPr/>
          <p:nvPr/>
        </p:nvSpPr>
        <p:spPr>
          <a:xfrm>
            <a:off x="6853761" y="2691245"/>
            <a:ext cx="2299673" cy="905453"/>
          </a:xfrm>
          <a:prstGeom prst="roundRect">
            <a:avLst>
              <a:gd name="adj" fmla="val 15934"/>
            </a:avLst>
          </a:prstGeom>
          <a:solidFill>
            <a:srgbClr val="E591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PT" sz="1200" b="1" dirty="0">
                <a:solidFill>
                  <a:schemeClr val="bg1"/>
                </a:solidFill>
                <a:latin typeface="Montserrat" panose="00000500000000000000" pitchFamily="50" charset="0"/>
              </a:rPr>
              <a:t>Planos de encerramento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3F13B867-55A4-741F-78C7-71854CD32E57}"/>
              </a:ext>
            </a:extLst>
          </p:cNvPr>
          <p:cNvSpPr/>
          <p:nvPr/>
        </p:nvSpPr>
        <p:spPr>
          <a:xfrm>
            <a:off x="9387411" y="2688647"/>
            <a:ext cx="2299673" cy="905453"/>
          </a:xfrm>
          <a:prstGeom prst="roundRect">
            <a:avLst>
              <a:gd name="adj" fmla="val 14532"/>
            </a:avLst>
          </a:prstGeom>
          <a:solidFill>
            <a:srgbClr val="E591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PT" sz="1200" b="1" dirty="0">
                <a:solidFill>
                  <a:schemeClr val="bg1"/>
                </a:solidFill>
                <a:latin typeface="Montserrat" panose="00000500000000000000" pitchFamily="50" charset="0"/>
              </a:rPr>
              <a:t>Planos de desmantelamento</a:t>
            </a:r>
          </a:p>
        </p:txBody>
      </p:sp>
    </p:spTree>
    <p:extLst>
      <p:ext uri="{BB962C8B-B14F-4D97-AF65-F5344CB8AC3E}">
        <p14:creationId xmlns:p14="http://schemas.microsoft.com/office/powerpoint/2010/main" val="4137375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E314F-6EBF-1CAF-17C6-50CAA266F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905640-9819-A6DF-40CE-9FEAE417D1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868781"/>
            <a:ext cx="10515600" cy="620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800" b="1" dirty="0">
                <a:solidFill>
                  <a:srgbClr val="002856"/>
                </a:solidFill>
                <a:latin typeface="Montserrat" panose="00000500000000000000" pitchFamily="2" charset="0"/>
              </a:rPr>
              <a:t>Pós-Avaliação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089E0EC6-1916-A3A8-F986-7CFE73DCE25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26083" y="380970"/>
            <a:ext cx="3227717" cy="305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t-PT" sz="1200" i="1" dirty="0">
                <a:solidFill>
                  <a:srgbClr val="002856"/>
                </a:solidFill>
                <a:latin typeface="Montserrat" panose="00000500000000000000" pitchFamily="2" charset="0"/>
              </a:rPr>
              <a:t>19/12/2024</a:t>
            </a:r>
          </a:p>
        </p:txBody>
      </p:sp>
      <p:cxnSp>
        <p:nvCxnSpPr>
          <p:cNvPr id="8" name="Conexão reta 7">
            <a:extLst>
              <a:ext uri="{FF2B5EF4-FFF2-40B4-BE49-F238E27FC236}">
                <a16:creationId xmlns:a16="http://schemas.microsoft.com/office/drawing/2014/main" id="{E415B8A0-E055-22B1-A125-CA1CE75DA8D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1489135"/>
            <a:ext cx="451485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 descr="Uma imagem com Tipo de letra, Gráficos, design gráfico, captura de ecrã&#10;&#10;Descrição gerada automaticamente">
            <a:extLst>
              <a:ext uri="{FF2B5EF4-FFF2-40B4-BE49-F238E27FC236}">
                <a16:creationId xmlns:a16="http://schemas.microsoft.com/office/drawing/2014/main" id="{165F808B-CA18-B41F-83B5-D6E52DC2B3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324" y="6267450"/>
            <a:ext cx="837992" cy="401145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04002EB4-8602-8C46-3286-41ABCAB18702}"/>
              </a:ext>
            </a:extLst>
          </p:cNvPr>
          <p:cNvSpPr txBox="1">
            <a:spLocks/>
          </p:cNvSpPr>
          <p:nvPr/>
        </p:nvSpPr>
        <p:spPr>
          <a:xfrm>
            <a:off x="838200" y="350357"/>
            <a:ext cx="5572307" cy="5457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PT" sz="900" b="1" dirty="0">
                <a:solidFill>
                  <a:srgbClr val="002856"/>
                </a:solidFill>
                <a:latin typeface="Montserrat Bold" panose="00000800000000000000" pitchFamily="2" charset="0"/>
              </a:rPr>
              <a:t>CURSO DE AVALIAÇÃO DE IMPACTE AMBIENTAL</a:t>
            </a:r>
            <a:br>
              <a:rPr lang="pt-PT" sz="900" b="1" dirty="0">
                <a:solidFill>
                  <a:srgbClr val="002856"/>
                </a:solidFill>
                <a:latin typeface="Montserrat Bold" panose="00000800000000000000" pitchFamily="2" charset="0"/>
              </a:rPr>
            </a:br>
            <a:r>
              <a:rPr lang="pt-PT" sz="900" b="1" dirty="0">
                <a:solidFill>
                  <a:srgbClr val="E5912B"/>
                </a:solidFill>
                <a:latin typeface="Montserrat" panose="00000500000000000000" pitchFamily="2" charset="0"/>
              </a:rPr>
              <a:t>Módulo 3: Conteúdos e resultados esperados para cada “Instrumentos” – continuação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PT" sz="900" b="1" dirty="0">
                <a:solidFill>
                  <a:srgbClr val="E5912B"/>
                </a:solidFill>
                <a:latin typeface="Montserrat" panose="00000500000000000000" pitchFamily="2" charset="0"/>
              </a:rPr>
              <a:t>Trabalhos de pós-avaliação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0C8E1221-7D62-888A-0484-42816AC0289E}"/>
              </a:ext>
            </a:extLst>
          </p:cNvPr>
          <p:cNvSpPr/>
          <p:nvPr/>
        </p:nvSpPr>
        <p:spPr>
          <a:xfrm>
            <a:off x="923261" y="183390"/>
            <a:ext cx="756612" cy="98577"/>
          </a:xfrm>
          <a:prstGeom prst="roundRect">
            <a:avLst/>
          </a:prstGeom>
          <a:solidFill>
            <a:srgbClr val="E5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C7D7AF06-EEF0-0F2A-9581-428683BFF607}"/>
              </a:ext>
            </a:extLst>
          </p:cNvPr>
          <p:cNvSpPr/>
          <p:nvPr/>
        </p:nvSpPr>
        <p:spPr>
          <a:xfrm>
            <a:off x="1711700" y="179244"/>
            <a:ext cx="756612" cy="98577"/>
          </a:xfrm>
          <a:prstGeom prst="roundRect">
            <a:avLst/>
          </a:prstGeom>
          <a:solidFill>
            <a:srgbClr val="E5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441A2520-AC91-2AC0-9D05-199F665D3F5D}"/>
              </a:ext>
            </a:extLst>
          </p:cNvPr>
          <p:cNvSpPr txBox="1"/>
          <p:nvPr/>
        </p:nvSpPr>
        <p:spPr>
          <a:xfrm>
            <a:off x="872461" y="4828004"/>
            <a:ext cx="4560167" cy="463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pt-PT" sz="1050" kern="100" dirty="0">
                <a:latin typeface="Montserrat" panose="00000500000000000000" pitchFamily="50" charset="0"/>
                <a:cs typeface="Arial" panose="020B0604020202020204" pitchFamily="34" charset="0"/>
              </a:rPr>
              <a:t>Normalmente, é </a:t>
            </a:r>
            <a:r>
              <a:rPr lang="pt-PT" sz="1050" b="1" kern="100" dirty="0">
                <a:latin typeface="Montserrat" panose="00000500000000000000" pitchFamily="50" charset="0"/>
                <a:cs typeface="Arial" panose="020B0604020202020204" pitchFamily="34" charset="0"/>
              </a:rPr>
              <a:t>comunicado ao proponente a realização das mesmas</a:t>
            </a:r>
            <a:r>
              <a:rPr lang="pt-PT" sz="1050" kern="100" dirty="0">
                <a:latin typeface="Montserrat" panose="00000500000000000000" pitchFamily="50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2" name="Marcador de Posição de Conteúdo 2">
            <a:extLst>
              <a:ext uri="{FF2B5EF4-FFF2-40B4-BE49-F238E27FC236}">
                <a16:creationId xmlns:a16="http://schemas.microsoft.com/office/drawing/2014/main" id="{CED79C07-731A-B5E2-F445-EB7BB16B7795}"/>
              </a:ext>
            </a:extLst>
          </p:cNvPr>
          <p:cNvSpPr txBox="1">
            <a:spLocks/>
          </p:cNvSpPr>
          <p:nvPr/>
        </p:nvSpPr>
        <p:spPr>
          <a:xfrm>
            <a:off x="897861" y="2512301"/>
            <a:ext cx="3267710" cy="627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sz="1800" b="1" dirty="0">
                <a:solidFill>
                  <a:srgbClr val="E5912B"/>
                </a:solidFill>
                <a:latin typeface="Montserrat" panose="00000500000000000000" pitchFamily="50" charset="0"/>
              </a:rPr>
              <a:t>VISITAS AO PROJETO</a:t>
            </a:r>
          </a:p>
        </p:txBody>
      </p:sp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D9DC33AB-EBCB-0354-FDB1-5148AA424B1A}"/>
              </a:ext>
            </a:extLst>
          </p:cNvPr>
          <p:cNvCxnSpPr>
            <a:cxnSpLocks/>
          </p:cNvCxnSpPr>
          <p:nvPr/>
        </p:nvCxnSpPr>
        <p:spPr>
          <a:xfrm>
            <a:off x="951527" y="3170000"/>
            <a:ext cx="4261449" cy="0"/>
          </a:xfrm>
          <a:prstGeom prst="line">
            <a:avLst/>
          </a:prstGeom>
          <a:ln>
            <a:solidFill>
              <a:srgbClr val="E591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E14547EA-2DF5-1D8E-46F0-04606839FD42}"/>
              </a:ext>
            </a:extLst>
          </p:cNvPr>
          <p:cNvSpPr/>
          <p:nvPr/>
        </p:nvSpPr>
        <p:spPr>
          <a:xfrm>
            <a:off x="872491" y="3520464"/>
            <a:ext cx="4560166" cy="1148945"/>
          </a:xfrm>
          <a:prstGeom prst="roundRect">
            <a:avLst>
              <a:gd name="adj" fmla="val 13351"/>
            </a:avLst>
          </a:prstGeom>
          <a:noFill/>
          <a:ln>
            <a:solidFill>
              <a:srgbClr val="E591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pt-PT" sz="1200" kern="100" dirty="0">
                <a:solidFill>
                  <a:srgbClr val="002856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Realizadas pela Autoridade de AIA, com o apoio das entidades que participaram no procedimento de AIA e se considerem relevantes para os aspetos em análise.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E1D6562-2BAB-C036-A470-C5EFFF581290}"/>
              </a:ext>
            </a:extLst>
          </p:cNvPr>
          <p:cNvSpPr txBox="1"/>
          <p:nvPr/>
        </p:nvSpPr>
        <p:spPr>
          <a:xfrm>
            <a:off x="6794500" y="2604044"/>
            <a:ext cx="4560166" cy="851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pt-PT" sz="1050" b="1" kern="100" dirty="0">
                <a:latin typeface="Montserrat" panose="00000500000000000000" pitchFamily="50" charset="0"/>
                <a:cs typeface="Arial" panose="020B0604020202020204" pitchFamily="34" charset="0"/>
              </a:rPr>
              <a:t>Averiguação da exatidão das informações prestadas ou o esclarecimento de questões que surjam</a:t>
            </a:r>
            <a:r>
              <a:rPr lang="pt-PT" sz="1050" kern="100" dirty="0">
                <a:latin typeface="Montserrat" panose="00000500000000000000" pitchFamily="50" charset="0"/>
                <a:cs typeface="Arial" panose="020B0604020202020204" pitchFamily="34" charset="0"/>
              </a:rPr>
              <a:t> no âmbito da análise dos relatórios de monitorização ou na restante documentação associada à Pós-avaliação;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A34439E-2C09-1BAC-5C68-E2116F347CC7}"/>
              </a:ext>
            </a:extLst>
          </p:cNvPr>
          <p:cNvSpPr txBox="1"/>
          <p:nvPr/>
        </p:nvSpPr>
        <p:spPr>
          <a:xfrm>
            <a:off x="6794500" y="3641760"/>
            <a:ext cx="4560166" cy="657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pt-PT" sz="1050" kern="100" dirty="0">
                <a:latin typeface="Montserrat" panose="00000500000000000000" pitchFamily="50" charset="0"/>
                <a:cs typeface="Arial" panose="020B0604020202020204" pitchFamily="34" charset="0"/>
              </a:rPr>
              <a:t>Na </a:t>
            </a:r>
            <a:r>
              <a:rPr lang="pt-PT" sz="1050" b="1" kern="100" dirty="0">
                <a:latin typeface="Montserrat" panose="00000500000000000000" pitchFamily="50" charset="0"/>
                <a:cs typeface="Arial" panose="020B0604020202020204" pitchFamily="34" charset="0"/>
              </a:rPr>
              <a:t>pré-construção, para análise de um eventual pedido de alteração do projeto </a:t>
            </a:r>
            <a:r>
              <a:rPr lang="pt-PT" sz="1050" kern="100" dirty="0">
                <a:latin typeface="Montserrat" panose="00000500000000000000" pitchFamily="50" charset="0"/>
                <a:cs typeface="Arial" panose="020B0604020202020204" pitchFamily="34" charset="0"/>
              </a:rPr>
              <a:t>ou </a:t>
            </a:r>
            <a:r>
              <a:rPr lang="pt-PT" sz="1050" b="1" kern="100" dirty="0">
                <a:latin typeface="Montserrat" panose="00000500000000000000" pitchFamily="50" charset="0"/>
                <a:cs typeface="Arial" panose="020B0604020202020204" pitchFamily="34" charset="0"/>
              </a:rPr>
              <a:t>conhecimento dos valores a afetar </a:t>
            </a:r>
            <a:r>
              <a:rPr lang="pt-PT" sz="1050" kern="100" dirty="0">
                <a:latin typeface="Montserrat" panose="00000500000000000000" pitchFamily="50" charset="0"/>
                <a:cs typeface="Arial" panose="020B0604020202020204" pitchFamily="34" charset="0"/>
              </a:rPr>
              <a:t>pelo projeto;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910AE2B-2238-A78D-72D4-583D32D2913F}"/>
              </a:ext>
            </a:extLst>
          </p:cNvPr>
          <p:cNvSpPr txBox="1"/>
          <p:nvPr/>
        </p:nvSpPr>
        <p:spPr>
          <a:xfrm>
            <a:off x="6794500" y="4485577"/>
            <a:ext cx="4560166" cy="657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pt-PT" sz="1050" kern="100" dirty="0">
                <a:latin typeface="Montserrat" panose="00000500000000000000" pitchFamily="50" charset="0"/>
                <a:cs typeface="Arial" panose="020B0604020202020204" pitchFamily="34" charset="0"/>
              </a:rPr>
              <a:t>Nas fases subsequentes, para </a:t>
            </a:r>
            <a:r>
              <a:rPr lang="pt-PT" sz="1050" b="1" kern="100" dirty="0">
                <a:latin typeface="Montserrat" panose="00000500000000000000" pitchFamily="50" charset="0"/>
                <a:cs typeface="Arial" panose="020B0604020202020204" pitchFamily="34" charset="0"/>
              </a:rPr>
              <a:t>observação da implementação das condicionantes e medidas estabelecidas</a:t>
            </a:r>
            <a:r>
              <a:rPr lang="pt-PT" sz="1050" kern="100" dirty="0">
                <a:latin typeface="Montserrat" panose="00000500000000000000" pitchFamily="50" charset="0"/>
                <a:cs typeface="Arial" panose="020B0604020202020204" pitchFamily="34" charset="0"/>
              </a:rPr>
              <a:t>, das áreas afetadas e da sua </a:t>
            </a:r>
            <a:r>
              <a:rPr lang="pt-PT" sz="1050" b="1" kern="100" dirty="0">
                <a:latin typeface="Montserrat" panose="00000500000000000000" pitchFamily="50" charset="0"/>
                <a:cs typeface="Arial" panose="020B0604020202020204" pitchFamily="34" charset="0"/>
              </a:rPr>
              <a:t>recuperação.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1F8A636-C8C6-7515-1398-BB50D0587E0A}"/>
              </a:ext>
            </a:extLst>
          </p:cNvPr>
          <p:cNvSpPr txBox="1"/>
          <p:nvPr/>
        </p:nvSpPr>
        <p:spPr>
          <a:xfrm>
            <a:off x="6794500" y="5329394"/>
            <a:ext cx="4560166" cy="1044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pt-PT" sz="1050" kern="100" dirty="0">
                <a:latin typeface="Montserrat" panose="00000500000000000000" pitchFamily="50" charset="0"/>
                <a:cs typeface="Arial" panose="020B0604020202020204" pitchFamily="34" charset="0"/>
              </a:rPr>
              <a:t>Após a visita, é </a:t>
            </a:r>
            <a:r>
              <a:rPr lang="pt-PT" sz="1050" b="1" kern="100" dirty="0">
                <a:latin typeface="Montserrat" panose="00000500000000000000" pitchFamily="50" charset="0"/>
                <a:cs typeface="Arial" panose="020B0604020202020204" pitchFamily="34" charset="0"/>
              </a:rPr>
              <a:t>efetuada uma nota do seu desenvolvimento e solicitados, se necessários, esclarecimentos adicionais </a:t>
            </a:r>
            <a:r>
              <a:rPr lang="pt-PT" sz="1050" kern="100" dirty="0">
                <a:latin typeface="Montserrat" panose="00000500000000000000" pitchFamily="50" charset="0"/>
                <a:cs typeface="Arial" panose="020B0604020202020204" pitchFamily="34" charset="0"/>
              </a:rPr>
              <a:t>ao proponente e proposta a eventual correção de situações críticas, implementação de medidas adicionais e/ou ajuste das medidas previstas.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BA8A1AFC-14EC-9DF3-A297-649187FCCAF5}"/>
              </a:ext>
            </a:extLst>
          </p:cNvPr>
          <p:cNvSpPr/>
          <p:nvPr/>
        </p:nvSpPr>
        <p:spPr>
          <a:xfrm>
            <a:off x="6483610" y="2708613"/>
            <a:ext cx="219960" cy="82968"/>
          </a:xfrm>
          <a:prstGeom prst="roundRect">
            <a:avLst/>
          </a:prstGeom>
          <a:noFill/>
          <a:ln>
            <a:solidFill>
              <a:srgbClr val="E591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200" b="1" dirty="0">
              <a:latin typeface="Montserrat" panose="00000500000000000000" pitchFamily="50" charset="0"/>
            </a:endParaRP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DD91D9AE-7FEB-BA7C-202F-D4F50D9DD2CE}"/>
              </a:ext>
            </a:extLst>
          </p:cNvPr>
          <p:cNvSpPr/>
          <p:nvPr/>
        </p:nvSpPr>
        <p:spPr>
          <a:xfrm>
            <a:off x="6483610" y="3763067"/>
            <a:ext cx="219960" cy="82968"/>
          </a:xfrm>
          <a:prstGeom prst="roundRect">
            <a:avLst/>
          </a:prstGeom>
          <a:noFill/>
          <a:ln>
            <a:solidFill>
              <a:srgbClr val="E591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200" b="1" dirty="0">
              <a:latin typeface="Montserrat" panose="00000500000000000000" pitchFamily="50" charset="0"/>
            </a:endParaRP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0A287E92-844C-F342-AA41-F8A1659D32DD}"/>
              </a:ext>
            </a:extLst>
          </p:cNvPr>
          <p:cNvSpPr/>
          <p:nvPr/>
        </p:nvSpPr>
        <p:spPr>
          <a:xfrm>
            <a:off x="6483610" y="4592145"/>
            <a:ext cx="219960" cy="82968"/>
          </a:xfrm>
          <a:prstGeom prst="roundRect">
            <a:avLst/>
          </a:prstGeom>
          <a:noFill/>
          <a:ln>
            <a:solidFill>
              <a:srgbClr val="E591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200" b="1" dirty="0">
              <a:latin typeface="Montserrat" panose="00000500000000000000" pitchFamily="50" charset="0"/>
            </a:endParaRP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E73936B5-5C2D-D936-1D6E-41306930CFFF}"/>
              </a:ext>
            </a:extLst>
          </p:cNvPr>
          <p:cNvSpPr/>
          <p:nvPr/>
        </p:nvSpPr>
        <p:spPr>
          <a:xfrm>
            <a:off x="6483610" y="5425055"/>
            <a:ext cx="219960" cy="82968"/>
          </a:xfrm>
          <a:prstGeom prst="roundRect">
            <a:avLst/>
          </a:prstGeom>
          <a:noFill/>
          <a:ln>
            <a:solidFill>
              <a:srgbClr val="E591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200" b="1" dirty="0">
              <a:latin typeface="Montserrat" panose="00000500000000000000" pitchFamily="50" charset="0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9846D54-A39D-25E3-8FDA-9A9392FC8F3C}"/>
              </a:ext>
            </a:extLst>
          </p:cNvPr>
          <p:cNvSpPr txBox="1"/>
          <p:nvPr/>
        </p:nvSpPr>
        <p:spPr>
          <a:xfrm>
            <a:off x="6394450" y="1898180"/>
            <a:ext cx="4960216" cy="463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pt-PT" sz="1050" kern="100" dirty="0">
                <a:latin typeface="Montserrat" panose="00000500000000000000" pitchFamily="50" charset="0"/>
                <a:cs typeface="Arial" panose="020B0604020202020204" pitchFamily="34" charset="0"/>
              </a:rPr>
              <a:t>Podem ser realizadas em qualquer das fases do projeto, visando a observação in loco dos aspetos em análise, por exemplo:</a:t>
            </a:r>
          </a:p>
        </p:txBody>
      </p:sp>
    </p:spTree>
    <p:extLst>
      <p:ext uri="{BB962C8B-B14F-4D97-AF65-F5344CB8AC3E}">
        <p14:creationId xmlns:p14="http://schemas.microsoft.com/office/powerpoint/2010/main" val="2296222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82C52-3CDE-7263-9017-692FE97DB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F5AF35-3A40-1650-201D-249A5F3EC5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868781"/>
            <a:ext cx="10515600" cy="620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800" b="1" dirty="0">
                <a:solidFill>
                  <a:srgbClr val="002856"/>
                </a:solidFill>
                <a:latin typeface="Montserrat" panose="00000500000000000000" pitchFamily="2" charset="0"/>
              </a:rPr>
              <a:t>Pós-Avaliação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281D4349-2681-4D9B-6992-6818AC3AA58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26083" y="380970"/>
            <a:ext cx="3227717" cy="305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t-PT" sz="1200" i="1" dirty="0">
                <a:solidFill>
                  <a:srgbClr val="002856"/>
                </a:solidFill>
                <a:latin typeface="Montserrat" panose="00000500000000000000" pitchFamily="2" charset="0"/>
              </a:rPr>
              <a:t>19/12/2024</a:t>
            </a:r>
          </a:p>
        </p:txBody>
      </p:sp>
      <p:cxnSp>
        <p:nvCxnSpPr>
          <p:cNvPr id="8" name="Conexão reta 7">
            <a:extLst>
              <a:ext uri="{FF2B5EF4-FFF2-40B4-BE49-F238E27FC236}">
                <a16:creationId xmlns:a16="http://schemas.microsoft.com/office/drawing/2014/main" id="{4408E0F0-6A53-C8B9-26FD-456984409CC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1489135"/>
            <a:ext cx="451485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 descr="Uma imagem com Tipo de letra, Gráficos, design gráfico, captura de ecrã&#10;&#10;Descrição gerada automaticamente">
            <a:extLst>
              <a:ext uri="{FF2B5EF4-FFF2-40B4-BE49-F238E27FC236}">
                <a16:creationId xmlns:a16="http://schemas.microsoft.com/office/drawing/2014/main" id="{72F589EA-32ED-8798-4592-F8AC8ED9452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324" y="6267450"/>
            <a:ext cx="837992" cy="401145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22432765-1BAF-3C31-C9FC-D3A7ABF1D690}"/>
              </a:ext>
            </a:extLst>
          </p:cNvPr>
          <p:cNvSpPr txBox="1">
            <a:spLocks/>
          </p:cNvSpPr>
          <p:nvPr/>
        </p:nvSpPr>
        <p:spPr>
          <a:xfrm>
            <a:off x="838200" y="350357"/>
            <a:ext cx="5572307" cy="5457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PT" sz="900" b="1" dirty="0">
                <a:solidFill>
                  <a:srgbClr val="002856"/>
                </a:solidFill>
                <a:latin typeface="Montserrat Bold" panose="00000800000000000000" pitchFamily="2" charset="0"/>
              </a:rPr>
              <a:t>CURSO DE AVALIAÇÃO DE IMPACTE AMBIENTAL</a:t>
            </a:r>
            <a:br>
              <a:rPr lang="pt-PT" sz="900" b="1" dirty="0">
                <a:solidFill>
                  <a:srgbClr val="002856"/>
                </a:solidFill>
                <a:latin typeface="Montserrat Bold" panose="00000800000000000000" pitchFamily="2" charset="0"/>
              </a:rPr>
            </a:br>
            <a:r>
              <a:rPr lang="pt-PT" sz="900" b="1" dirty="0">
                <a:solidFill>
                  <a:srgbClr val="E5912B"/>
                </a:solidFill>
                <a:latin typeface="Montserrat" panose="00000500000000000000" pitchFamily="2" charset="0"/>
              </a:rPr>
              <a:t>Módulo 3: Conteúdos e resultados esperados para cada “Instrumentos” – continuação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PT" sz="900" b="1" dirty="0">
                <a:solidFill>
                  <a:srgbClr val="E5912B"/>
                </a:solidFill>
                <a:latin typeface="Montserrat" panose="00000500000000000000" pitchFamily="2" charset="0"/>
              </a:rPr>
              <a:t>Trabalhos de pós-avaliação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64F61F78-3160-7315-7F51-9DFD4DC656EC}"/>
              </a:ext>
            </a:extLst>
          </p:cNvPr>
          <p:cNvSpPr/>
          <p:nvPr/>
        </p:nvSpPr>
        <p:spPr>
          <a:xfrm>
            <a:off x="923261" y="183390"/>
            <a:ext cx="756612" cy="98577"/>
          </a:xfrm>
          <a:prstGeom prst="roundRect">
            <a:avLst/>
          </a:prstGeom>
          <a:solidFill>
            <a:srgbClr val="E5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8EF4F3A4-EB35-E7CB-9C12-E66D8650CD73}"/>
              </a:ext>
            </a:extLst>
          </p:cNvPr>
          <p:cNvSpPr/>
          <p:nvPr/>
        </p:nvSpPr>
        <p:spPr>
          <a:xfrm>
            <a:off x="1711700" y="179244"/>
            <a:ext cx="756612" cy="98577"/>
          </a:xfrm>
          <a:prstGeom prst="roundRect">
            <a:avLst/>
          </a:prstGeom>
          <a:solidFill>
            <a:srgbClr val="E5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5" name="Conexão reta 4">
            <a:extLst>
              <a:ext uri="{FF2B5EF4-FFF2-40B4-BE49-F238E27FC236}">
                <a16:creationId xmlns:a16="http://schemas.microsoft.com/office/drawing/2014/main" id="{10AB0498-8C50-C14E-7523-266190FE2378}"/>
              </a:ext>
            </a:extLst>
          </p:cNvPr>
          <p:cNvCxnSpPr>
            <a:cxnSpLocks/>
          </p:cNvCxnSpPr>
          <p:nvPr/>
        </p:nvCxnSpPr>
        <p:spPr>
          <a:xfrm>
            <a:off x="1053127" y="3239850"/>
            <a:ext cx="4261449" cy="0"/>
          </a:xfrm>
          <a:prstGeom prst="line">
            <a:avLst/>
          </a:prstGeom>
          <a:ln>
            <a:solidFill>
              <a:srgbClr val="E591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09B4F0B5-1756-ECEA-2AE2-9D8C9DEDD73A}"/>
              </a:ext>
            </a:extLst>
          </p:cNvPr>
          <p:cNvSpPr txBox="1"/>
          <p:nvPr/>
        </p:nvSpPr>
        <p:spPr>
          <a:xfrm>
            <a:off x="6877426" y="3466708"/>
            <a:ext cx="4674299" cy="1192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pt-PT" sz="1050" kern="100" dirty="0">
                <a:latin typeface="Montserrat" panose="00000500000000000000" pitchFamily="50" charset="0"/>
                <a:cs typeface="Arial" panose="020B0604020202020204" pitchFamily="34" charset="0"/>
              </a:rPr>
              <a:t>As auditorias devem ser realizadas por </a:t>
            </a:r>
            <a:r>
              <a:rPr lang="pt-PT" sz="1050" b="1" kern="100" dirty="0">
                <a:latin typeface="Montserrat" panose="00000500000000000000" pitchFamily="50" charset="0"/>
                <a:cs typeface="Arial" panose="020B0604020202020204" pitchFamily="34" charset="0"/>
              </a:rPr>
              <a:t>verificadores qualificados pela APA</a:t>
            </a:r>
            <a:r>
              <a:rPr lang="pt-PT" sz="1050" kern="100" dirty="0">
                <a:latin typeface="Montserrat" panose="00000500000000000000" pitchFamily="50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pt-PT" sz="1050" kern="100" dirty="0">
                <a:latin typeface="Montserrat" panose="00000500000000000000" pitchFamily="50" charset="0"/>
                <a:cs typeface="Arial" panose="020B0604020202020204" pitchFamily="34" charset="0"/>
              </a:rPr>
              <a:t>As auditorias são solicitadas pela APA, devendo ser realizada </a:t>
            </a:r>
            <a:r>
              <a:rPr lang="pt-PT" sz="1050" b="1" kern="100" dirty="0">
                <a:latin typeface="Montserrat" panose="00000500000000000000" pitchFamily="50" charset="0"/>
                <a:cs typeface="Arial" panose="020B0604020202020204" pitchFamily="34" charset="0"/>
              </a:rPr>
              <a:t>uma auditoria durante a fase de construção </a:t>
            </a:r>
            <a:r>
              <a:rPr lang="pt-PT" sz="1050" kern="100" dirty="0">
                <a:latin typeface="Montserrat" panose="00000500000000000000" pitchFamily="50" charset="0"/>
                <a:cs typeface="Arial" panose="020B0604020202020204" pitchFamily="34" charset="0"/>
              </a:rPr>
              <a:t>e </a:t>
            </a:r>
            <a:r>
              <a:rPr lang="pt-PT" sz="1050" b="1" kern="100" dirty="0">
                <a:latin typeface="Montserrat" panose="00000500000000000000" pitchFamily="50" charset="0"/>
                <a:cs typeface="Arial" panose="020B0604020202020204" pitchFamily="34" charset="0"/>
              </a:rPr>
              <a:t>outra três anos após o início da entrada em exploração.</a:t>
            </a:r>
          </a:p>
        </p:txBody>
      </p:sp>
      <p:sp>
        <p:nvSpPr>
          <p:cNvPr id="7" name="Marcador de Posição de Conteúdo 2">
            <a:extLst>
              <a:ext uri="{FF2B5EF4-FFF2-40B4-BE49-F238E27FC236}">
                <a16:creationId xmlns:a16="http://schemas.microsoft.com/office/drawing/2014/main" id="{D09537FB-0FDD-B9D2-2B29-A6423F2C62B7}"/>
              </a:ext>
            </a:extLst>
          </p:cNvPr>
          <p:cNvSpPr txBox="1">
            <a:spLocks/>
          </p:cNvSpPr>
          <p:nvPr/>
        </p:nvSpPr>
        <p:spPr>
          <a:xfrm>
            <a:off x="996775" y="2595653"/>
            <a:ext cx="2296477" cy="627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sz="1800" b="1" dirty="0">
                <a:solidFill>
                  <a:srgbClr val="E5912B"/>
                </a:solidFill>
                <a:latin typeface="Montserrat" panose="00000500000000000000" pitchFamily="50" charset="0"/>
              </a:rPr>
              <a:t>AUDITORIAS 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6279E00E-E8FE-A1AC-9DD7-98D435DF0E89}"/>
              </a:ext>
            </a:extLst>
          </p:cNvPr>
          <p:cNvSpPr/>
          <p:nvPr/>
        </p:nvSpPr>
        <p:spPr>
          <a:xfrm>
            <a:off x="996775" y="3488714"/>
            <a:ext cx="4317801" cy="1148945"/>
          </a:xfrm>
          <a:prstGeom prst="roundRect">
            <a:avLst>
              <a:gd name="adj" fmla="val 13351"/>
            </a:avLst>
          </a:prstGeom>
          <a:noFill/>
          <a:ln>
            <a:solidFill>
              <a:srgbClr val="E591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pt-PT" sz="1200" kern="100" dirty="0">
                <a:solidFill>
                  <a:srgbClr val="002856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Têm por objetivo a verificação da implementação das condições impostas pela DIA ou pela DCAPE.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5B85B81A-B3F8-DB7B-2231-4A86612E5CC0}"/>
              </a:ext>
            </a:extLst>
          </p:cNvPr>
          <p:cNvSpPr/>
          <p:nvPr/>
        </p:nvSpPr>
        <p:spPr>
          <a:xfrm>
            <a:off x="6483610" y="3585267"/>
            <a:ext cx="219960" cy="82968"/>
          </a:xfrm>
          <a:prstGeom prst="roundRect">
            <a:avLst/>
          </a:prstGeom>
          <a:noFill/>
          <a:ln>
            <a:solidFill>
              <a:srgbClr val="E591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200" b="1" dirty="0">
              <a:latin typeface="Montserrat" panose="00000500000000000000" pitchFamily="50" charset="0"/>
            </a:endParaRP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2EBF3ADC-5EA2-E8FB-A098-05E86E8398B5}"/>
              </a:ext>
            </a:extLst>
          </p:cNvPr>
          <p:cNvSpPr/>
          <p:nvPr/>
        </p:nvSpPr>
        <p:spPr>
          <a:xfrm>
            <a:off x="6483610" y="4082235"/>
            <a:ext cx="219960" cy="82968"/>
          </a:xfrm>
          <a:prstGeom prst="roundRect">
            <a:avLst/>
          </a:prstGeom>
          <a:noFill/>
          <a:ln>
            <a:solidFill>
              <a:srgbClr val="E591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200" b="1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5965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C3030-9A83-60EC-F76C-602C67179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D12DF573-1C10-B58A-3841-AB64DEE4A1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771" t="10411" r="2752" b="14510"/>
          <a:stretch/>
        </p:blipFill>
        <p:spPr>
          <a:xfrm>
            <a:off x="4070895" y="1910059"/>
            <a:ext cx="6583680" cy="456697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A45A231-E283-B85A-97C8-C14F9781E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68781"/>
            <a:ext cx="10772793" cy="620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800" b="1" dirty="0">
                <a:solidFill>
                  <a:srgbClr val="002856"/>
                </a:solidFill>
                <a:latin typeface="Montserrat" panose="00000500000000000000" pitchFamily="2" charset="0"/>
              </a:rPr>
              <a:t>Pós-Avaliação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CD21F486-CFE7-7C28-6FD5-5E63950A7BC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26083" y="380970"/>
            <a:ext cx="3227717" cy="305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t-PT" sz="1200" i="1" dirty="0">
                <a:solidFill>
                  <a:srgbClr val="002856"/>
                </a:solidFill>
                <a:latin typeface="Montserrat" panose="00000500000000000000" pitchFamily="2" charset="0"/>
              </a:rPr>
              <a:t>19/12/2024</a:t>
            </a:r>
          </a:p>
        </p:txBody>
      </p:sp>
      <p:cxnSp>
        <p:nvCxnSpPr>
          <p:cNvPr id="8" name="Conexão reta 7">
            <a:extLst>
              <a:ext uri="{FF2B5EF4-FFF2-40B4-BE49-F238E27FC236}">
                <a16:creationId xmlns:a16="http://schemas.microsoft.com/office/drawing/2014/main" id="{D4CBC3D1-5F3A-0A10-50B3-3F81678834A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1489135"/>
            <a:ext cx="451485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 descr="Uma imagem com Tipo de letra, Gráficos, design gráfico, captura de ecrã&#10;&#10;Descrição gerada automaticamente">
            <a:extLst>
              <a:ext uri="{FF2B5EF4-FFF2-40B4-BE49-F238E27FC236}">
                <a16:creationId xmlns:a16="http://schemas.microsoft.com/office/drawing/2014/main" id="{A965543B-FA21-2AA0-78E3-227B022AD3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324" y="6267450"/>
            <a:ext cx="837992" cy="401145"/>
          </a:xfrm>
          <a:prstGeom prst="rect">
            <a:avLst/>
          </a:prstGeom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B6EBFC8C-3559-5028-1DD8-61262B5AE6D5}"/>
              </a:ext>
            </a:extLst>
          </p:cNvPr>
          <p:cNvSpPr txBox="1">
            <a:spLocks/>
          </p:cNvSpPr>
          <p:nvPr/>
        </p:nvSpPr>
        <p:spPr>
          <a:xfrm>
            <a:off x="838200" y="350358"/>
            <a:ext cx="5572307" cy="5134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PT" sz="900" b="1" dirty="0">
                <a:solidFill>
                  <a:srgbClr val="002856"/>
                </a:solidFill>
                <a:latin typeface="Montserrat Bold" panose="00000800000000000000" pitchFamily="2" charset="0"/>
              </a:rPr>
              <a:t>CURSO DE AVALIAÇÃO DE IMPACTE AMBIENTAL</a:t>
            </a:r>
            <a:br>
              <a:rPr lang="pt-PT" sz="900" b="1" dirty="0">
                <a:solidFill>
                  <a:srgbClr val="002856"/>
                </a:solidFill>
                <a:latin typeface="Montserrat Bold" panose="00000800000000000000" pitchFamily="2" charset="0"/>
              </a:rPr>
            </a:br>
            <a:r>
              <a:rPr lang="pt-PT" sz="900" b="1" dirty="0">
                <a:solidFill>
                  <a:srgbClr val="E5912B"/>
                </a:solidFill>
                <a:latin typeface="Montserrat" panose="00000500000000000000" pitchFamily="2" charset="0"/>
              </a:rPr>
              <a:t>Módulo 3: Conteúdos e resultados esperados para cada “Instrumentos” – continuação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PT" sz="900" b="1" dirty="0">
                <a:solidFill>
                  <a:srgbClr val="E5912B"/>
                </a:solidFill>
                <a:latin typeface="Montserrat" panose="00000500000000000000" pitchFamily="2" charset="0"/>
              </a:rPr>
              <a:t>Trabalhos de pós-avaliação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1E45CC24-F9FA-534C-673C-D9F8CAD4AD50}"/>
              </a:ext>
            </a:extLst>
          </p:cNvPr>
          <p:cNvSpPr/>
          <p:nvPr/>
        </p:nvSpPr>
        <p:spPr>
          <a:xfrm>
            <a:off x="923261" y="183390"/>
            <a:ext cx="756612" cy="98577"/>
          </a:xfrm>
          <a:prstGeom prst="roundRect">
            <a:avLst/>
          </a:prstGeom>
          <a:solidFill>
            <a:srgbClr val="E5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DC31C35-1B1F-9AA2-0028-0ACA4AB370CB}"/>
              </a:ext>
            </a:extLst>
          </p:cNvPr>
          <p:cNvSpPr/>
          <p:nvPr/>
        </p:nvSpPr>
        <p:spPr>
          <a:xfrm>
            <a:off x="1711700" y="179244"/>
            <a:ext cx="756612" cy="98577"/>
          </a:xfrm>
          <a:prstGeom prst="roundRect">
            <a:avLst/>
          </a:prstGeom>
          <a:solidFill>
            <a:srgbClr val="E5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BD85DEAE-F37A-B573-D74A-33F801FFB6AC}"/>
              </a:ext>
            </a:extLst>
          </p:cNvPr>
          <p:cNvSpPr/>
          <p:nvPr/>
        </p:nvSpPr>
        <p:spPr>
          <a:xfrm>
            <a:off x="4020458" y="1780182"/>
            <a:ext cx="6684554" cy="4826726"/>
          </a:xfrm>
          <a:prstGeom prst="roundRect">
            <a:avLst>
              <a:gd name="adj" fmla="val 2745"/>
            </a:avLst>
          </a:prstGeom>
          <a:noFill/>
          <a:ln>
            <a:solidFill>
              <a:srgbClr val="E591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marR="0" lvl="0" indent="-2286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LcParenR"/>
              <a:tabLst/>
            </a:pPr>
            <a:endParaRPr kumimoji="0" lang="pt-PT" altLang="pt-PT" sz="110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50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1BC92AF-5C8D-DC05-7CA8-DF83084A337F}"/>
              </a:ext>
            </a:extLst>
          </p:cNvPr>
          <p:cNvSpPr txBox="1"/>
          <p:nvPr/>
        </p:nvSpPr>
        <p:spPr>
          <a:xfrm>
            <a:off x="838199" y="1932582"/>
            <a:ext cx="27475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>
                <a:latin typeface="Montserrat" panose="00000500000000000000" pitchFamily="50" charset="0"/>
              </a:rPr>
              <a:t>Representação esquemática das etapas e intervenientes na Pós-Avaliação (PA) com realização de Auditorias </a:t>
            </a:r>
          </a:p>
        </p:txBody>
      </p:sp>
    </p:spTree>
    <p:extLst>
      <p:ext uri="{BB962C8B-B14F-4D97-AF65-F5344CB8AC3E}">
        <p14:creationId xmlns:p14="http://schemas.microsoft.com/office/powerpoint/2010/main" val="1069376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0A408-759D-BB1F-BE40-0060809A6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Uma imagem com ar livre, relva, céu, planta&#10;&#10;Descrição gerada automaticamente">
            <a:extLst>
              <a:ext uri="{FF2B5EF4-FFF2-40B4-BE49-F238E27FC236}">
                <a16:creationId xmlns:a16="http://schemas.microsoft.com/office/drawing/2014/main" id="{6E01A1D9-F573-464E-7102-F344E3DAD0A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873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E6AE017-29C5-F91D-1D43-8E7531323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68781"/>
            <a:ext cx="10772793" cy="620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800" b="1" dirty="0">
                <a:solidFill>
                  <a:srgbClr val="002856"/>
                </a:solidFill>
                <a:latin typeface="Montserrat" panose="00000500000000000000" pitchFamily="2" charset="0"/>
              </a:rPr>
              <a:t>Pós-Avaliação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E295E55C-288D-5C9C-D475-37A8B42F14C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26083" y="380970"/>
            <a:ext cx="3227717" cy="305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t-PT" sz="1200" i="1" dirty="0">
                <a:solidFill>
                  <a:srgbClr val="002856"/>
                </a:solidFill>
                <a:latin typeface="Montserrat" panose="00000500000000000000" pitchFamily="2" charset="0"/>
              </a:rPr>
              <a:t>19/12/2024</a:t>
            </a:r>
          </a:p>
        </p:txBody>
      </p:sp>
      <p:cxnSp>
        <p:nvCxnSpPr>
          <p:cNvPr id="8" name="Conexão reta 7">
            <a:extLst>
              <a:ext uri="{FF2B5EF4-FFF2-40B4-BE49-F238E27FC236}">
                <a16:creationId xmlns:a16="http://schemas.microsoft.com/office/drawing/2014/main" id="{7528F0E2-EAA5-1C36-5CC0-C9E95DC9CC7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1489135"/>
            <a:ext cx="451485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 descr="Uma imagem com Tipo de letra, Gráficos, design gráfico, captura de ecrã&#10;&#10;Descrição gerada automaticamente">
            <a:extLst>
              <a:ext uri="{FF2B5EF4-FFF2-40B4-BE49-F238E27FC236}">
                <a16:creationId xmlns:a16="http://schemas.microsoft.com/office/drawing/2014/main" id="{EEF8F09F-1B3A-598A-019F-56D6724268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324" y="6267450"/>
            <a:ext cx="837992" cy="401145"/>
          </a:xfrm>
          <a:prstGeom prst="rect">
            <a:avLst/>
          </a:prstGeom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A224B745-550F-FEC6-DAAB-32B7DC01BFFB}"/>
              </a:ext>
            </a:extLst>
          </p:cNvPr>
          <p:cNvSpPr txBox="1">
            <a:spLocks/>
          </p:cNvSpPr>
          <p:nvPr/>
        </p:nvSpPr>
        <p:spPr>
          <a:xfrm>
            <a:off x="838200" y="350357"/>
            <a:ext cx="5572307" cy="547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PT" sz="900" b="1" dirty="0">
                <a:solidFill>
                  <a:srgbClr val="002856"/>
                </a:solidFill>
                <a:latin typeface="Montserrat Bold" panose="00000800000000000000" pitchFamily="2" charset="0"/>
              </a:rPr>
              <a:t>CURSO DE AVALIAÇÃO DE IMPACTE AMBIENTAL</a:t>
            </a:r>
            <a:br>
              <a:rPr lang="pt-PT" sz="900" b="1" dirty="0">
                <a:solidFill>
                  <a:srgbClr val="002856"/>
                </a:solidFill>
                <a:latin typeface="Montserrat Bold" panose="00000800000000000000" pitchFamily="2" charset="0"/>
              </a:rPr>
            </a:br>
            <a:r>
              <a:rPr lang="pt-PT" sz="900" b="1" dirty="0">
                <a:solidFill>
                  <a:srgbClr val="E5912B"/>
                </a:solidFill>
                <a:latin typeface="Montserrat" panose="00000500000000000000" pitchFamily="2" charset="0"/>
              </a:rPr>
              <a:t>Módulo 3: Conteúdos e resultados esperados para cada “Instrumentos” – continuação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PT" sz="900" b="1" dirty="0">
                <a:solidFill>
                  <a:srgbClr val="E5912B"/>
                </a:solidFill>
                <a:latin typeface="Montserrat" panose="00000500000000000000" pitchFamily="2" charset="0"/>
              </a:rPr>
              <a:t>Trabalhos de pós-avaliação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77A24983-D27F-30E5-E89B-E55246E89A67}"/>
              </a:ext>
            </a:extLst>
          </p:cNvPr>
          <p:cNvSpPr txBox="1"/>
          <p:nvPr/>
        </p:nvSpPr>
        <p:spPr>
          <a:xfrm>
            <a:off x="1101710" y="3691205"/>
            <a:ext cx="9683779" cy="36458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PT" sz="1600" b="1" dirty="0">
                <a:latin typeface="Montserrat" panose="00000500000000000000" pitchFamily="50" charset="0"/>
              </a:rPr>
              <a:t>Análise e interpretação de uma DIA e de uma DECAPE</a:t>
            </a:r>
            <a:endParaRPr kumimoji="0" lang="pt-PT" altLang="pt-PT" sz="1600" b="1" i="0" strike="noStrike" cap="none" normalizeH="0" baseline="0" dirty="0">
              <a:ln>
                <a:noFill/>
              </a:ln>
              <a:effectLst/>
              <a:latin typeface="Montserrat" panose="00000500000000000000" pitchFamily="50" charset="0"/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27A5C16B-3356-B552-A4C4-43F45DB6433A}"/>
              </a:ext>
            </a:extLst>
          </p:cNvPr>
          <p:cNvSpPr/>
          <p:nvPr/>
        </p:nvSpPr>
        <p:spPr>
          <a:xfrm>
            <a:off x="923261" y="183390"/>
            <a:ext cx="756612" cy="98577"/>
          </a:xfrm>
          <a:prstGeom prst="roundRect">
            <a:avLst/>
          </a:prstGeom>
          <a:solidFill>
            <a:srgbClr val="E5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D7F8348F-3266-926D-9FC5-B78AE31F56B7}"/>
              </a:ext>
            </a:extLst>
          </p:cNvPr>
          <p:cNvSpPr/>
          <p:nvPr/>
        </p:nvSpPr>
        <p:spPr>
          <a:xfrm>
            <a:off x="1711700" y="179244"/>
            <a:ext cx="756612" cy="98577"/>
          </a:xfrm>
          <a:prstGeom prst="roundRect">
            <a:avLst/>
          </a:prstGeom>
          <a:solidFill>
            <a:srgbClr val="E5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2FF95F75-79A0-32DF-35D5-90D1896168A1}"/>
              </a:ext>
            </a:extLst>
          </p:cNvPr>
          <p:cNvSpPr/>
          <p:nvPr/>
        </p:nvSpPr>
        <p:spPr>
          <a:xfrm>
            <a:off x="2724150" y="3429000"/>
            <a:ext cx="6438900" cy="888999"/>
          </a:xfrm>
          <a:prstGeom prst="roundRect">
            <a:avLst>
              <a:gd name="adj" fmla="val 19797"/>
            </a:avLst>
          </a:prstGeom>
          <a:noFill/>
          <a:ln>
            <a:solidFill>
              <a:srgbClr val="E591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marR="0" lvl="0" indent="-2286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LcParenR"/>
              <a:tabLst/>
            </a:pPr>
            <a:endParaRPr kumimoji="0" lang="pt-PT" altLang="pt-PT" sz="110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2667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13D43D85-0A81-92CD-2725-F54DB75AC5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B955D34-6841-8155-8ABC-154C8370C7C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595127" y="2478314"/>
            <a:ext cx="10457219" cy="947918"/>
          </a:xfrm>
        </p:spPr>
        <p:txBody>
          <a:bodyPr>
            <a:noAutofit/>
          </a:bodyPr>
          <a:lstStyle/>
          <a:p>
            <a:pPr algn="l"/>
            <a:r>
              <a:rPr lang="pt-PT" sz="2400" b="1" dirty="0">
                <a:solidFill>
                  <a:srgbClr val="002856"/>
                </a:solidFill>
                <a:latin typeface="Montserrat" panose="00000500000000000000" pitchFamily="2" charset="0"/>
              </a:rPr>
              <a:t>CURSO DE AVALIAÇÃO DE IMPACTE AMBIENTAL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8DD3C77-41E6-F839-9051-6F6A8CC923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595127" y="4350184"/>
            <a:ext cx="5320145" cy="535853"/>
          </a:xfrm>
        </p:spPr>
        <p:txBody>
          <a:bodyPr>
            <a:normAutofit fontScale="85000" lnSpcReduction="20000"/>
          </a:bodyPr>
          <a:lstStyle/>
          <a:p>
            <a:pPr algn="l"/>
            <a:endParaRPr lang="pt-PT" sz="1600" i="1" dirty="0">
              <a:latin typeface="Montserrat" panose="00000500000000000000" pitchFamily="2" charset="0"/>
            </a:endParaRPr>
          </a:p>
          <a:p>
            <a:pPr algn="l"/>
            <a:r>
              <a:rPr lang="pt-PT" sz="1600" i="1" dirty="0">
                <a:latin typeface="Montserrat" panose="00000500000000000000" pitchFamily="2" charset="0"/>
              </a:rPr>
              <a:t>19/12/2024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52C3F87-090B-5036-B1CB-1A7485AA14C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95127" y="3465914"/>
            <a:ext cx="10457219" cy="7287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1800" b="1" dirty="0">
                <a:solidFill>
                  <a:srgbClr val="E5912B"/>
                </a:solidFill>
                <a:latin typeface="Montserrat" panose="00000500000000000000" pitchFamily="2" charset="0"/>
              </a:rPr>
              <a:t>Módulo 3:</a:t>
            </a:r>
          </a:p>
          <a:p>
            <a:pPr algn="l"/>
            <a:r>
              <a:rPr lang="pt-PT" sz="1700" b="1" dirty="0">
                <a:solidFill>
                  <a:srgbClr val="E5912B"/>
                </a:solidFill>
                <a:latin typeface="Montserrat" panose="00000500000000000000" pitchFamily="2" charset="0"/>
              </a:rPr>
              <a:t>Conteúdos e resultados esperados para cada “instrumento” – continuação. </a:t>
            </a:r>
          </a:p>
          <a:p>
            <a:pPr algn="l"/>
            <a:r>
              <a:rPr lang="pt-PT" sz="1700" b="1" dirty="0">
                <a:solidFill>
                  <a:srgbClr val="E5912B"/>
                </a:solidFill>
                <a:latin typeface="Montserrat" panose="00000500000000000000" pitchFamily="2" charset="0"/>
              </a:rPr>
              <a:t>Trabalhos de pós-avaliação</a:t>
            </a:r>
          </a:p>
        </p:txBody>
      </p:sp>
    </p:spTree>
    <p:extLst>
      <p:ext uri="{BB962C8B-B14F-4D97-AF65-F5344CB8AC3E}">
        <p14:creationId xmlns:p14="http://schemas.microsoft.com/office/powerpoint/2010/main" val="3108667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9B19D8-4233-FD1E-0782-A3D57445F4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552825" y="500062"/>
            <a:ext cx="6553200" cy="1325563"/>
          </a:xfrm>
        </p:spPr>
        <p:txBody>
          <a:bodyPr>
            <a:normAutofit/>
          </a:bodyPr>
          <a:lstStyle/>
          <a:p>
            <a:r>
              <a:rPr lang="pt-PT" sz="3600" b="1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PONTOS DA APRESENTAÇÃO:</a:t>
            </a:r>
            <a:endParaRPr lang="pt-PT" sz="36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8AB20FF-6FAF-B6C0-BBF5-7F7C5DA2A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2825" y="2003425"/>
            <a:ext cx="7658100" cy="394880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PT" sz="2400" dirty="0">
                <a:solidFill>
                  <a:schemeClr val="bg1"/>
                </a:solidFill>
                <a:latin typeface="Montserrat" panose="00000500000000000000" pitchFamily="2" charset="0"/>
              </a:rPr>
              <a:t>“Instrumentos” existentes (continuação)</a:t>
            </a:r>
          </a:p>
          <a:p>
            <a:pPr marL="457200" indent="-457200">
              <a:buFont typeface="+mj-lt"/>
              <a:buAutoNum type="arabicPeriod"/>
            </a:pPr>
            <a:endParaRPr lang="pt-PT" sz="24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PT" sz="2400" dirty="0">
                <a:solidFill>
                  <a:schemeClr val="bg1"/>
                </a:solidFill>
                <a:latin typeface="Montserrat" panose="00000500000000000000" pitchFamily="2" charset="0"/>
              </a:rPr>
              <a:t>Pós - Avaliação</a:t>
            </a:r>
            <a:endParaRPr lang="pt-PT" sz="20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457200" lvl="1" indent="0">
              <a:buNone/>
            </a:pPr>
            <a:endParaRPr lang="pt-PT" sz="20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EACCFEB-53A3-F5BD-13E0-75949E1E6AF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4300" y="133350"/>
            <a:ext cx="3267075" cy="6610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5" name="Imagem 4" descr="Uma imagem com Tipo de letra, Gráficos, design gráfico, captura de ecrã&#10;&#10;Descrição gerada automaticamente">
            <a:extLst>
              <a:ext uri="{FF2B5EF4-FFF2-40B4-BE49-F238E27FC236}">
                <a16:creationId xmlns:a16="http://schemas.microsoft.com/office/drawing/2014/main" id="{B71A54FA-14FC-1680-A35C-1BE6864A6EB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44" y="5255958"/>
            <a:ext cx="1898950" cy="909024"/>
          </a:xfrm>
          <a:prstGeom prst="rect">
            <a:avLst/>
          </a:prstGeom>
        </p:spPr>
      </p:pic>
      <p:cxnSp>
        <p:nvCxnSpPr>
          <p:cNvPr id="7" name="Conexão reta 6">
            <a:extLst>
              <a:ext uri="{FF2B5EF4-FFF2-40B4-BE49-F238E27FC236}">
                <a16:creationId xmlns:a16="http://schemas.microsoft.com/office/drawing/2014/main" id="{EC0D4AA8-BDEA-1515-F8F7-C7916463F25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26544" y="6305909"/>
            <a:ext cx="5594694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ítulo 2">
            <a:extLst>
              <a:ext uri="{FF2B5EF4-FFF2-40B4-BE49-F238E27FC236}">
                <a16:creationId xmlns:a16="http://schemas.microsoft.com/office/drawing/2014/main" id="{50DC4BB7-C40A-297A-8BA6-D79D404D57B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20304" y="6164982"/>
            <a:ext cx="5320145" cy="305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t-PT" sz="1400" i="1" dirty="0">
                <a:solidFill>
                  <a:schemeClr val="bg1"/>
                </a:solidFill>
                <a:latin typeface="Montserrat" panose="00000500000000000000" pitchFamily="2" charset="0"/>
              </a:rPr>
              <a:t>19/12/2024</a:t>
            </a:r>
          </a:p>
        </p:txBody>
      </p:sp>
    </p:spTree>
    <p:extLst>
      <p:ext uri="{BB962C8B-B14F-4D97-AF65-F5344CB8AC3E}">
        <p14:creationId xmlns:p14="http://schemas.microsoft.com/office/powerpoint/2010/main" val="3820331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0F355-FD1D-8C5E-3B0C-7378D2CB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580F8CCF-1F81-DAE8-E458-74934E4A4F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" name="Imagem 1" descr="Uma imagem com texto, póster&#10;&#10;Descrição gerada automaticamente">
            <a:extLst>
              <a:ext uri="{FF2B5EF4-FFF2-40B4-BE49-F238E27FC236}">
                <a16:creationId xmlns:a16="http://schemas.microsoft.com/office/drawing/2014/main" id="{7C2F6E6C-CB95-FA5F-8C1A-7C4297EDE59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>
          <a:xfrm>
            <a:off x="0" y="-2795039"/>
            <a:ext cx="12192000" cy="12155160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FBFF17C8-EC8B-6319-6C1A-7AE3DAFFB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620" y="2135590"/>
            <a:ext cx="10680700" cy="618286"/>
          </a:xfrm>
        </p:spPr>
        <p:txBody>
          <a:bodyPr>
            <a:noAutofit/>
          </a:bodyPr>
          <a:lstStyle/>
          <a:p>
            <a:pPr algn="ctr"/>
            <a:r>
              <a:rPr lang="pt-PT" sz="2000" b="1" dirty="0">
                <a:solidFill>
                  <a:schemeClr val="bg1"/>
                </a:solidFill>
                <a:latin typeface="Montserrat Bold" panose="00000800000000000000" pitchFamily="2" charset="0"/>
              </a:rPr>
              <a:t>Curso de Avaliação de Impacte Ambiental</a:t>
            </a:r>
            <a:br>
              <a:rPr lang="pt-PT" sz="2000" b="1" dirty="0">
                <a:solidFill>
                  <a:schemeClr val="bg1"/>
                </a:solidFill>
                <a:latin typeface="Montserrat Bold" panose="00000800000000000000" pitchFamily="2" charset="0"/>
              </a:rPr>
            </a:br>
            <a:r>
              <a:rPr lang="pt-PT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Módulo 3: Conteúdos e resultados esperados para cada “instrumento”</a:t>
            </a:r>
            <a:endParaRPr lang="pt-PT" sz="2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4" name="Marcador de Posição de Conteúdo 2">
            <a:extLst>
              <a:ext uri="{FF2B5EF4-FFF2-40B4-BE49-F238E27FC236}">
                <a16:creationId xmlns:a16="http://schemas.microsoft.com/office/drawing/2014/main" id="{AC7FBC37-7BB8-652A-5B11-A28C86649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2943281"/>
            <a:ext cx="11296650" cy="211664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PT" sz="6100" b="1" dirty="0">
                <a:solidFill>
                  <a:schemeClr val="bg1"/>
                </a:solidFill>
                <a:latin typeface="Montserrat" panose="00000500000000000000" pitchFamily="2" charset="0"/>
              </a:rPr>
              <a:t>“Instrumentos” existentes</a:t>
            </a:r>
          </a:p>
          <a:p>
            <a:pPr marL="0" indent="0" algn="ctr">
              <a:buNone/>
            </a:pPr>
            <a:r>
              <a:rPr lang="pt-PT" sz="4500" b="1" dirty="0">
                <a:solidFill>
                  <a:schemeClr val="bg1"/>
                </a:solidFill>
                <a:latin typeface="Montserrat" panose="00000500000000000000" pitchFamily="2" charset="0"/>
              </a:rPr>
              <a:t>(continuação)</a:t>
            </a:r>
          </a:p>
        </p:txBody>
      </p:sp>
      <p:pic>
        <p:nvPicPr>
          <p:cNvPr id="16" name="Imagem 15" descr="Uma imagem com Tipo de letra, Gráficos, design gráfico, captura de ecrã&#10;&#10;Descrição gerada automaticamente">
            <a:extLst>
              <a:ext uri="{FF2B5EF4-FFF2-40B4-BE49-F238E27FC236}">
                <a16:creationId xmlns:a16="http://schemas.microsoft.com/office/drawing/2014/main" id="{9EC897A1-9BFB-93D6-4EFD-D4178490265C}"/>
              </a:ext>
            </a:extLst>
          </p:cNvPr>
          <p:cNvPicPr/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324" y="6267450"/>
            <a:ext cx="837992" cy="40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9461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34FF4E-9B1A-E356-7D4B-9862BC3AC3C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868781"/>
            <a:ext cx="10515600" cy="620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800" b="1" dirty="0">
                <a:solidFill>
                  <a:srgbClr val="002856"/>
                </a:solidFill>
                <a:latin typeface="Montserrat" panose="00000500000000000000" pitchFamily="2" charset="0"/>
              </a:rPr>
              <a:t>“Instrumentos” existentes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E9718EC5-C20A-B2E8-7C62-FD38C064E04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26083" y="380970"/>
            <a:ext cx="3227717" cy="305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t-PT" sz="1200" i="1" dirty="0">
                <a:solidFill>
                  <a:srgbClr val="002856"/>
                </a:solidFill>
                <a:latin typeface="Montserrat" panose="00000500000000000000" pitchFamily="2" charset="0"/>
              </a:rPr>
              <a:t>19/12/2024</a:t>
            </a:r>
          </a:p>
        </p:txBody>
      </p:sp>
      <p:cxnSp>
        <p:nvCxnSpPr>
          <p:cNvPr id="8" name="Conexão reta 7">
            <a:extLst>
              <a:ext uri="{FF2B5EF4-FFF2-40B4-BE49-F238E27FC236}">
                <a16:creationId xmlns:a16="http://schemas.microsoft.com/office/drawing/2014/main" id="{5CDDA346-C506-95C0-D742-E2D8DA6C225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1489135"/>
            <a:ext cx="451485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 descr="Uma imagem com Tipo de letra, Gráficos, design gráfico, captura de ecrã&#10;&#10;Descrição gerada automaticamente">
            <a:extLst>
              <a:ext uri="{FF2B5EF4-FFF2-40B4-BE49-F238E27FC236}">
                <a16:creationId xmlns:a16="http://schemas.microsoft.com/office/drawing/2014/main" id="{2062510F-D646-9B7A-28DB-D8203C8DA9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324" y="6267450"/>
            <a:ext cx="837992" cy="401145"/>
          </a:xfrm>
          <a:prstGeom prst="rect">
            <a:avLst/>
          </a:prstGeom>
        </p:spPr>
      </p:pic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201B37D6-1BFF-4530-E02C-0DC4C60858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23261" y="183390"/>
            <a:ext cx="756612" cy="98577"/>
          </a:xfrm>
          <a:prstGeom prst="roundRect">
            <a:avLst/>
          </a:prstGeom>
          <a:solidFill>
            <a:srgbClr val="E5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1" name="Retângulo: Cantos Arredondados 50">
            <a:extLst>
              <a:ext uri="{FF2B5EF4-FFF2-40B4-BE49-F238E27FC236}">
                <a16:creationId xmlns:a16="http://schemas.microsoft.com/office/drawing/2014/main" id="{EF065588-A3EA-4605-134D-4F047FA5D54D}"/>
              </a:ext>
            </a:extLst>
          </p:cNvPr>
          <p:cNvSpPr/>
          <p:nvPr/>
        </p:nvSpPr>
        <p:spPr>
          <a:xfrm>
            <a:off x="1711700" y="179244"/>
            <a:ext cx="756612" cy="98577"/>
          </a:xfrm>
          <a:prstGeom prst="roundRect">
            <a:avLst/>
          </a:prstGeom>
          <a:solidFill>
            <a:srgbClr val="002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D004A543-17A9-0366-D914-01EAAF03E4EA}"/>
              </a:ext>
            </a:extLst>
          </p:cNvPr>
          <p:cNvSpPr txBox="1"/>
          <p:nvPr/>
        </p:nvSpPr>
        <p:spPr>
          <a:xfrm>
            <a:off x="6247334" y="2402034"/>
            <a:ext cx="722269" cy="2462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000" b="1" dirty="0">
                <a:latin typeface="Montserrat" panose="00000500000000000000" pitchFamily="50" charset="0"/>
              </a:rPr>
              <a:t>EAP</a:t>
            </a: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AE539CBD-B68D-57ED-0DEF-4EB9B41FD424}"/>
              </a:ext>
            </a:extLst>
          </p:cNvPr>
          <p:cNvSpPr txBox="1"/>
          <p:nvPr/>
        </p:nvSpPr>
        <p:spPr>
          <a:xfrm>
            <a:off x="7191848" y="1053699"/>
            <a:ext cx="168987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000" dirty="0">
                <a:latin typeface="Montserrat" panose="00000500000000000000" pitchFamily="50" charset="0"/>
              </a:rPr>
              <a:t>Está diretamente sujeito a AIA?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863637CC-F7EF-1A23-6714-8DB7EC770168}"/>
              </a:ext>
            </a:extLst>
          </p:cNvPr>
          <p:cNvSpPr txBox="1"/>
          <p:nvPr/>
        </p:nvSpPr>
        <p:spPr>
          <a:xfrm>
            <a:off x="7715040" y="1885121"/>
            <a:ext cx="722269" cy="2462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000" dirty="0">
                <a:latin typeface="Montserrat" panose="00000500000000000000" pitchFamily="50" charset="0"/>
              </a:rPr>
              <a:t>Sim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DC3AF697-FD2A-C7E5-AD22-E0059FB07F97}"/>
              </a:ext>
            </a:extLst>
          </p:cNvPr>
          <p:cNvSpPr txBox="1"/>
          <p:nvPr/>
        </p:nvSpPr>
        <p:spPr>
          <a:xfrm>
            <a:off x="6213265" y="1832924"/>
            <a:ext cx="722269" cy="2462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000" dirty="0">
                <a:latin typeface="Montserrat" panose="00000500000000000000" pitchFamily="50" charset="0"/>
              </a:rPr>
              <a:t>Não</a:t>
            </a:r>
          </a:p>
        </p:txBody>
      </p:sp>
      <p:cxnSp>
        <p:nvCxnSpPr>
          <p:cNvPr id="61" name="Conexão reta unidirecional 60">
            <a:extLst>
              <a:ext uri="{FF2B5EF4-FFF2-40B4-BE49-F238E27FC236}">
                <a16:creationId xmlns:a16="http://schemas.microsoft.com/office/drawing/2014/main" id="{9A38A740-8491-1496-D056-F4F977BFDBBE}"/>
              </a:ext>
            </a:extLst>
          </p:cNvPr>
          <p:cNvCxnSpPr>
            <a:cxnSpLocks/>
            <a:stCxn id="60" idx="2"/>
          </p:cNvCxnSpPr>
          <p:nvPr/>
        </p:nvCxnSpPr>
        <p:spPr>
          <a:xfrm flipH="1">
            <a:off x="6574399" y="2079145"/>
            <a:ext cx="1" cy="244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27CD27C6-D49F-0C55-883D-8F64621DB924}"/>
              </a:ext>
            </a:extLst>
          </p:cNvPr>
          <p:cNvSpPr txBox="1"/>
          <p:nvPr/>
        </p:nvSpPr>
        <p:spPr>
          <a:xfrm>
            <a:off x="5709563" y="3116697"/>
            <a:ext cx="1689872" cy="5539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000" dirty="0">
                <a:latin typeface="Montserrat" panose="00000500000000000000" pitchFamily="50" charset="0"/>
              </a:rPr>
              <a:t>EAP envia para AIA?</a:t>
            </a:r>
          </a:p>
          <a:p>
            <a:pPr algn="ctr"/>
            <a:endParaRPr lang="pt-PT" sz="1000" dirty="0">
              <a:latin typeface="Montserrat" panose="00000500000000000000" pitchFamily="50" charset="0"/>
            </a:endParaRPr>
          </a:p>
          <a:p>
            <a:pPr algn="ctr"/>
            <a:r>
              <a:rPr lang="pt-PT" sz="1000" u="sng" dirty="0">
                <a:latin typeface="Montserrat" panose="00000500000000000000" pitchFamily="50" charset="0"/>
              </a:rPr>
              <a:t>Parecer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C7A8119E-F046-581C-CCA7-BD86512EA5A1}"/>
              </a:ext>
            </a:extLst>
          </p:cNvPr>
          <p:cNvSpPr txBox="1"/>
          <p:nvPr/>
        </p:nvSpPr>
        <p:spPr>
          <a:xfrm>
            <a:off x="6187517" y="4173077"/>
            <a:ext cx="722269" cy="2462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000" dirty="0">
                <a:latin typeface="Montserrat" panose="00000500000000000000" pitchFamily="50" charset="0"/>
              </a:rPr>
              <a:t>Não</a:t>
            </a:r>
          </a:p>
        </p:txBody>
      </p:sp>
      <p:cxnSp>
        <p:nvCxnSpPr>
          <p:cNvPr id="64" name="Conexão reta unidirecional 63">
            <a:extLst>
              <a:ext uri="{FF2B5EF4-FFF2-40B4-BE49-F238E27FC236}">
                <a16:creationId xmlns:a16="http://schemas.microsoft.com/office/drawing/2014/main" id="{B90D72F2-2DCC-592F-5227-1E8E110A2C11}"/>
              </a:ext>
            </a:extLst>
          </p:cNvPr>
          <p:cNvCxnSpPr>
            <a:cxnSpLocks/>
            <a:stCxn id="57" idx="2"/>
          </p:cNvCxnSpPr>
          <p:nvPr/>
        </p:nvCxnSpPr>
        <p:spPr>
          <a:xfrm>
            <a:off x="6608469" y="2648255"/>
            <a:ext cx="0" cy="457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D3B00F05-942C-7AF8-B72B-99D48C16F55A}"/>
              </a:ext>
            </a:extLst>
          </p:cNvPr>
          <p:cNvSpPr txBox="1"/>
          <p:nvPr/>
        </p:nvSpPr>
        <p:spPr>
          <a:xfrm>
            <a:off x="6602568" y="155901"/>
            <a:ext cx="1689872" cy="2462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000" dirty="0">
                <a:latin typeface="Montserrat" panose="00000500000000000000" pitchFamily="50" charset="0"/>
              </a:rPr>
              <a:t>Seleção de Projetos</a:t>
            </a: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B239A61C-B1D3-C6C2-8921-E9595804A545}"/>
              </a:ext>
            </a:extLst>
          </p:cNvPr>
          <p:cNvSpPr txBox="1"/>
          <p:nvPr/>
        </p:nvSpPr>
        <p:spPr>
          <a:xfrm>
            <a:off x="9467150" y="1281569"/>
            <a:ext cx="2314899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000" b="1" dirty="0">
                <a:latin typeface="Montserrat" panose="00000500000000000000" pitchFamily="50" charset="0"/>
              </a:rPr>
              <a:t>Proposta de Definição de Âmbito </a:t>
            </a:r>
            <a:r>
              <a:rPr lang="pt-PT" sz="1000" dirty="0">
                <a:latin typeface="Montserrat" panose="00000500000000000000" pitchFamily="50" charset="0"/>
              </a:rPr>
              <a:t>(facultativo com exceção para os </a:t>
            </a:r>
            <a:r>
              <a:rPr lang="pt-PT" sz="1000" b="1" dirty="0">
                <a:latin typeface="Montserrat" panose="00000500000000000000" pitchFamily="50" charset="0"/>
              </a:rPr>
              <a:t>centros </a:t>
            </a:r>
            <a:r>
              <a:rPr lang="pt-PT" sz="1000" b="1" dirty="0" err="1">
                <a:latin typeface="Montserrat" panose="00000500000000000000" pitchFamily="50" charset="0"/>
              </a:rPr>
              <a:t>eletroprodutores</a:t>
            </a:r>
            <a:r>
              <a:rPr lang="pt-PT" sz="1000" b="1" dirty="0">
                <a:latin typeface="Montserrat" panose="00000500000000000000" pitchFamily="50" charset="0"/>
              </a:rPr>
              <a:t> de energia renovável e infraestruturas conexas</a:t>
            </a:r>
            <a:r>
              <a:rPr lang="pt-PT" sz="1000" dirty="0">
                <a:latin typeface="Montserrat" panose="00000500000000000000" pitchFamily="50" charset="0"/>
              </a:rPr>
              <a:t>)</a:t>
            </a:r>
          </a:p>
          <a:p>
            <a:pPr algn="ctr"/>
            <a:endParaRPr lang="pt-PT" sz="1000" dirty="0">
              <a:latin typeface="Montserrat" panose="00000500000000000000" pitchFamily="50" charset="0"/>
            </a:endParaRPr>
          </a:p>
          <a:p>
            <a:pPr algn="ctr"/>
            <a:r>
              <a:rPr lang="pt-PT" sz="1000" u="sng" dirty="0">
                <a:latin typeface="Montserrat" panose="00000500000000000000" pitchFamily="50" charset="0"/>
              </a:rPr>
              <a:t>Parecer</a:t>
            </a: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CB35534C-EB64-CEEB-AAAA-98DA86F78B6C}"/>
              </a:ext>
            </a:extLst>
          </p:cNvPr>
          <p:cNvSpPr txBox="1"/>
          <p:nvPr/>
        </p:nvSpPr>
        <p:spPr>
          <a:xfrm>
            <a:off x="8273148" y="3015096"/>
            <a:ext cx="168987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000" b="1" dirty="0">
                <a:latin typeface="Montserrat" panose="00000500000000000000" pitchFamily="50" charset="0"/>
              </a:rPr>
              <a:t>EIA</a:t>
            </a:r>
            <a:br>
              <a:rPr lang="pt-PT" sz="1000" b="1" dirty="0">
                <a:latin typeface="Montserrat" panose="00000500000000000000" pitchFamily="50" charset="0"/>
              </a:rPr>
            </a:br>
            <a:r>
              <a:rPr lang="pt-PT" sz="1000" dirty="0">
                <a:latin typeface="Montserrat" panose="00000500000000000000" pitchFamily="50" charset="0"/>
              </a:rPr>
              <a:t>(Projeto de Execução)</a:t>
            </a: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A0684965-0C19-AB38-2DFE-82FBB6964540}"/>
              </a:ext>
            </a:extLst>
          </p:cNvPr>
          <p:cNvSpPr txBox="1"/>
          <p:nvPr/>
        </p:nvSpPr>
        <p:spPr>
          <a:xfrm>
            <a:off x="10270660" y="2982169"/>
            <a:ext cx="168987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000" b="1" dirty="0">
                <a:latin typeface="Montserrat" panose="00000500000000000000" pitchFamily="50" charset="0"/>
              </a:rPr>
              <a:t>EIA</a:t>
            </a:r>
            <a:br>
              <a:rPr lang="pt-PT" sz="1000" dirty="0">
                <a:latin typeface="Montserrat" panose="00000500000000000000" pitchFamily="50" charset="0"/>
              </a:rPr>
            </a:br>
            <a:r>
              <a:rPr lang="pt-PT" sz="1000" dirty="0">
                <a:latin typeface="Montserrat" panose="00000500000000000000" pitchFamily="50" charset="0"/>
              </a:rPr>
              <a:t>(Estudo Prévio)</a:t>
            </a: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A8B0F083-F54B-E25D-B658-859BCDC5CC3F}"/>
              </a:ext>
            </a:extLst>
          </p:cNvPr>
          <p:cNvSpPr txBox="1"/>
          <p:nvPr/>
        </p:nvSpPr>
        <p:spPr>
          <a:xfrm>
            <a:off x="8265903" y="3696041"/>
            <a:ext cx="168987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000" dirty="0">
                <a:latin typeface="Montserrat" panose="00000500000000000000" pitchFamily="50" charset="0"/>
              </a:rPr>
              <a:t>Apreciação Técnica do EIA</a:t>
            </a: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8007C194-22CB-4D81-5845-B9772D6AA5AD}"/>
              </a:ext>
            </a:extLst>
          </p:cNvPr>
          <p:cNvSpPr txBox="1"/>
          <p:nvPr/>
        </p:nvSpPr>
        <p:spPr>
          <a:xfrm>
            <a:off x="10317103" y="3708747"/>
            <a:ext cx="168987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000" dirty="0">
                <a:latin typeface="Montserrat" panose="00000500000000000000" pitchFamily="50" charset="0"/>
              </a:rPr>
              <a:t>Apreciação Técnica do EIA</a:t>
            </a: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8AB159AF-0BCC-59FC-23FD-F285FA529A7F}"/>
              </a:ext>
            </a:extLst>
          </p:cNvPr>
          <p:cNvSpPr txBox="1"/>
          <p:nvPr/>
        </p:nvSpPr>
        <p:spPr>
          <a:xfrm>
            <a:off x="10306016" y="4397890"/>
            <a:ext cx="168987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000" u="sng" dirty="0">
                <a:latin typeface="Montserrat" panose="00000500000000000000" pitchFamily="50" charset="0"/>
              </a:rPr>
              <a:t>Decisão (DIA)</a:t>
            </a:r>
          </a:p>
          <a:p>
            <a:pPr algn="ctr"/>
            <a:r>
              <a:rPr lang="pt-PT" sz="1000" u="sng" dirty="0">
                <a:latin typeface="Montserrat" panose="00000500000000000000" pitchFamily="50" charset="0"/>
              </a:rPr>
              <a:t>Favorável</a:t>
            </a:r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57DD6A0C-34A8-5625-DBD0-82A8D4F0C2DD}"/>
              </a:ext>
            </a:extLst>
          </p:cNvPr>
          <p:cNvSpPr txBox="1"/>
          <p:nvPr/>
        </p:nvSpPr>
        <p:spPr>
          <a:xfrm>
            <a:off x="10317103" y="4944749"/>
            <a:ext cx="1689872" cy="2462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000" b="1" dirty="0">
                <a:latin typeface="Montserrat" panose="00000500000000000000" pitchFamily="50" charset="0"/>
              </a:rPr>
              <a:t>RECAPE</a:t>
            </a:r>
          </a:p>
        </p:txBody>
      </p: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CA27B692-8AC8-A393-52BF-11E478F7C30E}"/>
              </a:ext>
            </a:extLst>
          </p:cNvPr>
          <p:cNvSpPr txBox="1"/>
          <p:nvPr/>
        </p:nvSpPr>
        <p:spPr>
          <a:xfrm>
            <a:off x="10336980" y="5433837"/>
            <a:ext cx="168987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000" u="sng" dirty="0">
                <a:latin typeface="Montserrat" panose="00000500000000000000" pitchFamily="50" charset="0"/>
              </a:rPr>
              <a:t>Decisão (DCAPE)</a:t>
            </a:r>
          </a:p>
          <a:p>
            <a:pPr algn="ctr"/>
            <a:r>
              <a:rPr lang="pt-PT" sz="1000" u="sng" dirty="0">
                <a:latin typeface="Montserrat" panose="00000500000000000000" pitchFamily="50" charset="0"/>
              </a:rPr>
              <a:t>Favorável</a:t>
            </a:r>
          </a:p>
        </p:txBody>
      </p:sp>
      <p:cxnSp>
        <p:nvCxnSpPr>
          <p:cNvPr id="75" name="Conexão reta unidirecional 74">
            <a:extLst>
              <a:ext uri="{FF2B5EF4-FFF2-40B4-BE49-F238E27FC236}">
                <a16:creationId xmlns:a16="http://schemas.microsoft.com/office/drawing/2014/main" id="{09184C3C-6FD8-C31E-4FDF-23DDB6640695}"/>
              </a:ext>
            </a:extLst>
          </p:cNvPr>
          <p:cNvCxnSpPr>
            <a:cxnSpLocks/>
          </p:cNvCxnSpPr>
          <p:nvPr/>
        </p:nvCxnSpPr>
        <p:spPr>
          <a:xfrm flipH="1">
            <a:off x="9467151" y="2627935"/>
            <a:ext cx="347409" cy="333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xão reta unidirecional 75">
            <a:extLst>
              <a:ext uri="{FF2B5EF4-FFF2-40B4-BE49-F238E27FC236}">
                <a16:creationId xmlns:a16="http://schemas.microsoft.com/office/drawing/2014/main" id="{3C9FA5D1-5824-9CE0-5DD4-A40AB7F39AFA}"/>
              </a:ext>
            </a:extLst>
          </p:cNvPr>
          <p:cNvCxnSpPr>
            <a:cxnSpLocks/>
          </p:cNvCxnSpPr>
          <p:nvPr/>
        </p:nvCxnSpPr>
        <p:spPr>
          <a:xfrm>
            <a:off x="11045684" y="2648255"/>
            <a:ext cx="39432" cy="313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xão reta unidirecional 76">
            <a:extLst>
              <a:ext uri="{FF2B5EF4-FFF2-40B4-BE49-F238E27FC236}">
                <a16:creationId xmlns:a16="http://schemas.microsoft.com/office/drawing/2014/main" id="{15E85204-09DD-3411-3716-A4863F474503}"/>
              </a:ext>
            </a:extLst>
          </p:cNvPr>
          <p:cNvCxnSpPr>
            <a:cxnSpLocks/>
            <a:stCxn id="68" idx="2"/>
            <a:endCxn id="70" idx="0"/>
          </p:cNvCxnSpPr>
          <p:nvPr/>
        </p:nvCxnSpPr>
        <p:spPr>
          <a:xfrm flipH="1">
            <a:off x="9110839" y="3415206"/>
            <a:ext cx="7245" cy="2808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xão reta unidirecional 77">
            <a:extLst>
              <a:ext uri="{FF2B5EF4-FFF2-40B4-BE49-F238E27FC236}">
                <a16:creationId xmlns:a16="http://schemas.microsoft.com/office/drawing/2014/main" id="{3C1BFA66-4C3C-44DC-E040-E2E458893F91}"/>
              </a:ext>
            </a:extLst>
          </p:cNvPr>
          <p:cNvCxnSpPr>
            <a:cxnSpLocks/>
            <a:stCxn id="70" idx="2"/>
            <a:endCxn id="85" idx="0"/>
          </p:cNvCxnSpPr>
          <p:nvPr/>
        </p:nvCxnSpPr>
        <p:spPr>
          <a:xfrm>
            <a:off x="9110839" y="4096151"/>
            <a:ext cx="7245" cy="2808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xão reta unidirecional 78">
            <a:extLst>
              <a:ext uri="{FF2B5EF4-FFF2-40B4-BE49-F238E27FC236}">
                <a16:creationId xmlns:a16="http://schemas.microsoft.com/office/drawing/2014/main" id="{746D3879-014D-EFFA-3DB4-901236BB9D0B}"/>
              </a:ext>
            </a:extLst>
          </p:cNvPr>
          <p:cNvCxnSpPr>
            <a:cxnSpLocks/>
          </p:cNvCxnSpPr>
          <p:nvPr/>
        </p:nvCxnSpPr>
        <p:spPr>
          <a:xfrm flipH="1">
            <a:off x="11076164" y="3476761"/>
            <a:ext cx="7245" cy="219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xão reta unidirecional 79">
            <a:extLst>
              <a:ext uri="{FF2B5EF4-FFF2-40B4-BE49-F238E27FC236}">
                <a16:creationId xmlns:a16="http://schemas.microsoft.com/office/drawing/2014/main" id="{FEDCBD67-B9EC-543C-D753-3D8BA3312AAE}"/>
              </a:ext>
            </a:extLst>
          </p:cNvPr>
          <p:cNvCxnSpPr>
            <a:cxnSpLocks/>
          </p:cNvCxnSpPr>
          <p:nvPr/>
        </p:nvCxnSpPr>
        <p:spPr>
          <a:xfrm>
            <a:off x="11045684" y="4157706"/>
            <a:ext cx="0" cy="242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xão reta unidirecional 80">
            <a:extLst>
              <a:ext uri="{FF2B5EF4-FFF2-40B4-BE49-F238E27FC236}">
                <a16:creationId xmlns:a16="http://schemas.microsoft.com/office/drawing/2014/main" id="{D01B6D56-E6CD-9BFB-B763-927FF78EEF9D}"/>
              </a:ext>
            </a:extLst>
          </p:cNvPr>
          <p:cNvCxnSpPr>
            <a:cxnSpLocks/>
          </p:cNvCxnSpPr>
          <p:nvPr/>
        </p:nvCxnSpPr>
        <p:spPr>
          <a:xfrm>
            <a:off x="11053185" y="4732887"/>
            <a:ext cx="0" cy="177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xão reta unidirecional 81">
            <a:extLst>
              <a:ext uri="{FF2B5EF4-FFF2-40B4-BE49-F238E27FC236}">
                <a16:creationId xmlns:a16="http://schemas.microsoft.com/office/drawing/2014/main" id="{B38442A6-5987-2A70-20E3-15DDD67CDCE6}"/>
              </a:ext>
            </a:extLst>
          </p:cNvPr>
          <p:cNvCxnSpPr>
            <a:cxnSpLocks/>
          </p:cNvCxnSpPr>
          <p:nvPr/>
        </p:nvCxnSpPr>
        <p:spPr>
          <a:xfrm>
            <a:off x="11053185" y="5156181"/>
            <a:ext cx="519" cy="213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CaixaDeTexto 84">
            <a:extLst>
              <a:ext uri="{FF2B5EF4-FFF2-40B4-BE49-F238E27FC236}">
                <a16:creationId xmlns:a16="http://schemas.microsoft.com/office/drawing/2014/main" id="{CA9CBCAD-5AE8-38E4-1AAB-16FA862F210F}"/>
              </a:ext>
            </a:extLst>
          </p:cNvPr>
          <p:cNvSpPr txBox="1"/>
          <p:nvPr/>
        </p:nvSpPr>
        <p:spPr>
          <a:xfrm>
            <a:off x="8273148" y="4376986"/>
            <a:ext cx="168987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000" u="sng" dirty="0">
                <a:latin typeface="Montserrat" panose="00000500000000000000" pitchFamily="50" charset="0"/>
              </a:rPr>
              <a:t>Decisão (DIA)</a:t>
            </a:r>
          </a:p>
          <a:p>
            <a:pPr algn="ctr"/>
            <a:r>
              <a:rPr lang="pt-PT" sz="1000" u="sng" dirty="0">
                <a:latin typeface="Montserrat" panose="00000500000000000000" pitchFamily="50" charset="0"/>
              </a:rPr>
              <a:t>Favorável</a:t>
            </a:r>
          </a:p>
        </p:txBody>
      </p:sp>
      <p:cxnSp>
        <p:nvCxnSpPr>
          <p:cNvPr id="89" name="Conexão reta unidirecional 88">
            <a:extLst>
              <a:ext uri="{FF2B5EF4-FFF2-40B4-BE49-F238E27FC236}">
                <a16:creationId xmlns:a16="http://schemas.microsoft.com/office/drawing/2014/main" id="{21E391A1-D32B-5DE1-6D8B-9B365CF5FC77}"/>
              </a:ext>
            </a:extLst>
          </p:cNvPr>
          <p:cNvCxnSpPr>
            <a:cxnSpLocks/>
            <a:endCxn id="58" idx="0"/>
          </p:cNvCxnSpPr>
          <p:nvPr/>
        </p:nvCxnSpPr>
        <p:spPr>
          <a:xfrm>
            <a:off x="8036784" y="601735"/>
            <a:ext cx="0" cy="451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xão reta unidirecional 89">
            <a:extLst>
              <a:ext uri="{FF2B5EF4-FFF2-40B4-BE49-F238E27FC236}">
                <a16:creationId xmlns:a16="http://schemas.microsoft.com/office/drawing/2014/main" id="{57B5319B-3524-D104-60B1-E63EB5CCA435}"/>
              </a:ext>
            </a:extLst>
          </p:cNvPr>
          <p:cNvCxnSpPr>
            <a:cxnSpLocks/>
            <a:stCxn id="58" idx="2"/>
          </p:cNvCxnSpPr>
          <p:nvPr/>
        </p:nvCxnSpPr>
        <p:spPr>
          <a:xfrm>
            <a:off x="8036784" y="1453809"/>
            <a:ext cx="0" cy="415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xão reta unidirecional 90">
            <a:extLst>
              <a:ext uri="{FF2B5EF4-FFF2-40B4-BE49-F238E27FC236}">
                <a16:creationId xmlns:a16="http://schemas.microsoft.com/office/drawing/2014/main" id="{3745C1AE-B274-10BD-4C09-82F21C61AB7C}"/>
              </a:ext>
            </a:extLst>
          </p:cNvPr>
          <p:cNvCxnSpPr>
            <a:cxnSpLocks/>
          </p:cNvCxnSpPr>
          <p:nvPr/>
        </p:nvCxnSpPr>
        <p:spPr>
          <a:xfrm>
            <a:off x="8493374" y="2042150"/>
            <a:ext cx="909041" cy="11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xão reta unidirecional 91">
            <a:extLst>
              <a:ext uri="{FF2B5EF4-FFF2-40B4-BE49-F238E27FC236}">
                <a16:creationId xmlns:a16="http://schemas.microsoft.com/office/drawing/2014/main" id="{3D31166C-3F4C-BDE3-8F39-4EDC225DFA78}"/>
              </a:ext>
            </a:extLst>
          </p:cNvPr>
          <p:cNvCxnSpPr>
            <a:cxnSpLocks/>
            <a:stCxn id="58" idx="1"/>
          </p:cNvCxnSpPr>
          <p:nvPr/>
        </p:nvCxnSpPr>
        <p:spPr>
          <a:xfrm flipH="1">
            <a:off x="6541130" y="1253754"/>
            <a:ext cx="650718" cy="578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xão reta unidirecional 92">
            <a:extLst>
              <a:ext uri="{FF2B5EF4-FFF2-40B4-BE49-F238E27FC236}">
                <a16:creationId xmlns:a16="http://schemas.microsoft.com/office/drawing/2014/main" id="{1999AAEC-624D-A08B-0962-89C7F56259F9}"/>
              </a:ext>
            </a:extLst>
          </p:cNvPr>
          <p:cNvCxnSpPr>
            <a:cxnSpLocks/>
          </p:cNvCxnSpPr>
          <p:nvPr/>
        </p:nvCxnSpPr>
        <p:spPr>
          <a:xfrm flipV="1">
            <a:off x="7017714" y="2038712"/>
            <a:ext cx="677006" cy="1069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ítulo 2">
            <a:extLst>
              <a:ext uri="{FF2B5EF4-FFF2-40B4-BE49-F238E27FC236}">
                <a16:creationId xmlns:a16="http://schemas.microsoft.com/office/drawing/2014/main" id="{6DC7E77D-77FA-9AAF-9E73-A37B9948A514}"/>
              </a:ext>
            </a:extLst>
          </p:cNvPr>
          <p:cNvSpPr txBox="1">
            <a:spLocks/>
          </p:cNvSpPr>
          <p:nvPr/>
        </p:nvSpPr>
        <p:spPr>
          <a:xfrm>
            <a:off x="838200" y="350358"/>
            <a:ext cx="5572307" cy="615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PT" sz="900" b="1" dirty="0">
                <a:solidFill>
                  <a:srgbClr val="002856"/>
                </a:solidFill>
                <a:latin typeface="Montserrat Bold" panose="00000800000000000000" pitchFamily="2" charset="0"/>
              </a:rPr>
              <a:t>CURSO DE AVALIAÇÃO DE IMPACTE AMBIENTAL</a:t>
            </a:r>
            <a:br>
              <a:rPr lang="pt-PT" sz="900" b="1" dirty="0">
                <a:solidFill>
                  <a:srgbClr val="002856"/>
                </a:solidFill>
                <a:latin typeface="Montserrat Bold" panose="00000800000000000000" pitchFamily="2" charset="0"/>
              </a:rPr>
            </a:br>
            <a:r>
              <a:rPr lang="pt-PT" sz="900" b="1" dirty="0">
                <a:solidFill>
                  <a:srgbClr val="E5912B"/>
                </a:solidFill>
                <a:latin typeface="Montserrat" panose="00000500000000000000" pitchFamily="2" charset="0"/>
              </a:rPr>
              <a:t>Módulo 3: Conteúdos e resultados esperados para cada “Instrumentos” – continuação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PT" sz="900" b="1" dirty="0">
                <a:solidFill>
                  <a:srgbClr val="E5912B"/>
                </a:solidFill>
                <a:latin typeface="Montserrat" panose="00000500000000000000" pitchFamily="2" charset="0"/>
              </a:rPr>
              <a:t>Trabalhos de pós-avaliação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598F007E-08E8-0086-4AB1-8C6B00431300}"/>
              </a:ext>
            </a:extLst>
          </p:cNvPr>
          <p:cNvSpPr/>
          <p:nvPr/>
        </p:nvSpPr>
        <p:spPr>
          <a:xfrm>
            <a:off x="1437570" y="2412369"/>
            <a:ext cx="3155867" cy="480316"/>
          </a:xfrm>
          <a:prstGeom prst="roundRect">
            <a:avLst/>
          </a:prstGeom>
          <a:solidFill>
            <a:srgbClr val="E5912B">
              <a:alpha val="9882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>
                <a:latin typeface="Montserrat" panose="00000500000000000000" pitchFamily="50" charset="0"/>
              </a:rPr>
              <a:t>Estudo de Apreciação Prévia de Sujeição a AIA (EAP)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0C569120-1337-6B2D-F673-E924D48CF79A}"/>
              </a:ext>
            </a:extLst>
          </p:cNvPr>
          <p:cNvSpPr/>
          <p:nvPr/>
        </p:nvSpPr>
        <p:spPr>
          <a:xfrm>
            <a:off x="1437570" y="2949200"/>
            <a:ext cx="3155867" cy="480316"/>
          </a:xfrm>
          <a:prstGeom prst="roundRect">
            <a:avLst/>
          </a:prstGeom>
          <a:solidFill>
            <a:srgbClr val="E5912B">
              <a:alpha val="9882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>
                <a:latin typeface="Montserrat" panose="00000500000000000000" pitchFamily="50" charset="0"/>
              </a:rPr>
              <a:t>Proposta de Definição de Âmbito (PDA)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316951B5-6E2D-9038-85F7-F7F566B6103A}"/>
              </a:ext>
            </a:extLst>
          </p:cNvPr>
          <p:cNvSpPr/>
          <p:nvPr/>
        </p:nvSpPr>
        <p:spPr>
          <a:xfrm>
            <a:off x="1437571" y="3496191"/>
            <a:ext cx="3155867" cy="480316"/>
          </a:xfrm>
          <a:prstGeom prst="roundRect">
            <a:avLst/>
          </a:prstGeom>
          <a:solidFill>
            <a:srgbClr val="E5912B">
              <a:alpha val="9882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>
                <a:latin typeface="Montserrat" panose="00000500000000000000" pitchFamily="50" charset="0"/>
              </a:rPr>
              <a:t>Estudo Ambiental de Alternativas de Corredores (EAAC)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97DC94F5-4F2D-7C94-CD03-6C849F7996DF}"/>
              </a:ext>
            </a:extLst>
          </p:cNvPr>
          <p:cNvSpPr/>
          <p:nvPr/>
        </p:nvSpPr>
        <p:spPr>
          <a:xfrm>
            <a:off x="1437570" y="4580013"/>
            <a:ext cx="3155867" cy="276110"/>
          </a:xfrm>
          <a:prstGeom prst="roundRect">
            <a:avLst/>
          </a:prstGeom>
          <a:solidFill>
            <a:srgbClr val="E5912B">
              <a:alpha val="9882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>
                <a:latin typeface="Montserrat" panose="00000500000000000000" pitchFamily="50" charset="0"/>
              </a:rPr>
              <a:t>4.1 - Artigo 16.º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757F2B77-B3B0-8BE7-D927-601D89DD4498}"/>
              </a:ext>
            </a:extLst>
          </p:cNvPr>
          <p:cNvSpPr/>
          <p:nvPr/>
        </p:nvSpPr>
        <p:spPr>
          <a:xfrm>
            <a:off x="1437569" y="4939733"/>
            <a:ext cx="3155867" cy="480316"/>
          </a:xfrm>
          <a:prstGeom prst="roundRect">
            <a:avLst/>
          </a:prstGeom>
          <a:solidFill>
            <a:srgbClr val="E5912B">
              <a:alpha val="9882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>
                <a:latin typeface="Montserrat" panose="00000500000000000000" pitchFamily="50" charset="0"/>
              </a:rPr>
              <a:t>Relatório de Conformidade com o Projeto de Execução (RECAPE)</a:t>
            </a:r>
          </a:p>
        </p:txBody>
      </p:sp>
      <p:sp>
        <p:nvSpPr>
          <p:cNvPr id="26" name="Marcador de Posição de Conteúdo 2">
            <a:extLst>
              <a:ext uri="{FF2B5EF4-FFF2-40B4-BE49-F238E27FC236}">
                <a16:creationId xmlns:a16="http://schemas.microsoft.com/office/drawing/2014/main" id="{0975572C-9F8F-53FE-431C-FD3D65E770EF}"/>
              </a:ext>
            </a:extLst>
          </p:cNvPr>
          <p:cNvSpPr txBox="1">
            <a:spLocks/>
          </p:cNvSpPr>
          <p:nvPr/>
        </p:nvSpPr>
        <p:spPr>
          <a:xfrm>
            <a:off x="626006" y="1671068"/>
            <a:ext cx="5121680" cy="627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sz="1800" b="1" dirty="0">
                <a:solidFill>
                  <a:srgbClr val="E5912B"/>
                </a:solidFill>
                <a:latin typeface="Montserrat" panose="00000500000000000000" pitchFamily="50" charset="0"/>
              </a:rPr>
              <a:t>QUE “INSTRUMENTOS” EXISTEM? </a:t>
            </a:r>
          </a:p>
        </p:txBody>
      </p:sp>
      <p:cxnSp>
        <p:nvCxnSpPr>
          <p:cNvPr id="27" name="Conexão reta 26">
            <a:extLst>
              <a:ext uri="{FF2B5EF4-FFF2-40B4-BE49-F238E27FC236}">
                <a16:creationId xmlns:a16="http://schemas.microsoft.com/office/drawing/2014/main" id="{9438D5B5-97D9-ED51-7180-21418A691D95}"/>
              </a:ext>
            </a:extLst>
          </p:cNvPr>
          <p:cNvCxnSpPr>
            <a:cxnSpLocks/>
          </p:cNvCxnSpPr>
          <p:nvPr/>
        </p:nvCxnSpPr>
        <p:spPr>
          <a:xfrm>
            <a:off x="715994" y="2283852"/>
            <a:ext cx="4433976" cy="0"/>
          </a:xfrm>
          <a:prstGeom prst="line">
            <a:avLst/>
          </a:prstGeom>
          <a:ln>
            <a:solidFill>
              <a:srgbClr val="E591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F59C5D1D-F332-7889-7B5A-368489F25FB1}"/>
              </a:ext>
            </a:extLst>
          </p:cNvPr>
          <p:cNvSpPr/>
          <p:nvPr/>
        </p:nvSpPr>
        <p:spPr>
          <a:xfrm>
            <a:off x="722171" y="2420425"/>
            <a:ext cx="595735" cy="480316"/>
          </a:xfrm>
          <a:prstGeom prst="roundRect">
            <a:avLst/>
          </a:prstGeom>
          <a:solidFill>
            <a:srgbClr val="E5912B">
              <a:alpha val="9882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>
                <a:latin typeface="Montserrat" panose="00000500000000000000" pitchFamily="50" charset="0"/>
              </a:rPr>
              <a:t>1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8919B76D-1D1B-6DBA-769A-4C916FF26856}"/>
              </a:ext>
            </a:extLst>
          </p:cNvPr>
          <p:cNvSpPr/>
          <p:nvPr/>
        </p:nvSpPr>
        <p:spPr>
          <a:xfrm>
            <a:off x="722171" y="2947096"/>
            <a:ext cx="595735" cy="480316"/>
          </a:xfrm>
          <a:prstGeom prst="roundRect">
            <a:avLst/>
          </a:prstGeom>
          <a:solidFill>
            <a:srgbClr val="E5912B">
              <a:alpha val="9882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>
                <a:latin typeface="Montserrat" panose="00000500000000000000" pitchFamily="50" charset="0"/>
              </a:rPr>
              <a:t>2</a:t>
            </a:r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A36D6A7A-3E42-A171-255C-7F674D6E1D96}"/>
              </a:ext>
            </a:extLst>
          </p:cNvPr>
          <p:cNvSpPr/>
          <p:nvPr/>
        </p:nvSpPr>
        <p:spPr>
          <a:xfrm>
            <a:off x="722172" y="3473767"/>
            <a:ext cx="595735" cy="480316"/>
          </a:xfrm>
          <a:prstGeom prst="roundRect">
            <a:avLst/>
          </a:prstGeom>
          <a:solidFill>
            <a:srgbClr val="E5912B">
              <a:alpha val="9882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>
                <a:latin typeface="Montserrat" panose="00000500000000000000" pitchFamily="50" charset="0"/>
              </a:rPr>
              <a:t>3</a:t>
            </a:r>
          </a:p>
        </p:txBody>
      </p:sp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C261F37F-EEB0-01ED-26F4-C878AC777C31}"/>
              </a:ext>
            </a:extLst>
          </p:cNvPr>
          <p:cNvSpPr/>
          <p:nvPr/>
        </p:nvSpPr>
        <p:spPr>
          <a:xfrm>
            <a:off x="722172" y="4010555"/>
            <a:ext cx="595735" cy="480316"/>
          </a:xfrm>
          <a:prstGeom prst="roundRect">
            <a:avLst/>
          </a:prstGeom>
          <a:solidFill>
            <a:srgbClr val="E5912B">
              <a:alpha val="9882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>
                <a:latin typeface="Montserrat" panose="00000500000000000000" pitchFamily="50" charset="0"/>
              </a:rPr>
              <a:t>4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EF82281-1494-6220-CAAF-27A4B6446713}"/>
              </a:ext>
            </a:extLst>
          </p:cNvPr>
          <p:cNvSpPr txBox="1"/>
          <p:nvPr/>
        </p:nvSpPr>
        <p:spPr>
          <a:xfrm>
            <a:off x="6436211" y="4987189"/>
            <a:ext cx="1689872" cy="8617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000" b="1" dirty="0">
                <a:latin typeface="Montserrat" panose="00000500000000000000" pitchFamily="50" charset="0"/>
              </a:rPr>
              <a:t>Estudo Ambiental de Alternativas de Corredores - EAAC </a:t>
            </a:r>
            <a:r>
              <a:rPr lang="pt-PT" sz="1000" dirty="0">
                <a:latin typeface="Montserrat" panose="00000500000000000000" pitchFamily="50" charset="0"/>
              </a:rPr>
              <a:t>(infraestruturas lineares)</a:t>
            </a:r>
          </a:p>
        </p:txBody>
      </p:sp>
      <p:cxnSp>
        <p:nvCxnSpPr>
          <p:cNvPr id="17" name="Conexão reta unidirecional 16">
            <a:extLst>
              <a:ext uri="{FF2B5EF4-FFF2-40B4-BE49-F238E27FC236}">
                <a16:creationId xmlns:a16="http://schemas.microsoft.com/office/drawing/2014/main" id="{714DBDCB-984E-70CB-0BD7-E76721F0FA15}"/>
              </a:ext>
            </a:extLst>
          </p:cNvPr>
          <p:cNvCxnSpPr>
            <a:cxnSpLocks/>
          </p:cNvCxnSpPr>
          <p:nvPr/>
        </p:nvCxnSpPr>
        <p:spPr>
          <a:xfrm flipH="1">
            <a:off x="7702944" y="2146971"/>
            <a:ext cx="188077" cy="2840218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xão reta unidirecional 27">
            <a:extLst>
              <a:ext uri="{FF2B5EF4-FFF2-40B4-BE49-F238E27FC236}">
                <a16:creationId xmlns:a16="http://schemas.microsoft.com/office/drawing/2014/main" id="{42BD1A46-4FA0-5A3F-ED08-88A85D770CA6}"/>
              </a:ext>
            </a:extLst>
          </p:cNvPr>
          <p:cNvCxnSpPr>
            <a:cxnSpLocks/>
          </p:cNvCxnSpPr>
          <p:nvPr/>
        </p:nvCxnSpPr>
        <p:spPr>
          <a:xfrm flipV="1">
            <a:off x="7912819" y="3251013"/>
            <a:ext cx="318150" cy="1700850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4AACBA82-2CC5-5FA3-C03C-09D4306F59B0}"/>
              </a:ext>
            </a:extLst>
          </p:cNvPr>
          <p:cNvSpPr/>
          <p:nvPr/>
        </p:nvSpPr>
        <p:spPr>
          <a:xfrm>
            <a:off x="715964" y="4937906"/>
            <a:ext cx="595735" cy="480316"/>
          </a:xfrm>
          <a:prstGeom prst="roundRect">
            <a:avLst/>
          </a:prstGeom>
          <a:solidFill>
            <a:srgbClr val="E5912B">
              <a:alpha val="9882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>
                <a:latin typeface="Montserrat" panose="00000500000000000000" pitchFamily="50" charset="0"/>
              </a:rPr>
              <a:t>5</a:t>
            </a:r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C1243C1A-1375-E489-2470-3EE16980B949}"/>
              </a:ext>
            </a:extLst>
          </p:cNvPr>
          <p:cNvSpPr/>
          <p:nvPr/>
        </p:nvSpPr>
        <p:spPr>
          <a:xfrm>
            <a:off x="1437567" y="5482334"/>
            <a:ext cx="3155867" cy="480316"/>
          </a:xfrm>
          <a:prstGeom prst="roundRect">
            <a:avLst/>
          </a:prstGeom>
          <a:solidFill>
            <a:srgbClr val="E5912B">
              <a:alpha val="9882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>
                <a:latin typeface="Montserrat" panose="00000500000000000000" pitchFamily="50" charset="0"/>
              </a:rPr>
              <a:t>Estudo de Incidências Ambientais (</a:t>
            </a:r>
            <a:r>
              <a:rPr lang="pt-PT" sz="1200" b="1" dirty="0" err="1">
                <a:latin typeface="Montserrat" panose="00000500000000000000" pitchFamily="50" charset="0"/>
              </a:rPr>
              <a:t>EIncA</a:t>
            </a:r>
            <a:r>
              <a:rPr lang="pt-PT" sz="1200" b="1" dirty="0">
                <a:latin typeface="Montserrat" panose="00000500000000000000" pitchFamily="50" charset="0"/>
              </a:rPr>
              <a:t>)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CE56722D-0B77-8327-8BBC-BC65FEEBF1B9}"/>
              </a:ext>
            </a:extLst>
          </p:cNvPr>
          <p:cNvSpPr txBox="1"/>
          <p:nvPr/>
        </p:nvSpPr>
        <p:spPr>
          <a:xfrm>
            <a:off x="4903834" y="2588466"/>
            <a:ext cx="1175259" cy="2545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000" b="1" dirty="0">
                <a:latin typeface="Montserrat" panose="00000500000000000000" pitchFamily="50" charset="0"/>
              </a:rPr>
              <a:t>EINCA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A19DEFD9-99D7-D6C2-70EA-67D6705CBF75}"/>
              </a:ext>
            </a:extLst>
          </p:cNvPr>
          <p:cNvSpPr/>
          <p:nvPr/>
        </p:nvSpPr>
        <p:spPr>
          <a:xfrm>
            <a:off x="1437567" y="6041976"/>
            <a:ext cx="3155867" cy="480316"/>
          </a:xfrm>
          <a:prstGeom prst="roundRect">
            <a:avLst/>
          </a:prstGeom>
          <a:solidFill>
            <a:srgbClr val="E5912B">
              <a:alpha val="9882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>
                <a:latin typeface="Montserrat" panose="00000500000000000000" pitchFamily="50" charset="0"/>
              </a:rPr>
              <a:t>Pós-Avaliação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384295F6-B47E-75DB-9216-C40872CCD78E}"/>
              </a:ext>
            </a:extLst>
          </p:cNvPr>
          <p:cNvSpPr/>
          <p:nvPr/>
        </p:nvSpPr>
        <p:spPr>
          <a:xfrm>
            <a:off x="1437568" y="4033022"/>
            <a:ext cx="3155867" cy="480316"/>
          </a:xfrm>
          <a:prstGeom prst="roundRect">
            <a:avLst/>
          </a:prstGeom>
          <a:solidFill>
            <a:srgbClr val="E5912B">
              <a:alpha val="9882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>
                <a:latin typeface="Montserrat" panose="00000500000000000000" pitchFamily="50" charset="0"/>
              </a:rPr>
              <a:t>Estudo de Impacte Ambiental (EIA)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D311309E-59EC-E224-A6BD-C7B65EC3E410}"/>
              </a:ext>
            </a:extLst>
          </p:cNvPr>
          <p:cNvSpPr/>
          <p:nvPr/>
        </p:nvSpPr>
        <p:spPr>
          <a:xfrm>
            <a:off x="715964" y="5480118"/>
            <a:ext cx="595735" cy="480316"/>
          </a:xfrm>
          <a:prstGeom prst="roundRect">
            <a:avLst/>
          </a:prstGeom>
          <a:solidFill>
            <a:srgbClr val="E5912B">
              <a:alpha val="9882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>
                <a:latin typeface="Montserrat" panose="00000500000000000000" pitchFamily="50" charset="0"/>
              </a:rPr>
              <a:t>6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48D7CF85-007C-C1EC-1BB9-5ADB4F2FF148}"/>
              </a:ext>
            </a:extLst>
          </p:cNvPr>
          <p:cNvSpPr/>
          <p:nvPr/>
        </p:nvSpPr>
        <p:spPr>
          <a:xfrm>
            <a:off x="725958" y="6021728"/>
            <a:ext cx="595735" cy="480316"/>
          </a:xfrm>
          <a:prstGeom prst="roundRect">
            <a:avLst/>
          </a:prstGeom>
          <a:solidFill>
            <a:srgbClr val="E5912B">
              <a:alpha val="9882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>
                <a:latin typeface="Montserrat" panose="00000500000000000000" pitchFamily="50" charset="0"/>
              </a:rPr>
              <a:t>7</a:t>
            </a:r>
          </a:p>
        </p:txBody>
      </p:sp>
      <p:sp>
        <p:nvSpPr>
          <p:cNvPr id="18" name="Marcador de Posição de Conteúdo 2">
            <a:extLst>
              <a:ext uri="{FF2B5EF4-FFF2-40B4-BE49-F238E27FC236}">
                <a16:creationId xmlns:a16="http://schemas.microsoft.com/office/drawing/2014/main" id="{DC3BEA8E-87E8-8606-5DF4-7889DCB82E9E}"/>
              </a:ext>
            </a:extLst>
          </p:cNvPr>
          <p:cNvSpPr txBox="1">
            <a:spLocks/>
          </p:cNvSpPr>
          <p:nvPr/>
        </p:nvSpPr>
        <p:spPr>
          <a:xfrm>
            <a:off x="4858277" y="6285142"/>
            <a:ext cx="3155868" cy="252605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b="1" dirty="0">
                <a:latin typeface="Montserrat" panose="00000500000000000000" pitchFamily="50" charset="0"/>
              </a:rPr>
              <a:t>O que se aplica, quando e porquê?</a:t>
            </a:r>
          </a:p>
        </p:txBody>
      </p:sp>
      <p:cxnSp>
        <p:nvCxnSpPr>
          <p:cNvPr id="110" name="Conexão reta unidirecional 109">
            <a:extLst>
              <a:ext uri="{FF2B5EF4-FFF2-40B4-BE49-F238E27FC236}">
                <a16:creationId xmlns:a16="http://schemas.microsoft.com/office/drawing/2014/main" id="{58F3124A-3B37-FB27-612D-EBF328A2016D}"/>
              </a:ext>
            </a:extLst>
          </p:cNvPr>
          <p:cNvCxnSpPr>
            <a:stCxn id="10" idx="1"/>
          </p:cNvCxnSpPr>
          <p:nvPr/>
        </p:nvCxnSpPr>
        <p:spPr>
          <a:xfrm flipH="1" flipV="1">
            <a:off x="5149970" y="2892685"/>
            <a:ext cx="1286241" cy="2525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8FC9A30-A84C-7058-F320-02FBB837037C}"/>
              </a:ext>
            </a:extLst>
          </p:cNvPr>
          <p:cNvSpPr txBox="1"/>
          <p:nvPr/>
        </p:nvSpPr>
        <p:spPr>
          <a:xfrm>
            <a:off x="8505414" y="6039730"/>
            <a:ext cx="1689872" cy="2462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000" b="1" dirty="0">
                <a:latin typeface="Montserrat" panose="00000500000000000000" pitchFamily="50" charset="0"/>
              </a:rPr>
              <a:t>Pós- Avaliação</a:t>
            </a:r>
          </a:p>
        </p:txBody>
      </p:sp>
      <p:cxnSp>
        <p:nvCxnSpPr>
          <p:cNvPr id="35" name="Conexão reta unidirecional 34">
            <a:extLst>
              <a:ext uri="{FF2B5EF4-FFF2-40B4-BE49-F238E27FC236}">
                <a16:creationId xmlns:a16="http://schemas.microsoft.com/office/drawing/2014/main" id="{6F691EA8-0FBF-1BEC-5170-9DA5CE47C75D}"/>
              </a:ext>
            </a:extLst>
          </p:cNvPr>
          <p:cNvCxnSpPr>
            <a:cxnSpLocks/>
            <a:stCxn id="85" idx="2"/>
          </p:cNvCxnSpPr>
          <p:nvPr/>
        </p:nvCxnSpPr>
        <p:spPr>
          <a:xfrm>
            <a:off x="9118084" y="4777096"/>
            <a:ext cx="16459" cy="1221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xão reta unidirecional 37">
            <a:extLst>
              <a:ext uri="{FF2B5EF4-FFF2-40B4-BE49-F238E27FC236}">
                <a16:creationId xmlns:a16="http://schemas.microsoft.com/office/drawing/2014/main" id="{BD015CF7-6E1B-F080-6BFD-D9A54D1B15ED}"/>
              </a:ext>
            </a:extLst>
          </p:cNvPr>
          <p:cNvCxnSpPr>
            <a:cxnSpLocks/>
          </p:cNvCxnSpPr>
          <p:nvPr/>
        </p:nvCxnSpPr>
        <p:spPr>
          <a:xfrm flipH="1">
            <a:off x="10218596" y="5840883"/>
            <a:ext cx="814013" cy="4003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xão reta unidirecional 35">
            <a:extLst>
              <a:ext uri="{FF2B5EF4-FFF2-40B4-BE49-F238E27FC236}">
                <a16:creationId xmlns:a16="http://schemas.microsoft.com/office/drawing/2014/main" id="{8D8CCBB4-C10B-BAB9-E948-EAC40A08B1DA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5387959" y="924765"/>
            <a:ext cx="1151016" cy="1613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F709A84-97E1-2E96-BE96-9285F22E7FB6}"/>
              </a:ext>
            </a:extLst>
          </p:cNvPr>
          <p:cNvSpPr txBox="1"/>
          <p:nvPr/>
        </p:nvSpPr>
        <p:spPr>
          <a:xfrm>
            <a:off x="7659208" y="607625"/>
            <a:ext cx="1194660" cy="2462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000" dirty="0">
                <a:latin typeface="Montserrat" panose="00000500000000000000" pitchFamily="50" charset="0"/>
              </a:rPr>
              <a:t>RJAIA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915E8C5-E783-219E-76B5-BC9067184DC2}"/>
              </a:ext>
            </a:extLst>
          </p:cNvPr>
          <p:cNvSpPr txBox="1"/>
          <p:nvPr/>
        </p:nvSpPr>
        <p:spPr>
          <a:xfrm>
            <a:off x="5963467" y="678544"/>
            <a:ext cx="1151016" cy="2462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000" dirty="0">
                <a:latin typeface="Montserrat" panose="00000500000000000000" pitchFamily="50" charset="0"/>
              </a:rPr>
              <a:t>Fora do RJAIA</a:t>
            </a:r>
          </a:p>
        </p:txBody>
      </p:sp>
      <p:cxnSp>
        <p:nvCxnSpPr>
          <p:cNvPr id="39" name="Conexão reta unidirecional 38">
            <a:extLst>
              <a:ext uri="{FF2B5EF4-FFF2-40B4-BE49-F238E27FC236}">
                <a16:creationId xmlns:a16="http://schemas.microsoft.com/office/drawing/2014/main" id="{24CB8F59-FBD2-EC2A-8394-AFBEF9A0AB21}"/>
              </a:ext>
            </a:extLst>
          </p:cNvPr>
          <p:cNvCxnSpPr>
            <a:cxnSpLocks/>
          </p:cNvCxnSpPr>
          <p:nvPr/>
        </p:nvCxnSpPr>
        <p:spPr>
          <a:xfrm>
            <a:off x="7715040" y="402122"/>
            <a:ext cx="175981" cy="189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xão reta unidirecional 41">
            <a:extLst>
              <a:ext uri="{FF2B5EF4-FFF2-40B4-BE49-F238E27FC236}">
                <a16:creationId xmlns:a16="http://schemas.microsoft.com/office/drawing/2014/main" id="{4AEA9AC0-7E25-8847-2D0E-418DD23B29FC}"/>
              </a:ext>
            </a:extLst>
          </p:cNvPr>
          <p:cNvCxnSpPr>
            <a:cxnSpLocks/>
          </p:cNvCxnSpPr>
          <p:nvPr/>
        </p:nvCxnSpPr>
        <p:spPr>
          <a:xfrm>
            <a:off x="6865730" y="400339"/>
            <a:ext cx="0" cy="246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xão reta unidirecional 53">
            <a:extLst>
              <a:ext uri="{FF2B5EF4-FFF2-40B4-BE49-F238E27FC236}">
                <a16:creationId xmlns:a16="http://schemas.microsoft.com/office/drawing/2014/main" id="{05A481A2-B112-E27E-E2B1-AF1C39006883}"/>
              </a:ext>
            </a:extLst>
          </p:cNvPr>
          <p:cNvCxnSpPr>
            <a:cxnSpLocks/>
          </p:cNvCxnSpPr>
          <p:nvPr/>
        </p:nvCxnSpPr>
        <p:spPr>
          <a:xfrm>
            <a:off x="6565919" y="3670695"/>
            <a:ext cx="0" cy="457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2607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34FF4E-9B1A-E356-7D4B-9862BC3AC3C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868781"/>
            <a:ext cx="10515600" cy="620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800" b="1" dirty="0">
                <a:solidFill>
                  <a:srgbClr val="002856"/>
                </a:solidFill>
                <a:latin typeface="Montserrat" panose="00000500000000000000" pitchFamily="2" charset="0"/>
              </a:rPr>
              <a:t>“Instrumentos” existentes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E9718EC5-C20A-B2E8-7C62-FD38C064E04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26083" y="380970"/>
            <a:ext cx="3227717" cy="305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t-PT" sz="1200" i="1" dirty="0">
                <a:solidFill>
                  <a:srgbClr val="002856"/>
                </a:solidFill>
                <a:latin typeface="Montserrat" panose="00000500000000000000" pitchFamily="2" charset="0"/>
              </a:rPr>
              <a:t>19/12/2024</a:t>
            </a:r>
          </a:p>
        </p:txBody>
      </p:sp>
      <p:cxnSp>
        <p:nvCxnSpPr>
          <p:cNvPr id="8" name="Conexão reta 7">
            <a:extLst>
              <a:ext uri="{FF2B5EF4-FFF2-40B4-BE49-F238E27FC236}">
                <a16:creationId xmlns:a16="http://schemas.microsoft.com/office/drawing/2014/main" id="{5CDDA346-C506-95C0-D742-E2D8DA6C225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1489135"/>
            <a:ext cx="451485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 descr="Uma imagem com Tipo de letra, Gráficos, design gráfico, captura de ecrã&#10;&#10;Descrição gerada automaticamente">
            <a:extLst>
              <a:ext uri="{FF2B5EF4-FFF2-40B4-BE49-F238E27FC236}">
                <a16:creationId xmlns:a16="http://schemas.microsoft.com/office/drawing/2014/main" id="{2062510F-D646-9B7A-28DB-D8203C8DA9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324" y="6267450"/>
            <a:ext cx="837992" cy="401145"/>
          </a:xfrm>
          <a:prstGeom prst="rect">
            <a:avLst/>
          </a:prstGeom>
        </p:spPr>
      </p:pic>
      <p:sp>
        <p:nvSpPr>
          <p:cNvPr id="19" name="Subtítulo 2">
            <a:extLst>
              <a:ext uri="{FF2B5EF4-FFF2-40B4-BE49-F238E27FC236}">
                <a16:creationId xmlns:a16="http://schemas.microsoft.com/office/drawing/2014/main" id="{363775B8-F9E1-439F-5C1C-9AC196EAD79E}"/>
              </a:ext>
            </a:extLst>
          </p:cNvPr>
          <p:cNvSpPr txBox="1">
            <a:spLocks/>
          </p:cNvSpPr>
          <p:nvPr/>
        </p:nvSpPr>
        <p:spPr>
          <a:xfrm>
            <a:off x="838200" y="350357"/>
            <a:ext cx="5572307" cy="5426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PT" sz="900" b="1" dirty="0">
                <a:solidFill>
                  <a:srgbClr val="002856"/>
                </a:solidFill>
                <a:latin typeface="Montserrat Bold" panose="00000800000000000000" pitchFamily="2" charset="0"/>
              </a:rPr>
              <a:t>CURSO DE AVALIAÇÃO DE IMPACTE AMBIENTAL</a:t>
            </a:r>
            <a:br>
              <a:rPr lang="pt-PT" sz="900" b="1" dirty="0">
                <a:solidFill>
                  <a:srgbClr val="002856"/>
                </a:solidFill>
                <a:latin typeface="Montserrat Bold" panose="00000800000000000000" pitchFamily="2" charset="0"/>
              </a:rPr>
            </a:br>
            <a:r>
              <a:rPr lang="pt-PT" sz="900" b="1" dirty="0">
                <a:solidFill>
                  <a:srgbClr val="E5912B"/>
                </a:solidFill>
                <a:latin typeface="Montserrat" panose="00000500000000000000" pitchFamily="2" charset="0"/>
              </a:rPr>
              <a:t>Módulo 3: Conteúdos e resultados esperados para cada “Instrumentos” – continuação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PT" sz="900" b="1" dirty="0">
                <a:solidFill>
                  <a:srgbClr val="E5912B"/>
                </a:solidFill>
                <a:latin typeface="Montserrat" panose="00000500000000000000" pitchFamily="2" charset="0"/>
              </a:rPr>
              <a:t>Trabalhos de pós-avaliação</a:t>
            </a:r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56851579-573C-C0BE-04CC-9E40C51C70D4}"/>
              </a:ext>
            </a:extLst>
          </p:cNvPr>
          <p:cNvSpPr/>
          <p:nvPr/>
        </p:nvSpPr>
        <p:spPr>
          <a:xfrm>
            <a:off x="8063899" y="1037617"/>
            <a:ext cx="3405930" cy="1086715"/>
          </a:xfrm>
          <a:prstGeom prst="roundRect">
            <a:avLst/>
          </a:prstGeom>
          <a:solidFill>
            <a:srgbClr val="E591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00" b="1" dirty="0">
                <a:solidFill>
                  <a:schemeClr val="bg1"/>
                </a:solidFill>
                <a:latin typeface="Montserrat" panose="00000500000000000000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Artigo 12.º do Decreto-Lei n.º 151 -B/2013, de 31 de outubro republicado pelo Decreto-Lei n.º 11/2023, de 10 de fevereiro</a:t>
            </a:r>
            <a:r>
              <a:rPr lang="pt-PT" sz="1100" b="1" dirty="0">
                <a:solidFill>
                  <a:srgbClr val="0563C1"/>
                </a:solidFill>
                <a:latin typeface="Montserrat" panose="00000500000000000000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</a:t>
            </a:r>
            <a:r>
              <a:rPr lang="pt-PT" sz="1100" b="1" u="sng" dirty="0">
                <a:solidFill>
                  <a:srgbClr val="0563C1"/>
                </a:solidFill>
                <a:latin typeface="Montserrat" panose="00000500000000000000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  <a:p>
            <a:pPr algn="ctr"/>
            <a:r>
              <a:rPr lang="pt-PT" sz="1100" b="1" u="sng" dirty="0">
                <a:solidFill>
                  <a:schemeClr val="bg1"/>
                </a:solidFill>
                <a:latin typeface="Montserrat" panose="00000500000000000000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 sua atual redação</a:t>
            </a:r>
            <a:endParaRPr lang="pt-PT" sz="1100" b="1" u="sng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A67C2301-5716-9FBC-1FB5-9104E038C82B}"/>
              </a:ext>
            </a:extLst>
          </p:cNvPr>
          <p:cNvSpPr/>
          <p:nvPr/>
        </p:nvSpPr>
        <p:spPr>
          <a:xfrm>
            <a:off x="1437570" y="1795358"/>
            <a:ext cx="3155867" cy="480316"/>
          </a:xfrm>
          <a:prstGeom prst="roundRect">
            <a:avLst/>
          </a:prstGeom>
          <a:solidFill>
            <a:srgbClr val="E5912B">
              <a:alpha val="9882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>
                <a:latin typeface="Montserrat" panose="00000500000000000000" pitchFamily="50" charset="0"/>
              </a:rPr>
              <a:t>Proposta de Definição de Âmbito (PDA)</a:t>
            </a:r>
          </a:p>
        </p:txBody>
      </p:sp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49D69939-FA65-9768-3F35-5A6DE257F730}"/>
              </a:ext>
            </a:extLst>
          </p:cNvPr>
          <p:cNvSpPr/>
          <p:nvPr/>
        </p:nvSpPr>
        <p:spPr>
          <a:xfrm>
            <a:off x="722171" y="1771884"/>
            <a:ext cx="595735" cy="480316"/>
          </a:xfrm>
          <a:prstGeom prst="roundRect">
            <a:avLst/>
          </a:prstGeom>
          <a:solidFill>
            <a:srgbClr val="E5912B">
              <a:alpha val="9882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>
                <a:latin typeface="Montserrat" panose="00000500000000000000" pitchFamily="50" charset="0"/>
              </a:rPr>
              <a:t>2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0E0C4C14-9BD9-F2BF-696E-AA76B017EF6D}"/>
              </a:ext>
            </a:extLst>
          </p:cNvPr>
          <p:cNvSpPr txBox="1"/>
          <p:nvPr/>
        </p:nvSpPr>
        <p:spPr>
          <a:xfrm>
            <a:off x="1429865" y="2399347"/>
            <a:ext cx="5351935" cy="356565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altLang="pt-PT" sz="105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50" charset="0"/>
              </a:rPr>
              <a:t>Documento elaborado pelo proponente </a:t>
            </a:r>
            <a:r>
              <a:rPr kumimoji="0" lang="pt-PT" altLang="pt-PT" sz="105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50" charset="0"/>
              </a:rPr>
              <a:t>no âmbito da fase de definição do âmbito do estudo de impacte ambiental, que contém uma </a:t>
            </a:r>
            <a:r>
              <a:rPr kumimoji="0" lang="pt-PT" altLang="pt-PT" sz="105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50" charset="0"/>
              </a:rPr>
              <a:t>descrição sumária do tipo, características e localização do projeto, e a identificação, análise e seleção das vertentes ambientais significativas </a:t>
            </a:r>
            <a:r>
              <a:rPr kumimoji="0" lang="pt-PT" altLang="pt-PT" sz="105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50" charset="0"/>
              </a:rPr>
              <a:t>que podem ser afetadas e sobre as quais o estudo de impacte ambiental deve incidir.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PT" altLang="pt-PT" sz="1050" dirty="0">
              <a:latin typeface="Montserrat" panose="00000500000000000000" pitchFamily="50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PT" sz="1050" b="1" dirty="0">
                <a:latin typeface="Montserrat" panose="00000500000000000000" pitchFamily="50" charset="0"/>
              </a:rPr>
              <a:t>A definição do âmbito do EIA vincula o proponente, a autoridade de AIA e as entidades externas consultadas</a:t>
            </a:r>
            <a:r>
              <a:rPr lang="pt-PT" sz="1050" dirty="0">
                <a:latin typeface="Montserrat" panose="00000500000000000000" pitchFamily="50" charset="0"/>
              </a:rPr>
              <a:t> quanto ao conteúdo do EIA, pelo período de </a:t>
            </a:r>
            <a:r>
              <a:rPr lang="pt-PT" sz="1050" b="1" dirty="0">
                <a:latin typeface="Montserrat" panose="00000500000000000000" pitchFamily="50" charset="0"/>
              </a:rPr>
              <a:t>dois anos</a:t>
            </a:r>
            <a:r>
              <a:rPr lang="pt-PT" sz="1050" dirty="0">
                <a:latin typeface="Montserrat" panose="00000500000000000000" pitchFamily="50" charset="0"/>
              </a:rPr>
              <a:t>, salvo quando se verifiquem, durante este período, alterações circunstanciais.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PT" altLang="pt-PT" sz="1050" dirty="0">
              <a:latin typeface="Montserrat" panose="00000500000000000000" pitchFamily="50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PT" altLang="pt-PT" sz="1050" dirty="0">
                <a:latin typeface="Montserrat" panose="00000500000000000000" pitchFamily="50" charset="0"/>
              </a:rPr>
              <a:t>O Decreto-Lei n.º 99/2024, de 3 de dezembro que altera o quadro regulatório aplicável às energias renováveis, veio alterar </a:t>
            </a:r>
            <a:r>
              <a:rPr lang="pt-PT" sz="1050" dirty="0">
                <a:latin typeface="Montserrat" panose="00000500000000000000" pitchFamily="50" charset="0"/>
              </a:rPr>
              <a:t>o ponto 1 do artigo 12º  do Decreto-Lei n.º 151-B/2013, de 31 de outubro onde comunica que “O proponente pode apresentar à autoridade de AIA, previamente ao início do procedimento de AIA, uma PDA do EIA, </a:t>
            </a:r>
            <a:r>
              <a:rPr lang="pt-PT" sz="1050" b="1" dirty="0">
                <a:latin typeface="Montserrat" panose="00000500000000000000" pitchFamily="50" charset="0"/>
              </a:rPr>
              <a:t>exceto no caso de centros </a:t>
            </a:r>
            <a:r>
              <a:rPr lang="pt-PT" sz="1050" b="1" dirty="0" err="1">
                <a:latin typeface="Montserrat" panose="00000500000000000000" pitchFamily="50" charset="0"/>
              </a:rPr>
              <a:t>eletroprodutores</a:t>
            </a:r>
            <a:r>
              <a:rPr lang="pt-PT" sz="1050" b="1" dirty="0">
                <a:latin typeface="Montserrat" panose="00000500000000000000" pitchFamily="50" charset="0"/>
              </a:rPr>
              <a:t> de energia renovável e infraestruturas conexas, para os quais a apresentação da PDA é obrigatória.”</a:t>
            </a:r>
          </a:p>
        </p:txBody>
      </p:sp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CB686175-E449-6A47-65B3-F7838C2E43BF}"/>
              </a:ext>
            </a:extLst>
          </p:cNvPr>
          <p:cNvSpPr/>
          <p:nvPr/>
        </p:nvSpPr>
        <p:spPr>
          <a:xfrm>
            <a:off x="1101146" y="2557501"/>
            <a:ext cx="219960" cy="82968"/>
          </a:xfrm>
          <a:prstGeom prst="roundRect">
            <a:avLst/>
          </a:prstGeom>
          <a:noFill/>
          <a:ln>
            <a:solidFill>
              <a:srgbClr val="E591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200" b="1" dirty="0">
              <a:latin typeface="Montserrat" panose="00000500000000000000" pitchFamily="50" charset="0"/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881DCE92-C639-9ED5-5511-9084D4EF6EE3}"/>
              </a:ext>
            </a:extLst>
          </p:cNvPr>
          <p:cNvSpPr/>
          <p:nvPr/>
        </p:nvSpPr>
        <p:spPr>
          <a:xfrm>
            <a:off x="1097946" y="3712986"/>
            <a:ext cx="219960" cy="82968"/>
          </a:xfrm>
          <a:prstGeom prst="roundRect">
            <a:avLst/>
          </a:prstGeom>
          <a:noFill/>
          <a:ln>
            <a:solidFill>
              <a:srgbClr val="E591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200" b="1" dirty="0">
              <a:latin typeface="Montserrat" panose="00000500000000000000" pitchFamily="50" charset="0"/>
            </a:endParaRP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A3D0E220-0FB2-9EB4-D9F5-38B651E9B050}"/>
              </a:ext>
            </a:extLst>
          </p:cNvPr>
          <p:cNvSpPr/>
          <p:nvPr/>
        </p:nvSpPr>
        <p:spPr>
          <a:xfrm>
            <a:off x="923261" y="183390"/>
            <a:ext cx="756612" cy="98577"/>
          </a:xfrm>
          <a:prstGeom prst="roundRect">
            <a:avLst/>
          </a:prstGeom>
          <a:solidFill>
            <a:srgbClr val="E5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7F0F6F50-8AD2-0E7D-76A9-C64106D28DD8}"/>
              </a:ext>
            </a:extLst>
          </p:cNvPr>
          <p:cNvSpPr/>
          <p:nvPr/>
        </p:nvSpPr>
        <p:spPr>
          <a:xfrm>
            <a:off x="1711700" y="179244"/>
            <a:ext cx="756612" cy="98577"/>
          </a:xfrm>
          <a:prstGeom prst="roundRect">
            <a:avLst/>
          </a:prstGeom>
          <a:solidFill>
            <a:srgbClr val="002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4425B1F2-BFE0-AC0D-A5F1-E959BCAF6DC1}"/>
              </a:ext>
            </a:extLst>
          </p:cNvPr>
          <p:cNvSpPr/>
          <p:nvPr/>
        </p:nvSpPr>
        <p:spPr>
          <a:xfrm>
            <a:off x="1097946" y="4686240"/>
            <a:ext cx="219960" cy="82968"/>
          </a:xfrm>
          <a:prstGeom prst="roundRect">
            <a:avLst/>
          </a:prstGeom>
          <a:noFill/>
          <a:ln>
            <a:solidFill>
              <a:srgbClr val="E591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200" b="1" dirty="0">
              <a:latin typeface="Montserrat" panose="00000500000000000000" pitchFamily="50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4C1EA169-7B58-2B1B-E6F2-DECE7A83B1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519" y="2462400"/>
            <a:ext cx="4243282" cy="3917379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467EF9A3-A9D1-3D2C-B1E8-E7F4742C58DC}"/>
                  </a:ext>
                </a:extLst>
              </p14:cNvPr>
              <p14:cNvContentPartPr/>
              <p14:nvPr/>
            </p14:nvContentPartPr>
            <p14:xfrm>
              <a:off x="9561928" y="3241015"/>
              <a:ext cx="1306800" cy="68112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467EF9A3-A9D1-3D2C-B1E8-E7F4742C58D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89928" y="3097015"/>
                <a:ext cx="1450440" cy="96876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15075A89-49BD-D406-14E9-A38AB660F6EA}"/>
              </a:ext>
            </a:extLst>
          </p:cNvPr>
          <p:cNvSpPr/>
          <p:nvPr/>
        </p:nvSpPr>
        <p:spPr>
          <a:xfrm>
            <a:off x="1429865" y="6058316"/>
            <a:ext cx="5351935" cy="480316"/>
          </a:xfrm>
          <a:prstGeom prst="roundRect">
            <a:avLst/>
          </a:prstGeom>
          <a:noFill/>
          <a:ln>
            <a:solidFill>
              <a:srgbClr val="E591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PT" sz="1100" b="1" dirty="0">
                <a:solidFill>
                  <a:srgbClr val="002856"/>
                </a:solidFill>
                <a:latin typeface="Montserrat" panose="00000500000000000000" pitchFamily="50" charset="0"/>
              </a:rPr>
              <a:t>Este decreto-lei entrou em vigor 15 dias após a sua publicação (18 de dezembro de 2024).</a:t>
            </a:r>
            <a:endParaRPr lang="pt-PT" altLang="pt-PT" sz="1100" b="1" dirty="0">
              <a:solidFill>
                <a:srgbClr val="002856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952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366E9-519D-BD96-20BC-773BE3FED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3FAD74-4C6C-29D9-DFCB-1C75C4CB5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68781"/>
            <a:ext cx="10772793" cy="620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800" b="1">
                <a:solidFill>
                  <a:srgbClr val="002856"/>
                </a:solidFill>
                <a:latin typeface="Montserrat" panose="00000500000000000000" pitchFamily="2" charset="0"/>
              </a:rPr>
              <a:t>Instrumentos </a:t>
            </a:r>
            <a:r>
              <a:rPr lang="pt-PT" sz="2800" b="1" dirty="0">
                <a:solidFill>
                  <a:srgbClr val="002856"/>
                </a:solidFill>
                <a:latin typeface="Montserrat" panose="00000500000000000000" pitchFamily="2" charset="0"/>
              </a:rPr>
              <a:t>e respetivas decisões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6DB31698-4A20-9860-1D6F-D75EAE10DE6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26083" y="380970"/>
            <a:ext cx="3227717" cy="305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t-PT" sz="1200" i="1" dirty="0">
                <a:solidFill>
                  <a:srgbClr val="002856"/>
                </a:solidFill>
                <a:latin typeface="Montserrat" panose="00000500000000000000" pitchFamily="2" charset="0"/>
              </a:rPr>
              <a:t>19/12/2024</a:t>
            </a:r>
          </a:p>
        </p:txBody>
      </p:sp>
      <p:cxnSp>
        <p:nvCxnSpPr>
          <p:cNvPr id="8" name="Conexão reta 7">
            <a:extLst>
              <a:ext uri="{FF2B5EF4-FFF2-40B4-BE49-F238E27FC236}">
                <a16:creationId xmlns:a16="http://schemas.microsoft.com/office/drawing/2014/main" id="{50B6634E-3612-32B0-2BDC-DAAD70DD64D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1489135"/>
            <a:ext cx="451485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 descr="Uma imagem com Tipo de letra, Gráficos, design gráfico, captura de ecrã&#10;&#10;Descrição gerada automaticamente">
            <a:extLst>
              <a:ext uri="{FF2B5EF4-FFF2-40B4-BE49-F238E27FC236}">
                <a16:creationId xmlns:a16="http://schemas.microsoft.com/office/drawing/2014/main" id="{C7D53387-56E5-1757-2F36-02648C568F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324" y="6267450"/>
            <a:ext cx="837992" cy="401145"/>
          </a:xfrm>
          <a:prstGeom prst="rect">
            <a:avLst/>
          </a:prstGeom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7EAA6C88-FBF2-1B81-A5BE-CC10AF6A0501}"/>
              </a:ext>
            </a:extLst>
          </p:cNvPr>
          <p:cNvSpPr txBox="1">
            <a:spLocks/>
          </p:cNvSpPr>
          <p:nvPr/>
        </p:nvSpPr>
        <p:spPr>
          <a:xfrm>
            <a:off x="838200" y="350357"/>
            <a:ext cx="5572307" cy="547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PT" sz="900" b="1" dirty="0">
                <a:solidFill>
                  <a:srgbClr val="002856"/>
                </a:solidFill>
                <a:latin typeface="Montserrat Bold" panose="00000800000000000000" pitchFamily="2" charset="0"/>
              </a:rPr>
              <a:t>CURSO DE AVALIAÇÃO DE IMPACTE AMBIENTAL</a:t>
            </a:r>
            <a:br>
              <a:rPr lang="pt-PT" sz="900" b="1" dirty="0">
                <a:solidFill>
                  <a:srgbClr val="002856"/>
                </a:solidFill>
                <a:latin typeface="Montserrat Bold" panose="00000800000000000000" pitchFamily="2" charset="0"/>
              </a:rPr>
            </a:br>
            <a:r>
              <a:rPr lang="pt-PT" sz="900" b="1" dirty="0">
                <a:solidFill>
                  <a:srgbClr val="E5912B"/>
                </a:solidFill>
                <a:latin typeface="Montserrat" panose="00000500000000000000" pitchFamily="2" charset="0"/>
              </a:rPr>
              <a:t>Módulo 3: Conteúdos e resultados esperados para cada “Instrumentos” – continuação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PT" sz="900" b="1" dirty="0">
                <a:solidFill>
                  <a:srgbClr val="E5912B"/>
                </a:solidFill>
                <a:latin typeface="Montserrat" panose="00000500000000000000" pitchFamily="2" charset="0"/>
              </a:rPr>
              <a:t>Trabalhos de pós-avaliação</a:t>
            </a:r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85B50FD2-41DB-67C4-436B-1A607D608FF2}"/>
              </a:ext>
            </a:extLst>
          </p:cNvPr>
          <p:cNvSpPr/>
          <p:nvPr/>
        </p:nvSpPr>
        <p:spPr>
          <a:xfrm>
            <a:off x="9468952" y="1166359"/>
            <a:ext cx="2455279" cy="769304"/>
          </a:xfrm>
          <a:prstGeom prst="roundRect">
            <a:avLst>
              <a:gd name="adj" fmla="val 13359"/>
            </a:avLst>
          </a:prstGeom>
          <a:solidFill>
            <a:srgbClr val="E591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b="1" dirty="0">
                <a:latin typeface="Montserrat" panose="00000500000000000000" pitchFamily="50" charset="0"/>
              </a:rPr>
              <a:t>Artigo 30º do Decreto-Lei n.º 151 -B/2013, de 31 de outubro republicado pelo Decreto-Lei n.º 11/2023, de 10 de fevereiro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42013B30-AC60-70AD-7299-2E783FA4EC9A}"/>
              </a:ext>
            </a:extLst>
          </p:cNvPr>
          <p:cNvSpPr txBox="1"/>
          <p:nvPr/>
        </p:nvSpPr>
        <p:spPr>
          <a:xfrm>
            <a:off x="923261" y="1938927"/>
            <a:ext cx="5572307" cy="32842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R="0" lvl="0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PT" sz="1400" dirty="0">
                <a:latin typeface="Montserrat" panose="00000500000000000000" pitchFamily="50" charset="0"/>
              </a:rPr>
              <a:t>São de divulgação obrigatória, os seguintes documentos:</a:t>
            </a:r>
            <a:endParaRPr kumimoji="0" lang="pt-PT" altLang="pt-PT" sz="105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50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8DA2866-E125-8CBD-F5C7-D0ED422F2051}"/>
              </a:ext>
            </a:extLst>
          </p:cNvPr>
          <p:cNvSpPr txBox="1"/>
          <p:nvPr/>
        </p:nvSpPr>
        <p:spPr>
          <a:xfrm>
            <a:off x="7984120" y="5757027"/>
            <a:ext cx="2712472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300" dirty="0">
                <a:latin typeface="Montserrat" panose="00000500000000000000" pitchFamily="50" charset="0"/>
              </a:rPr>
              <a:t>Outros: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300" dirty="0">
                <a:latin typeface="Montserrat" panose="00000500000000000000" pitchFamily="50" charset="0"/>
              </a:rPr>
              <a:t>A </a:t>
            </a:r>
            <a:r>
              <a:rPr lang="pt-PT" sz="1300" b="1" dirty="0">
                <a:latin typeface="Montserrat" panose="00000500000000000000" pitchFamily="50" charset="0"/>
              </a:rPr>
              <a:t>decisão sobre EAAC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300" dirty="0">
                <a:latin typeface="Montserrat" panose="00000500000000000000" pitchFamily="50" charset="0"/>
              </a:rPr>
              <a:t>A </a:t>
            </a:r>
            <a:r>
              <a:rPr lang="pt-PT" sz="1300" b="1" dirty="0">
                <a:latin typeface="Montserrat" panose="00000500000000000000" pitchFamily="50" charset="0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DINCA</a:t>
            </a:r>
            <a:endParaRPr lang="pt-PT" sz="1300" b="1" dirty="0">
              <a:latin typeface="Montserrat" panose="00000500000000000000" pitchFamily="50" charset="0"/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7255A271-25E5-0054-8FF5-A4D9E658EE5A}"/>
              </a:ext>
            </a:extLst>
          </p:cNvPr>
          <p:cNvSpPr/>
          <p:nvPr/>
        </p:nvSpPr>
        <p:spPr>
          <a:xfrm>
            <a:off x="923261" y="183390"/>
            <a:ext cx="756612" cy="98577"/>
          </a:xfrm>
          <a:prstGeom prst="roundRect">
            <a:avLst/>
          </a:prstGeom>
          <a:solidFill>
            <a:srgbClr val="E5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4A2B7104-D571-800C-0A75-EC2CB573075E}"/>
              </a:ext>
            </a:extLst>
          </p:cNvPr>
          <p:cNvSpPr/>
          <p:nvPr/>
        </p:nvSpPr>
        <p:spPr>
          <a:xfrm>
            <a:off x="1711700" y="179244"/>
            <a:ext cx="756612" cy="98577"/>
          </a:xfrm>
          <a:prstGeom prst="roundRect">
            <a:avLst/>
          </a:prstGeom>
          <a:solidFill>
            <a:srgbClr val="002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AB7C9F84-8279-3F7F-3A7C-C41517EB22C3}"/>
              </a:ext>
            </a:extLst>
          </p:cNvPr>
          <p:cNvSpPr/>
          <p:nvPr/>
        </p:nvSpPr>
        <p:spPr>
          <a:xfrm>
            <a:off x="923260" y="2510060"/>
            <a:ext cx="6434793" cy="3939464"/>
          </a:xfrm>
          <a:prstGeom prst="roundRect">
            <a:avLst>
              <a:gd name="adj" fmla="val 6940"/>
            </a:avLst>
          </a:prstGeom>
          <a:noFill/>
          <a:ln>
            <a:solidFill>
              <a:srgbClr val="E591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marR="0" lvl="0" indent="-2286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LcParenR"/>
              <a:tabLst/>
            </a:pPr>
            <a:r>
              <a:rPr lang="pt-PT" sz="1100" dirty="0">
                <a:solidFill>
                  <a:schemeClr val="tx1"/>
                </a:solidFill>
                <a:latin typeface="Montserrat" panose="00000500000000000000" pitchFamily="50" charset="0"/>
              </a:rPr>
              <a:t>A decisão sobre a sujeição a AIA nas </a:t>
            </a:r>
            <a:r>
              <a:rPr lang="pt-PT" sz="1100" b="1" dirty="0">
                <a:solidFill>
                  <a:schemeClr val="tx1"/>
                </a:solidFill>
                <a:latin typeface="Montserrat" panose="00000500000000000000" pitchFamily="50" charset="0"/>
              </a:rPr>
              <a:t>análises caso a caso </a:t>
            </a:r>
            <a:r>
              <a:rPr lang="pt-PT" sz="1100" dirty="0">
                <a:solidFill>
                  <a:schemeClr val="tx1"/>
                </a:solidFill>
                <a:latin typeface="Montserrat" panose="00000500000000000000" pitchFamily="50" charset="0"/>
              </a:rPr>
              <a:t>referidas no artigo 3.º; </a:t>
            </a:r>
          </a:p>
          <a:p>
            <a:pPr marL="228600" marR="0" lvl="0" indent="-2286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LcParenR"/>
              <a:tabLst/>
            </a:pPr>
            <a:r>
              <a:rPr lang="pt-PT" sz="1100" dirty="0">
                <a:solidFill>
                  <a:schemeClr val="tx1"/>
                </a:solidFill>
                <a:latin typeface="Montserrat" panose="00000500000000000000" pitchFamily="50" charset="0"/>
              </a:rPr>
              <a:t>A decisão de </a:t>
            </a:r>
            <a:r>
              <a:rPr lang="pt-PT" sz="1100" b="1" dirty="0">
                <a:solidFill>
                  <a:schemeClr val="tx1"/>
                </a:solidFill>
                <a:latin typeface="Montserrat" panose="00000500000000000000" pitchFamily="50" charset="0"/>
              </a:rPr>
              <a:t>dispensa de procedimento de AIA</a:t>
            </a:r>
            <a:r>
              <a:rPr lang="pt-PT" sz="1100" dirty="0">
                <a:solidFill>
                  <a:schemeClr val="tx1"/>
                </a:solidFill>
                <a:latin typeface="Montserrat" panose="00000500000000000000" pitchFamily="50" charset="0"/>
              </a:rPr>
              <a:t>; </a:t>
            </a:r>
          </a:p>
          <a:p>
            <a:pPr marL="228600" marR="0" lvl="0" indent="-2286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LcParenR"/>
              <a:tabLst/>
            </a:pPr>
            <a:r>
              <a:rPr lang="pt-PT" sz="1100" dirty="0">
                <a:solidFill>
                  <a:schemeClr val="tx1"/>
                </a:solidFill>
                <a:latin typeface="Montserrat" panose="000005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pt-PT" sz="1100" b="1" dirty="0">
                <a:solidFill>
                  <a:schemeClr val="tx1"/>
                </a:solidFill>
                <a:latin typeface="Montserrat" panose="000005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PDA</a:t>
            </a:r>
            <a:r>
              <a:rPr lang="pt-PT" sz="1100" dirty="0">
                <a:solidFill>
                  <a:schemeClr val="tx1"/>
                </a:solidFill>
                <a:latin typeface="Montserrat" panose="000005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nos casos em que a mesma seja </a:t>
            </a:r>
            <a:r>
              <a:rPr lang="pt-PT" sz="1100" b="1" dirty="0">
                <a:solidFill>
                  <a:schemeClr val="tx1"/>
                </a:solidFill>
                <a:latin typeface="Montserrat" panose="000005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objeto de consulta pública</a:t>
            </a:r>
            <a:r>
              <a:rPr lang="pt-PT" sz="1100" dirty="0">
                <a:solidFill>
                  <a:schemeClr val="tx1"/>
                </a:solidFill>
                <a:latin typeface="Montserrat" panose="000005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; </a:t>
            </a:r>
            <a:endParaRPr lang="pt-PT" sz="1100" dirty="0">
              <a:solidFill>
                <a:schemeClr val="tx1"/>
              </a:solidFill>
              <a:latin typeface="Montserrat" panose="00000500000000000000" pitchFamily="50" charset="0"/>
            </a:endParaRPr>
          </a:p>
          <a:p>
            <a:pPr marL="228600" marR="0" lvl="0" indent="-2286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LcParenR"/>
              <a:tabLst/>
            </a:pPr>
            <a:r>
              <a:rPr lang="pt-PT" sz="1100" dirty="0">
                <a:solidFill>
                  <a:schemeClr val="tx1"/>
                </a:solidFill>
                <a:latin typeface="Montserrat" panose="00000500000000000000" pitchFamily="50" charset="0"/>
              </a:rPr>
              <a:t>A </a:t>
            </a:r>
            <a:r>
              <a:rPr lang="pt-PT" sz="1100" b="1" dirty="0">
                <a:solidFill>
                  <a:schemeClr val="tx1"/>
                </a:solidFill>
                <a:latin typeface="Montserrat" panose="00000500000000000000" pitchFamily="50" charset="0"/>
              </a:rPr>
              <a:t>deliberação sobre a PDA</a:t>
            </a:r>
            <a:r>
              <a:rPr lang="pt-PT" sz="1100" dirty="0">
                <a:solidFill>
                  <a:schemeClr val="tx1"/>
                </a:solidFill>
                <a:latin typeface="Montserrat" panose="00000500000000000000" pitchFamily="50" charset="0"/>
              </a:rPr>
              <a:t>; </a:t>
            </a:r>
          </a:p>
          <a:p>
            <a:pPr marL="228600" marR="0" lvl="0" indent="-2286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LcParenR"/>
              <a:tabLst/>
            </a:pPr>
            <a:r>
              <a:rPr lang="pt-PT" sz="1100" dirty="0">
                <a:solidFill>
                  <a:schemeClr val="tx1"/>
                </a:solidFill>
                <a:latin typeface="Montserrat" panose="000005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 </a:t>
            </a:r>
            <a:r>
              <a:rPr lang="pt-PT" sz="1100" b="1" dirty="0">
                <a:solidFill>
                  <a:schemeClr val="tx1"/>
                </a:solidFill>
                <a:latin typeface="Montserrat" panose="000005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EIA e respetivo RNT; </a:t>
            </a:r>
            <a:endParaRPr lang="pt-PT" sz="1100" b="1" dirty="0">
              <a:solidFill>
                <a:schemeClr val="tx1"/>
              </a:solidFill>
              <a:latin typeface="Montserrat" panose="00000500000000000000" pitchFamily="50" charset="0"/>
            </a:endParaRPr>
          </a:p>
          <a:p>
            <a:pPr marL="228600" marR="0" lvl="0" indent="-2286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LcParenR"/>
              <a:tabLst/>
            </a:pPr>
            <a:r>
              <a:rPr lang="pt-PT" sz="1100" dirty="0">
                <a:solidFill>
                  <a:schemeClr val="tx1"/>
                </a:solidFill>
                <a:latin typeface="Montserrat" panose="00000500000000000000" pitchFamily="50" charset="0"/>
              </a:rPr>
              <a:t>A decisão de </a:t>
            </a:r>
            <a:r>
              <a:rPr lang="pt-PT" sz="1100" b="1" dirty="0">
                <a:solidFill>
                  <a:schemeClr val="tx1"/>
                </a:solidFill>
                <a:latin typeface="Montserrat" panose="00000500000000000000" pitchFamily="50" charset="0"/>
              </a:rPr>
              <a:t>desconformidade do EIA</a:t>
            </a:r>
            <a:r>
              <a:rPr lang="pt-PT" sz="1100" dirty="0">
                <a:solidFill>
                  <a:schemeClr val="tx1"/>
                </a:solidFill>
                <a:latin typeface="Montserrat" panose="00000500000000000000" pitchFamily="50" charset="0"/>
              </a:rPr>
              <a:t>; </a:t>
            </a:r>
          </a:p>
          <a:p>
            <a:pPr marL="228600" marR="0" lvl="0" indent="-2286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LcParenR"/>
              <a:tabLst/>
            </a:pPr>
            <a:r>
              <a:rPr lang="pt-PT" sz="1100" dirty="0">
                <a:solidFill>
                  <a:schemeClr val="tx1"/>
                </a:solidFill>
                <a:latin typeface="Montserrat" panose="00000500000000000000" pitchFamily="50" charset="0"/>
              </a:rPr>
              <a:t>Os </a:t>
            </a:r>
            <a:r>
              <a:rPr lang="pt-PT" sz="1100" b="1" dirty="0">
                <a:solidFill>
                  <a:schemeClr val="tx1"/>
                </a:solidFill>
                <a:latin typeface="Montserrat" panose="00000500000000000000" pitchFamily="50" charset="0"/>
              </a:rPr>
              <a:t>relatórios da consulta pública</a:t>
            </a:r>
            <a:r>
              <a:rPr lang="pt-PT" sz="1100" dirty="0">
                <a:solidFill>
                  <a:schemeClr val="tx1"/>
                </a:solidFill>
                <a:latin typeface="Montserrat" panose="00000500000000000000" pitchFamily="50" charset="0"/>
              </a:rPr>
              <a:t>; </a:t>
            </a:r>
          </a:p>
          <a:p>
            <a:pPr marL="228600" marR="0" lvl="0" indent="-2286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LcParenR"/>
              <a:tabLst/>
            </a:pPr>
            <a:r>
              <a:rPr lang="pt-PT" sz="1100" dirty="0">
                <a:solidFill>
                  <a:schemeClr val="tx1"/>
                </a:solidFill>
                <a:latin typeface="Montserrat" panose="00000500000000000000" pitchFamily="50" charset="0"/>
              </a:rPr>
              <a:t>Os </a:t>
            </a:r>
            <a:r>
              <a:rPr lang="pt-PT" sz="1100" b="1" dirty="0">
                <a:solidFill>
                  <a:schemeClr val="tx1"/>
                </a:solidFill>
                <a:latin typeface="Montserrat" panose="00000500000000000000" pitchFamily="50" charset="0"/>
              </a:rPr>
              <a:t>pareceres emitidos e estudos realizados no âmbito do procedimento de AIA</a:t>
            </a:r>
            <a:r>
              <a:rPr lang="pt-PT" sz="1100" dirty="0">
                <a:solidFill>
                  <a:schemeClr val="tx1"/>
                </a:solidFill>
                <a:latin typeface="Montserrat" panose="00000500000000000000" pitchFamily="50" charset="0"/>
              </a:rPr>
              <a:t>; </a:t>
            </a:r>
          </a:p>
          <a:p>
            <a:pPr marL="228600" marR="0" lvl="0" indent="-2286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LcParenR"/>
              <a:tabLst/>
            </a:pPr>
            <a:r>
              <a:rPr lang="pt-PT" sz="1100" dirty="0">
                <a:solidFill>
                  <a:schemeClr val="tx1"/>
                </a:solidFill>
                <a:latin typeface="Montserrat" panose="00000500000000000000" pitchFamily="50" charset="0"/>
              </a:rPr>
              <a:t>A </a:t>
            </a:r>
            <a:r>
              <a:rPr lang="pt-PT" sz="1100" b="1" dirty="0">
                <a:solidFill>
                  <a:schemeClr val="tx1"/>
                </a:solidFill>
                <a:latin typeface="Montserrat" panose="00000500000000000000" pitchFamily="50" charset="0"/>
              </a:rPr>
              <a:t>DIA;</a:t>
            </a:r>
            <a:r>
              <a:rPr lang="pt-PT" sz="1100" dirty="0">
                <a:solidFill>
                  <a:schemeClr val="tx1"/>
                </a:solidFill>
                <a:latin typeface="Montserrat" panose="00000500000000000000" pitchFamily="50" charset="0"/>
              </a:rPr>
              <a:t> </a:t>
            </a:r>
          </a:p>
          <a:p>
            <a:pPr marL="228600" marR="0" lvl="0" indent="-2286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LcParenR"/>
              <a:tabLst/>
            </a:pPr>
            <a:r>
              <a:rPr lang="pt-PT" sz="1100" dirty="0">
                <a:solidFill>
                  <a:schemeClr val="tx1"/>
                </a:solidFill>
                <a:latin typeface="Montserrat" panose="000005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 </a:t>
            </a:r>
            <a:r>
              <a:rPr lang="pt-PT" sz="1100" b="1" dirty="0">
                <a:solidFill>
                  <a:schemeClr val="tx1"/>
                </a:solidFill>
                <a:latin typeface="Montserrat" panose="000005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RECAPE e respetivo RNT</a:t>
            </a:r>
            <a:r>
              <a:rPr lang="pt-PT" sz="1100" dirty="0">
                <a:solidFill>
                  <a:schemeClr val="tx1"/>
                </a:solidFill>
                <a:latin typeface="Montserrat" panose="00000500000000000000" pitchFamily="50" charset="0"/>
              </a:rPr>
              <a:t>; </a:t>
            </a:r>
          </a:p>
          <a:p>
            <a:pPr marL="228600" marR="0" lvl="0" indent="-2286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LcParenR"/>
              <a:tabLst/>
            </a:pPr>
            <a:r>
              <a:rPr lang="pt-PT" sz="1100" dirty="0">
                <a:solidFill>
                  <a:schemeClr val="tx1"/>
                </a:solidFill>
                <a:latin typeface="Montserrat" panose="00000500000000000000" pitchFamily="50" charset="0"/>
              </a:rPr>
              <a:t>A </a:t>
            </a:r>
            <a:r>
              <a:rPr lang="pt-PT" sz="1100" b="1" dirty="0">
                <a:solidFill>
                  <a:schemeClr val="tx1"/>
                </a:solidFill>
                <a:latin typeface="Montserrat" panose="00000500000000000000" pitchFamily="50" charset="0"/>
              </a:rPr>
              <a:t>decisão sobre a verificação da conformidade ambiental do projeto de execução (DECAPE)</a:t>
            </a:r>
            <a:r>
              <a:rPr lang="pt-PT" sz="1100" dirty="0">
                <a:solidFill>
                  <a:schemeClr val="tx1"/>
                </a:solidFill>
                <a:latin typeface="Montserrat" panose="00000500000000000000" pitchFamily="50" charset="0"/>
              </a:rPr>
              <a:t>; </a:t>
            </a:r>
          </a:p>
          <a:p>
            <a:pPr marL="228600" marR="0" lvl="0" indent="-2286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LcParenR"/>
              <a:tabLst/>
            </a:pPr>
            <a:r>
              <a:rPr lang="pt-PT" sz="1100" dirty="0">
                <a:solidFill>
                  <a:schemeClr val="tx1"/>
                </a:solidFill>
                <a:latin typeface="Montserrat" panose="00000500000000000000" pitchFamily="50" charset="0"/>
              </a:rPr>
              <a:t>A </a:t>
            </a:r>
            <a:r>
              <a:rPr lang="pt-PT" sz="1100" b="1" dirty="0">
                <a:solidFill>
                  <a:schemeClr val="tx1"/>
                </a:solidFill>
                <a:latin typeface="Montserrat" panose="00000500000000000000" pitchFamily="50" charset="0"/>
              </a:rPr>
              <a:t>decisão</a:t>
            </a:r>
            <a:r>
              <a:rPr lang="pt-PT" sz="1100" dirty="0">
                <a:solidFill>
                  <a:schemeClr val="tx1"/>
                </a:solidFill>
                <a:latin typeface="Montserrat" panose="00000500000000000000" pitchFamily="50" charset="0"/>
              </a:rPr>
              <a:t> proferida no âmbito do </a:t>
            </a:r>
            <a:r>
              <a:rPr lang="pt-PT" sz="1100" b="1" dirty="0">
                <a:solidFill>
                  <a:schemeClr val="tx1"/>
                </a:solidFill>
                <a:latin typeface="Montserrat" panose="00000500000000000000" pitchFamily="50" charset="0"/>
              </a:rPr>
              <a:t>licenciamento ou da autorização</a:t>
            </a:r>
            <a:r>
              <a:rPr lang="pt-PT" sz="1100" dirty="0">
                <a:solidFill>
                  <a:schemeClr val="tx1"/>
                </a:solidFill>
                <a:latin typeface="Montserrat" panose="00000500000000000000" pitchFamily="50" charset="0"/>
              </a:rPr>
              <a:t>; </a:t>
            </a:r>
          </a:p>
          <a:p>
            <a:pPr marL="228600" marR="0" lvl="0" indent="-2286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LcParenR"/>
              <a:tabLst/>
            </a:pPr>
            <a:r>
              <a:rPr lang="pt-PT" sz="1100" dirty="0">
                <a:solidFill>
                  <a:schemeClr val="tx1"/>
                </a:solidFill>
                <a:latin typeface="Montserrat" panose="00000500000000000000" pitchFamily="50" charset="0"/>
              </a:rPr>
              <a:t>Os </a:t>
            </a:r>
            <a:r>
              <a:rPr lang="pt-PT" sz="1100" b="1" dirty="0">
                <a:solidFill>
                  <a:schemeClr val="tx1"/>
                </a:solidFill>
                <a:latin typeface="Montserrat" panose="00000500000000000000" pitchFamily="50" charset="0"/>
              </a:rPr>
              <a:t>relatórios da monitorização</a:t>
            </a:r>
            <a:r>
              <a:rPr lang="pt-PT" sz="1100" dirty="0">
                <a:solidFill>
                  <a:schemeClr val="tx1"/>
                </a:solidFill>
                <a:latin typeface="Montserrat" panose="00000500000000000000" pitchFamily="50" charset="0"/>
              </a:rPr>
              <a:t>.</a:t>
            </a:r>
            <a:endParaRPr kumimoji="0" lang="pt-PT" altLang="pt-PT" sz="110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50" charset="0"/>
            </a:endParaRPr>
          </a:p>
        </p:txBody>
      </p:sp>
      <p:cxnSp>
        <p:nvCxnSpPr>
          <p:cNvPr id="13" name="Conexão reta 12">
            <a:extLst>
              <a:ext uri="{FF2B5EF4-FFF2-40B4-BE49-F238E27FC236}">
                <a16:creationId xmlns:a16="http://schemas.microsoft.com/office/drawing/2014/main" id="{E8CB29C8-AE3E-1EFB-8549-EED6352B59A1}"/>
              </a:ext>
            </a:extLst>
          </p:cNvPr>
          <p:cNvCxnSpPr/>
          <p:nvPr/>
        </p:nvCxnSpPr>
        <p:spPr>
          <a:xfrm>
            <a:off x="7874762" y="5757027"/>
            <a:ext cx="0" cy="692497"/>
          </a:xfrm>
          <a:prstGeom prst="line">
            <a:avLst/>
          </a:prstGeom>
          <a:ln>
            <a:solidFill>
              <a:srgbClr val="E591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57095949-4C8A-9BA8-1901-45A66B98D539}"/>
              </a:ext>
            </a:extLst>
          </p:cNvPr>
          <p:cNvSpPr/>
          <p:nvPr/>
        </p:nvSpPr>
        <p:spPr>
          <a:xfrm>
            <a:off x="8052899" y="2510354"/>
            <a:ext cx="513633" cy="315087"/>
          </a:xfrm>
          <a:prstGeom prst="roundRect">
            <a:avLst>
              <a:gd name="adj" fmla="val 13359"/>
            </a:avLst>
          </a:prstGeom>
          <a:solidFill>
            <a:srgbClr val="E591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PT" sz="800" b="1" dirty="0">
                <a:solidFill>
                  <a:schemeClr val="bg1"/>
                </a:solidFill>
                <a:latin typeface="Montserrat" panose="00000500000000000000" pitchFamily="50" charset="0"/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Ex.1</a:t>
            </a:r>
            <a:endParaRPr lang="pt-PT" sz="8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15" name="Gráfico 14" descr="Papel com preenchimento sólido">
            <a:extLst>
              <a:ext uri="{FF2B5EF4-FFF2-40B4-BE49-F238E27FC236}">
                <a16:creationId xmlns:a16="http://schemas.microsoft.com/office/drawing/2014/main" id="{F2E60CB0-89FA-DB84-5B0C-B747C1009C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74085" y="2582640"/>
            <a:ext cx="183587" cy="183587"/>
          </a:xfrm>
          <a:prstGeom prst="rect">
            <a:avLst/>
          </a:prstGeom>
        </p:spPr>
      </p:pic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E5EBC38D-1466-AC6C-8779-238B3E0B0E5D}"/>
              </a:ext>
            </a:extLst>
          </p:cNvPr>
          <p:cNvSpPr/>
          <p:nvPr/>
        </p:nvSpPr>
        <p:spPr>
          <a:xfrm>
            <a:off x="8632517" y="2510060"/>
            <a:ext cx="513633" cy="315087"/>
          </a:xfrm>
          <a:prstGeom prst="roundRect">
            <a:avLst>
              <a:gd name="adj" fmla="val 13359"/>
            </a:avLst>
          </a:prstGeom>
          <a:solidFill>
            <a:srgbClr val="E591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PT" sz="800" b="1" dirty="0">
                <a:solidFill>
                  <a:schemeClr val="bg1"/>
                </a:solidFill>
                <a:latin typeface="Montserrat" panose="00000500000000000000" pitchFamily="50" charset="0"/>
                <a:hlinkClick r:id="rId8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Ex.2</a:t>
            </a:r>
            <a:endParaRPr lang="pt-PT" sz="8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18" name="Gráfico 17" descr="Papel com preenchimento sólido">
            <a:extLst>
              <a:ext uri="{FF2B5EF4-FFF2-40B4-BE49-F238E27FC236}">
                <a16:creationId xmlns:a16="http://schemas.microsoft.com/office/drawing/2014/main" id="{26CB7748-789A-C833-1EFF-B023144348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53703" y="2582346"/>
            <a:ext cx="183587" cy="183587"/>
          </a:xfrm>
          <a:prstGeom prst="rect">
            <a:avLst/>
          </a:prstGeom>
        </p:spPr>
      </p:pic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CFC481EC-374C-D33B-F473-DD025CDB1531}"/>
              </a:ext>
            </a:extLst>
          </p:cNvPr>
          <p:cNvSpPr/>
          <p:nvPr/>
        </p:nvSpPr>
        <p:spPr>
          <a:xfrm>
            <a:off x="9212135" y="2510060"/>
            <a:ext cx="513633" cy="315087"/>
          </a:xfrm>
          <a:prstGeom prst="roundRect">
            <a:avLst>
              <a:gd name="adj" fmla="val 13359"/>
            </a:avLst>
          </a:prstGeom>
          <a:solidFill>
            <a:srgbClr val="E591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PT" sz="800" b="1" dirty="0">
                <a:solidFill>
                  <a:schemeClr val="bg1"/>
                </a:solidFill>
                <a:latin typeface="Montserrat" panose="00000500000000000000" pitchFamily="50" charset="0"/>
                <a:hlinkClick r:id="rId9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Ex.3</a:t>
            </a:r>
            <a:endParaRPr lang="pt-PT" sz="8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20" name="Gráfico 19" descr="Papel com preenchimento sólido">
            <a:extLst>
              <a:ext uri="{FF2B5EF4-FFF2-40B4-BE49-F238E27FC236}">
                <a16:creationId xmlns:a16="http://schemas.microsoft.com/office/drawing/2014/main" id="{F2B8D672-C770-5756-E68E-A7E0073BA1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33321" y="2582346"/>
            <a:ext cx="183587" cy="183587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73CE971B-813B-EA0D-ED49-A1DA74EEF934}"/>
              </a:ext>
            </a:extLst>
          </p:cNvPr>
          <p:cNvSpPr txBox="1"/>
          <p:nvPr/>
        </p:nvSpPr>
        <p:spPr>
          <a:xfrm>
            <a:off x="7744094" y="2511218"/>
            <a:ext cx="308805" cy="27783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R="0" lvl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PT" sz="1050" dirty="0">
                <a:solidFill>
                  <a:srgbClr val="002856"/>
                </a:solidFill>
                <a:latin typeface="Montserrat" panose="00000500000000000000" pitchFamily="50" charset="0"/>
              </a:rPr>
              <a:t>a)</a:t>
            </a:r>
            <a:endParaRPr kumimoji="0" lang="pt-PT" altLang="pt-PT" sz="800" i="0" strike="noStrike" cap="none" normalizeH="0" baseline="0" dirty="0">
              <a:ln>
                <a:noFill/>
              </a:ln>
              <a:solidFill>
                <a:srgbClr val="002856"/>
              </a:solidFill>
              <a:effectLst/>
              <a:latin typeface="Montserrat" panose="00000500000000000000" pitchFamily="50" charset="0"/>
            </a:endParaRP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115446DA-713C-F309-083A-6309282AE6F1}"/>
              </a:ext>
            </a:extLst>
          </p:cNvPr>
          <p:cNvSpPr/>
          <p:nvPr/>
        </p:nvSpPr>
        <p:spPr>
          <a:xfrm>
            <a:off x="8052899" y="2983279"/>
            <a:ext cx="513633" cy="315087"/>
          </a:xfrm>
          <a:prstGeom prst="roundRect">
            <a:avLst>
              <a:gd name="adj" fmla="val 13359"/>
            </a:avLst>
          </a:prstGeom>
          <a:solidFill>
            <a:srgbClr val="E591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PT" sz="800" b="1" dirty="0">
                <a:solidFill>
                  <a:schemeClr val="bg1"/>
                </a:solidFill>
                <a:latin typeface="Montserrat" panose="00000500000000000000" pitchFamily="50" charset="0"/>
                <a:hlinkClick r:id="rId10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Ex.1</a:t>
            </a:r>
            <a:endParaRPr lang="pt-PT" sz="8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23" name="Gráfico 22" descr="Papel com preenchimento sólido">
            <a:extLst>
              <a:ext uri="{FF2B5EF4-FFF2-40B4-BE49-F238E27FC236}">
                <a16:creationId xmlns:a16="http://schemas.microsoft.com/office/drawing/2014/main" id="{81DC7A52-EF99-FBEB-A1B3-B61E4BD70B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74085" y="3055565"/>
            <a:ext cx="183587" cy="183587"/>
          </a:xfrm>
          <a:prstGeom prst="rect">
            <a:avLst/>
          </a:prstGeom>
        </p:spPr>
      </p:pic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7906A62A-1D68-F88A-61E8-3611AB063AB2}"/>
              </a:ext>
            </a:extLst>
          </p:cNvPr>
          <p:cNvSpPr/>
          <p:nvPr/>
        </p:nvSpPr>
        <p:spPr>
          <a:xfrm>
            <a:off x="8632517" y="2982985"/>
            <a:ext cx="513633" cy="315087"/>
          </a:xfrm>
          <a:prstGeom prst="roundRect">
            <a:avLst>
              <a:gd name="adj" fmla="val 13359"/>
            </a:avLst>
          </a:prstGeom>
          <a:solidFill>
            <a:srgbClr val="E591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PT" sz="800" b="1" dirty="0">
                <a:solidFill>
                  <a:schemeClr val="bg1"/>
                </a:solidFill>
                <a:latin typeface="Montserrat" panose="00000500000000000000" pitchFamily="50" charset="0"/>
                <a:hlinkClick r:id="rId11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Ex.2</a:t>
            </a:r>
            <a:endParaRPr lang="pt-PT" sz="8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25" name="Gráfico 24" descr="Papel com preenchimento sólido">
            <a:extLst>
              <a:ext uri="{FF2B5EF4-FFF2-40B4-BE49-F238E27FC236}">
                <a16:creationId xmlns:a16="http://schemas.microsoft.com/office/drawing/2014/main" id="{5DFE893D-ECC1-52DB-2DFD-9EDBAB82C9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53703" y="3055271"/>
            <a:ext cx="183587" cy="183587"/>
          </a:xfrm>
          <a:prstGeom prst="rect">
            <a:avLst/>
          </a:prstGeom>
        </p:spPr>
      </p:pic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8BA38D21-9CA9-1428-10C9-06127E40EC25}"/>
              </a:ext>
            </a:extLst>
          </p:cNvPr>
          <p:cNvSpPr/>
          <p:nvPr/>
        </p:nvSpPr>
        <p:spPr>
          <a:xfrm>
            <a:off x="9212135" y="2982985"/>
            <a:ext cx="513633" cy="315087"/>
          </a:xfrm>
          <a:prstGeom prst="roundRect">
            <a:avLst>
              <a:gd name="adj" fmla="val 13359"/>
            </a:avLst>
          </a:prstGeom>
          <a:solidFill>
            <a:srgbClr val="E591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PT" sz="800" b="1" dirty="0">
                <a:solidFill>
                  <a:schemeClr val="bg1"/>
                </a:solidFill>
                <a:latin typeface="Montserrat" panose="00000500000000000000" pitchFamily="50" charset="0"/>
                <a:hlinkClick r:id="rId1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Ex.3</a:t>
            </a:r>
            <a:endParaRPr lang="pt-PT" sz="8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27" name="Gráfico 26" descr="Papel com preenchimento sólido">
            <a:extLst>
              <a:ext uri="{FF2B5EF4-FFF2-40B4-BE49-F238E27FC236}">
                <a16:creationId xmlns:a16="http://schemas.microsoft.com/office/drawing/2014/main" id="{DD1983B7-2459-279F-2732-F6B03C2350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33321" y="3055271"/>
            <a:ext cx="183587" cy="183587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58226258-378F-20C4-AEC8-135BB8AA52E2}"/>
              </a:ext>
            </a:extLst>
          </p:cNvPr>
          <p:cNvSpPr txBox="1"/>
          <p:nvPr/>
        </p:nvSpPr>
        <p:spPr>
          <a:xfrm>
            <a:off x="7671074" y="2988375"/>
            <a:ext cx="381826" cy="2693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R="0" lvl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PT" sz="1050" dirty="0">
                <a:solidFill>
                  <a:srgbClr val="002856"/>
                </a:solidFill>
                <a:latin typeface="Montserrat" panose="00000500000000000000" pitchFamily="50" charset="0"/>
              </a:rPr>
              <a:t>d)</a:t>
            </a:r>
            <a:endParaRPr kumimoji="0" lang="pt-PT" altLang="pt-PT" sz="800" i="0" strike="noStrike" cap="none" normalizeH="0" baseline="0" dirty="0">
              <a:ln>
                <a:noFill/>
              </a:ln>
              <a:solidFill>
                <a:srgbClr val="002856"/>
              </a:solidFill>
              <a:effectLst/>
              <a:latin typeface="Montserrat" panose="00000500000000000000" pitchFamily="50" charset="0"/>
            </a:endParaRPr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A9216150-57CB-A29C-E1E2-BEC59C2E2A6E}"/>
              </a:ext>
            </a:extLst>
          </p:cNvPr>
          <p:cNvSpPr/>
          <p:nvPr/>
        </p:nvSpPr>
        <p:spPr>
          <a:xfrm>
            <a:off x="8052899" y="3465832"/>
            <a:ext cx="513633" cy="315087"/>
          </a:xfrm>
          <a:prstGeom prst="roundRect">
            <a:avLst>
              <a:gd name="adj" fmla="val 13359"/>
            </a:avLst>
          </a:prstGeom>
          <a:solidFill>
            <a:srgbClr val="E591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PT" sz="800" b="1" dirty="0">
                <a:solidFill>
                  <a:schemeClr val="bg1"/>
                </a:solidFill>
                <a:latin typeface="Montserrat" panose="00000500000000000000" pitchFamily="50" charset="0"/>
                <a:hlinkClick r:id="rId1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Ex.1</a:t>
            </a:r>
            <a:endParaRPr lang="pt-PT" sz="8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31" name="Gráfico 30" descr="Papel com preenchimento sólido">
            <a:extLst>
              <a:ext uri="{FF2B5EF4-FFF2-40B4-BE49-F238E27FC236}">
                <a16:creationId xmlns:a16="http://schemas.microsoft.com/office/drawing/2014/main" id="{EDCE0A72-E92D-C7B1-FE6D-A855889FEE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74085" y="3538118"/>
            <a:ext cx="183587" cy="183587"/>
          </a:xfrm>
          <a:prstGeom prst="rect">
            <a:avLst/>
          </a:prstGeom>
        </p:spPr>
      </p:pic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75F8F577-68CB-533E-D197-6219F330E7BC}"/>
              </a:ext>
            </a:extLst>
          </p:cNvPr>
          <p:cNvSpPr/>
          <p:nvPr/>
        </p:nvSpPr>
        <p:spPr>
          <a:xfrm>
            <a:off x="8632517" y="3465538"/>
            <a:ext cx="513633" cy="315087"/>
          </a:xfrm>
          <a:prstGeom prst="roundRect">
            <a:avLst>
              <a:gd name="adj" fmla="val 13359"/>
            </a:avLst>
          </a:prstGeom>
          <a:solidFill>
            <a:srgbClr val="E591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PT" sz="800" b="1" dirty="0">
                <a:solidFill>
                  <a:schemeClr val="bg1"/>
                </a:solidFill>
                <a:latin typeface="Montserrat" panose="00000500000000000000" pitchFamily="50" charset="0"/>
                <a:hlinkClick r:id="rId1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Ex.2</a:t>
            </a:r>
            <a:endParaRPr lang="pt-PT" sz="8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33" name="Gráfico 32" descr="Papel com preenchimento sólido">
            <a:extLst>
              <a:ext uri="{FF2B5EF4-FFF2-40B4-BE49-F238E27FC236}">
                <a16:creationId xmlns:a16="http://schemas.microsoft.com/office/drawing/2014/main" id="{4B1831DE-A523-CE16-EC3F-C5655306FC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53703" y="3537824"/>
            <a:ext cx="183587" cy="183587"/>
          </a:xfrm>
          <a:prstGeom prst="rect">
            <a:avLst/>
          </a:prstGeom>
        </p:spPr>
      </p:pic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B284EEE8-02F9-1AA4-83CA-691916B6DF46}"/>
              </a:ext>
            </a:extLst>
          </p:cNvPr>
          <p:cNvSpPr/>
          <p:nvPr/>
        </p:nvSpPr>
        <p:spPr>
          <a:xfrm>
            <a:off x="9212135" y="3465538"/>
            <a:ext cx="513633" cy="315087"/>
          </a:xfrm>
          <a:prstGeom prst="roundRect">
            <a:avLst>
              <a:gd name="adj" fmla="val 13359"/>
            </a:avLst>
          </a:prstGeom>
          <a:solidFill>
            <a:srgbClr val="E591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PT" sz="800" b="1" dirty="0">
                <a:solidFill>
                  <a:schemeClr val="bg1"/>
                </a:solidFill>
                <a:latin typeface="Montserrat" panose="00000500000000000000" pitchFamily="50" charset="0"/>
                <a:hlinkClick r:id="rId1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Ex.3</a:t>
            </a:r>
            <a:endParaRPr lang="pt-PT" sz="8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36" name="Gráfico 35" descr="Papel com preenchimento sólido">
            <a:extLst>
              <a:ext uri="{FF2B5EF4-FFF2-40B4-BE49-F238E27FC236}">
                <a16:creationId xmlns:a16="http://schemas.microsoft.com/office/drawing/2014/main" id="{209F68D9-5FAB-0C94-6787-8F140BF09F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33321" y="3537824"/>
            <a:ext cx="183587" cy="183587"/>
          </a:xfrm>
          <a:prstGeom prst="rect">
            <a:avLst/>
          </a:prstGeom>
        </p:spPr>
      </p:pic>
      <p:sp>
        <p:nvSpPr>
          <p:cNvPr id="37" name="CaixaDeTexto 36">
            <a:extLst>
              <a:ext uri="{FF2B5EF4-FFF2-40B4-BE49-F238E27FC236}">
                <a16:creationId xmlns:a16="http://schemas.microsoft.com/office/drawing/2014/main" id="{DEE0169D-B71D-1DF6-D910-5683AC2CB8B7}"/>
              </a:ext>
            </a:extLst>
          </p:cNvPr>
          <p:cNvSpPr txBox="1"/>
          <p:nvPr/>
        </p:nvSpPr>
        <p:spPr>
          <a:xfrm>
            <a:off x="7671074" y="3470928"/>
            <a:ext cx="381826" cy="2693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R="0" lvl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PT" sz="1050" dirty="0">
                <a:solidFill>
                  <a:srgbClr val="002856"/>
                </a:solidFill>
                <a:latin typeface="Montserrat" panose="00000500000000000000" pitchFamily="50" charset="0"/>
              </a:rPr>
              <a:t>f)</a:t>
            </a:r>
            <a:endParaRPr kumimoji="0" lang="pt-PT" altLang="pt-PT" sz="800" i="0" strike="noStrike" cap="none" normalizeH="0" baseline="0" dirty="0">
              <a:ln>
                <a:noFill/>
              </a:ln>
              <a:solidFill>
                <a:srgbClr val="002856"/>
              </a:solidFill>
              <a:effectLst/>
              <a:latin typeface="Montserrat" panose="00000500000000000000" pitchFamily="50" charset="0"/>
            </a:endParaRPr>
          </a:p>
        </p:txBody>
      </p:sp>
      <p:sp>
        <p:nvSpPr>
          <p:cNvPr id="45" name="Retângulo: Cantos Arredondados 44">
            <a:extLst>
              <a:ext uri="{FF2B5EF4-FFF2-40B4-BE49-F238E27FC236}">
                <a16:creationId xmlns:a16="http://schemas.microsoft.com/office/drawing/2014/main" id="{3979C35C-12C4-E524-05C9-762936A7DA75}"/>
              </a:ext>
            </a:extLst>
          </p:cNvPr>
          <p:cNvSpPr/>
          <p:nvPr/>
        </p:nvSpPr>
        <p:spPr>
          <a:xfrm>
            <a:off x="8052899" y="3956057"/>
            <a:ext cx="513633" cy="315087"/>
          </a:xfrm>
          <a:prstGeom prst="roundRect">
            <a:avLst>
              <a:gd name="adj" fmla="val 13359"/>
            </a:avLst>
          </a:prstGeom>
          <a:solidFill>
            <a:srgbClr val="E591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PT" sz="800" b="1" dirty="0">
                <a:solidFill>
                  <a:schemeClr val="bg1"/>
                </a:solidFill>
                <a:latin typeface="Montserrat" panose="00000500000000000000" pitchFamily="50" charset="0"/>
                <a:hlinkClick r:id="rId16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Ex.1</a:t>
            </a:r>
            <a:endParaRPr lang="pt-PT" sz="8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46" name="Gráfico 45" descr="Papel com preenchimento sólido">
            <a:extLst>
              <a:ext uri="{FF2B5EF4-FFF2-40B4-BE49-F238E27FC236}">
                <a16:creationId xmlns:a16="http://schemas.microsoft.com/office/drawing/2014/main" id="{10D9E9BF-C38F-CBFB-709E-4027708454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74085" y="4028343"/>
            <a:ext cx="183587" cy="183587"/>
          </a:xfrm>
          <a:prstGeom prst="rect">
            <a:avLst/>
          </a:prstGeom>
        </p:spPr>
      </p:pic>
      <p:sp>
        <p:nvSpPr>
          <p:cNvPr id="51" name="CaixaDeTexto 50">
            <a:extLst>
              <a:ext uri="{FF2B5EF4-FFF2-40B4-BE49-F238E27FC236}">
                <a16:creationId xmlns:a16="http://schemas.microsoft.com/office/drawing/2014/main" id="{B4756BA7-271D-8D25-99FF-F52A9D579977}"/>
              </a:ext>
            </a:extLst>
          </p:cNvPr>
          <p:cNvSpPr txBox="1"/>
          <p:nvPr/>
        </p:nvSpPr>
        <p:spPr>
          <a:xfrm>
            <a:off x="7671074" y="3961153"/>
            <a:ext cx="381826" cy="2693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R="0" lvl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PT" sz="1050" dirty="0">
                <a:solidFill>
                  <a:srgbClr val="002856"/>
                </a:solidFill>
                <a:latin typeface="Montserrat" panose="00000500000000000000" pitchFamily="50" charset="0"/>
              </a:rPr>
              <a:t>g)</a:t>
            </a:r>
            <a:endParaRPr kumimoji="0" lang="pt-PT" altLang="pt-PT" sz="800" i="0" strike="noStrike" cap="none" normalizeH="0" baseline="0" dirty="0">
              <a:ln>
                <a:noFill/>
              </a:ln>
              <a:solidFill>
                <a:srgbClr val="002856"/>
              </a:solidFill>
              <a:effectLst/>
              <a:latin typeface="Montserrat" panose="00000500000000000000" pitchFamily="50" charset="0"/>
            </a:endParaRPr>
          </a:p>
        </p:txBody>
      </p:sp>
      <p:sp>
        <p:nvSpPr>
          <p:cNvPr id="52" name="Retângulo: Cantos Arredondados 51">
            <a:extLst>
              <a:ext uri="{FF2B5EF4-FFF2-40B4-BE49-F238E27FC236}">
                <a16:creationId xmlns:a16="http://schemas.microsoft.com/office/drawing/2014/main" id="{418715C6-117E-407D-4F0E-A61828672680}"/>
              </a:ext>
            </a:extLst>
          </p:cNvPr>
          <p:cNvSpPr/>
          <p:nvPr/>
        </p:nvSpPr>
        <p:spPr>
          <a:xfrm>
            <a:off x="8052899" y="4410283"/>
            <a:ext cx="513633" cy="315087"/>
          </a:xfrm>
          <a:prstGeom prst="roundRect">
            <a:avLst>
              <a:gd name="adj" fmla="val 13359"/>
            </a:avLst>
          </a:prstGeom>
          <a:solidFill>
            <a:srgbClr val="E591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PT" sz="800" b="1" dirty="0">
                <a:solidFill>
                  <a:schemeClr val="bg1"/>
                </a:solidFill>
                <a:latin typeface="Montserrat" panose="00000500000000000000" pitchFamily="50" charset="0"/>
                <a:hlinkClick r:id="rId17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Ex.1</a:t>
            </a:r>
            <a:endParaRPr lang="pt-PT" sz="8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53" name="Gráfico 52" descr="Papel com preenchimento sólido">
            <a:extLst>
              <a:ext uri="{FF2B5EF4-FFF2-40B4-BE49-F238E27FC236}">
                <a16:creationId xmlns:a16="http://schemas.microsoft.com/office/drawing/2014/main" id="{ED947100-5223-A7BF-C4D7-29E8875DE6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74085" y="4482569"/>
            <a:ext cx="183587" cy="183587"/>
          </a:xfrm>
          <a:prstGeom prst="rect">
            <a:avLst/>
          </a:prstGeom>
        </p:spPr>
      </p:pic>
      <p:sp>
        <p:nvSpPr>
          <p:cNvPr id="54" name="Retângulo: Cantos Arredondados 53">
            <a:extLst>
              <a:ext uri="{FF2B5EF4-FFF2-40B4-BE49-F238E27FC236}">
                <a16:creationId xmlns:a16="http://schemas.microsoft.com/office/drawing/2014/main" id="{879C597D-F62F-8E0B-22A1-5085EDB5C1E3}"/>
              </a:ext>
            </a:extLst>
          </p:cNvPr>
          <p:cNvSpPr/>
          <p:nvPr/>
        </p:nvSpPr>
        <p:spPr>
          <a:xfrm>
            <a:off x="8632517" y="4409989"/>
            <a:ext cx="513633" cy="315087"/>
          </a:xfrm>
          <a:prstGeom prst="roundRect">
            <a:avLst>
              <a:gd name="adj" fmla="val 13359"/>
            </a:avLst>
          </a:prstGeom>
          <a:solidFill>
            <a:srgbClr val="E591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PT" sz="800" b="1" dirty="0">
                <a:solidFill>
                  <a:schemeClr val="bg1"/>
                </a:solidFill>
                <a:latin typeface="Montserrat" panose="00000500000000000000" pitchFamily="50" charset="0"/>
                <a:hlinkClick r:id="rId18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Ex.2</a:t>
            </a:r>
            <a:endParaRPr lang="pt-PT" sz="8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55" name="Gráfico 54" descr="Papel com preenchimento sólido">
            <a:extLst>
              <a:ext uri="{FF2B5EF4-FFF2-40B4-BE49-F238E27FC236}">
                <a16:creationId xmlns:a16="http://schemas.microsoft.com/office/drawing/2014/main" id="{1D15E37D-25A3-8FF3-C0E4-7A6FAB394D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53703" y="4482275"/>
            <a:ext cx="183587" cy="183587"/>
          </a:xfrm>
          <a:prstGeom prst="rect">
            <a:avLst/>
          </a:prstGeom>
        </p:spPr>
      </p:pic>
      <p:sp>
        <p:nvSpPr>
          <p:cNvPr id="58" name="CaixaDeTexto 57">
            <a:extLst>
              <a:ext uri="{FF2B5EF4-FFF2-40B4-BE49-F238E27FC236}">
                <a16:creationId xmlns:a16="http://schemas.microsoft.com/office/drawing/2014/main" id="{BCE4B658-D704-8B74-ABE9-772D7CBDF8EB}"/>
              </a:ext>
            </a:extLst>
          </p:cNvPr>
          <p:cNvSpPr txBox="1"/>
          <p:nvPr/>
        </p:nvSpPr>
        <p:spPr>
          <a:xfrm>
            <a:off x="7671074" y="4415379"/>
            <a:ext cx="381826" cy="2693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R="0" lvl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PT" sz="1050" dirty="0">
                <a:solidFill>
                  <a:srgbClr val="002856"/>
                </a:solidFill>
                <a:latin typeface="Montserrat" panose="00000500000000000000" pitchFamily="50" charset="0"/>
              </a:rPr>
              <a:t>h)</a:t>
            </a:r>
            <a:endParaRPr kumimoji="0" lang="pt-PT" altLang="pt-PT" sz="800" i="0" strike="noStrike" cap="none" normalizeH="0" baseline="0" dirty="0">
              <a:ln>
                <a:noFill/>
              </a:ln>
              <a:solidFill>
                <a:srgbClr val="002856"/>
              </a:solidFill>
              <a:effectLst/>
              <a:latin typeface="Montserrat" panose="00000500000000000000" pitchFamily="50" charset="0"/>
            </a:endParaRPr>
          </a:p>
        </p:txBody>
      </p:sp>
      <p:sp>
        <p:nvSpPr>
          <p:cNvPr id="59" name="Retângulo: Cantos Arredondados 58">
            <a:extLst>
              <a:ext uri="{FF2B5EF4-FFF2-40B4-BE49-F238E27FC236}">
                <a16:creationId xmlns:a16="http://schemas.microsoft.com/office/drawing/2014/main" id="{808317FC-288B-ECCF-CCAA-7081B6DDADB1}"/>
              </a:ext>
            </a:extLst>
          </p:cNvPr>
          <p:cNvSpPr/>
          <p:nvPr/>
        </p:nvSpPr>
        <p:spPr>
          <a:xfrm>
            <a:off x="8048740" y="4861081"/>
            <a:ext cx="513633" cy="315087"/>
          </a:xfrm>
          <a:prstGeom prst="roundRect">
            <a:avLst>
              <a:gd name="adj" fmla="val 13359"/>
            </a:avLst>
          </a:prstGeom>
          <a:solidFill>
            <a:srgbClr val="E591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PT" sz="800" b="1" dirty="0">
                <a:solidFill>
                  <a:schemeClr val="bg1"/>
                </a:solidFill>
                <a:latin typeface="Montserrat" panose="00000500000000000000" pitchFamily="50" charset="0"/>
                <a:hlinkClick r:id="rId19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Ex.1</a:t>
            </a:r>
            <a:endParaRPr lang="pt-PT" sz="8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60" name="Gráfico 59" descr="Papel com preenchimento sólido">
            <a:extLst>
              <a:ext uri="{FF2B5EF4-FFF2-40B4-BE49-F238E27FC236}">
                <a16:creationId xmlns:a16="http://schemas.microsoft.com/office/drawing/2014/main" id="{3B16E43D-F96B-AB61-3218-537FD4C81C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69926" y="4933367"/>
            <a:ext cx="183587" cy="183587"/>
          </a:xfrm>
          <a:prstGeom prst="rect">
            <a:avLst/>
          </a:prstGeom>
        </p:spPr>
      </p:pic>
      <p:sp>
        <p:nvSpPr>
          <p:cNvPr id="61" name="Retângulo: Cantos Arredondados 60">
            <a:extLst>
              <a:ext uri="{FF2B5EF4-FFF2-40B4-BE49-F238E27FC236}">
                <a16:creationId xmlns:a16="http://schemas.microsoft.com/office/drawing/2014/main" id="{7B2E2B4A-B33D-7032-EFC3-143FE9F19278}"/>
              </a:ext>
            </a:extLst>
          </p:cNvPr>
          <p:cNvSpPr/>
          <p:nvPr/>
        </p:nvSpPr>
        <p:spPr>
          <a:xfrm>
            <a:off x="8628358" y="4860787"/>
            <a:ext cx="513633" cy="315087"/>
          </a:xfrm>
          <a:prstGeom prst="roundRect">
            <a:avLst>
              <a:gd name="adj" fmla="val 13359"/>
            </a:avLst>
          </a:prstGeom>
          <a:solidFill>
            <a:srgbClr val="E591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PT" sz="800" b="1" dirty="0">
                <a:solidFill>
                  <a:schemeClr val="bg1"/>
                </a:solidFill>
                <a:latin typeface="Montserrat" panose="00000500000000000000" pitchFamily="50" charset="0"/>
                <a:hlinkClick r:id="rId20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Ex.2</a:t>
            </a:r>
            <a:endParaRPr lang="pt-PT" sz="8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62" name="Gráfico 61" descr="Papel com preenchimento sólido">
            <a:extLst>
              <a:ext uri="{FF2B5EF4-FFF2-40B4-BE49-F238E27FC236}">
                <a16:creationId xmlns:a16="http://schemas.microsoft.com/office/drawing/2014/main" id="{8318831C-582D-95B8-5F60-4AE941A8AA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49544" y="4933073"/>
            <a:ext cx="183587" cy="183587"/>
          </a:xfrm>
          <a:prstGeom prst="rect">
            <a:avLst/>
          </a:prstGeom>
        </p:spPr>
      </p:pic>
      <p:sp>
        <p:nvSpPr>
          <p:cNvPr id="63" name="CaixaDeTexto 62">
            <a:extLst>
              <a:ext uri="{FF2B5EF4-FFF2-40B4-BE49-F238E27FC236}">
                <a16:creationId xmlns:a16="http://schemas.microsoft.com/office/drawing/2014/main" id="{C449DBBD-3094-56E7-C46D-917237A75FE4}"/>
              </a:ext>
            </a:extLst>
          </p:cNvPr>
          <p:cNvSpPr txBox="1"/>
          <p:nvPr/>
        </p:nvSpPr>
        <p:spPr>
          <a:xfrm>
            <a:off x="7666915" y="4866177"/>
            <a:ext cx="381826" cy="2693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R="0" lvl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PT" sz="1050" dirty="0">
                <a:solidFill>
                  <a:srgbClr val="002856"/>
                </a:solidFill>
                <a:latin typeface="Montserrat" panose="00000500000000000000" pitchFamily="50" charset="0"/>
              </a:rPr>
              <a:t>i)</a:t>
            </a:r>
            <a:endParaRPr kumimoji="0" lang="pt-PT" altLang="pt-PT" sz="800" i="0" strike="noStrike" cap="none" normalizeH="0" baseline="0" dirty="0">
              <a:ln>
                <a:noFill/>
              </a:ln>
              <a:solidFill>
                <a:srgbClr val="002856"/>
              </a:solidFill>
              <a:effectLst/>
              <a:latin typeface="Montserrat" panose="00000500000000000000" pitchFamily="50" charset="0"/>
            </a:endParaRPr>
          </a:p>
        </p:txBody>
      </p:sp>
      <p:sp>
        <p:nvSpPr>
          <p:cNvPr id="64" name="Retângulo: Cantos Arredondados 63">
            <a:extLst>
              <a:ext uri="{FF2B5EF4-FFF2-40B4-BE49-F238E27FC236}">
                <a16:creationId xmlns:a16="http://schemas.microsoft.com/office/drawing/2014/main" id="{AA878F8D-5563-2C60-A6E3-13A613268638}"/>
              </a:ext>
            </a:extLst>
          </p:cNvPr>
          <p:cNvSpPr/>
          <p:nvPr/>
        </p:nvSpPr>
        <p:spPr>
          <a:xfrm>
            <a:off x="8048740" y="5316681"/>
            <a:ext cx="513633" cy="315087"/>
          </a:xfrm>
          <a:prstGeom prst="roundRect">
            <a:avLst>
              <a:gd name="adj" fmla="val 13359"/>
            </a:avLst>
          </a:prstGeom>
          <a:solidFill>
            <a:srgbClr val="E591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PT" sz="800" b="1" dirty="0">
                <a:solidFill>
                  <a:schemeClr val="bg1"/>
                </a:solidFill>
                <a:latin typeface="Montserrat" panose="00000500000000000000" pitchFamily="50" charset="0"/>
                <a:hlinkClick r:id="rId21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Ex.1</a:t>
            </a:r>
            <a:endParaRPr lang="pt-PT" sz="8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65" name="Gráfico 64" descr="Papel com preenchimento sólido">
            <a:extLst>
              <a:ext uri="{FF2B5EF4-FFF2-40B4-BE49-F238E27FC236}">
                <a16:creationId xmlns:a16="http://schemas.microsoft.com/office/drawing/2014/main" id="{50A8455E-D192-7D7E-6755-A6DCF75143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69926" y="5388967"/>
            <a:ext cx="183587" cy="183587"/>
          </a:xfrm>
          <a:prstGeom prst="rect">
            <a:avLst/>
          </a:prstGeom>
        </p:spPr>
      </p:pic>
      <p:sp>
        <p:nvSpPr>
          <p:cNvPr id="68" name="CaixaDeTexto 67">
            <a:extLst>
              <a:ext uri="{FF2B5EF4-FFF2-40B4-BE49-F238E27FC236}">
                <a16:creationId xmlns:a16="http://schemas.microsoft.com/office/drawing/2014/main" id="{E324438F-4422-7E4E-1DFA-AC50640BFB6A}"/>
              </a:ext>
            </a:extLst>
          </p:cNvPr>
          <p:cNvSpPr txBox="1"/>
          <p:nvPr/>
        </p:nvSpPr>
        <p:spPr>
          <a:xfrm>
            <a:off x="7666915" y="5321777"/>
            <a:ext cx="381826" cy="2693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R="0" lvl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PT" sz="1050" dirty="0">
                <a:solidFill>
                  <a:srgbClr val="002856"/>
                </a:solidFill>
                <a:latin typeface="Montserrat" panose="00000500000000000000" pitchFamily="50" charset="0"/>
              </a:rPr>
              <a:t>k)</a:t>
            </a:r>
            <a:endParaRPr kumimoji="0" lang="pt-PT" altLang="pt-PT" sz="800" i="0" strike="noStrike" cap="none" normalizeH="0" baseline="0" dirty="0">
              <a:ln>
                <a:noFill/>
              </a:ln>
              <a:solidFill>
                <a:srgbClr val="002856"/>
              </a:solidFill>
              <a:effectLst/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4803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5A9B1-6B1D-DED8-7646-F402E9798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56C210-445A-41E1-E771-4D6723685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68781"/>
            <a:ext cx="10772793" cy="620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800" b="1">
                <a:solidFill>
                  <a:srgbClr val="002856"/>
                </a:solidFill>
                <a:latin typeface="Montserrat" panose="00000500000000000000" pitchFamily="2" charset="0"/>
              </a:rPr>
              <a:t>Instrumentos </a:t>
            </a:r>
            <a:r>
              <a:rPr lang="pt-PT" sz="2800" b="1" dirty="0">
                <a:solidFill>
                  <a:srgbClr val="002856"/>
                </a:solidFill>
                <a:latin typeface="Montserrat" panose="00000500000000000000" pitchFamily="2" charset="0"/>
              </a:rPr>
              <a:t>e respetivas decisões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93157B14-E61E-D3AB-28CD-5DB33689CD3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26083" y="380970"/>
            <a:ext cx="3227717" cy="305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t-PT" sz="1200" i="1" dirty="0">
                <a:solidFill>
                  <a:srgbClr val="002856"/>
                </a:solidFill>
                <a:latin typeface="Montserrat" panose="00000500000000000000" pitchFamily="2" charset="0"/>
              </a:rPr>
              <a:t>19/12/2024</a:t>
            </a:r>
          </a:p>
        </p:txBody>
      </p:sp>
      <p:cxnSp>
        <p:nvCxnSpPr>
          <p:cNvPr id="8" name="Conexão reta 7">
            <a:extLst>
              <a:ext uri="{FF2B5EF4-FFF2-40B4-BE49-F238E27FC236}">
                <a16:creationId xmlns:a16="http://schemas.microsoft.com/office/drawing/2014/main" id="{2661F252-1109-833A-2E84-E7BD3342615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1489135"/>
            <a:ext cx="451485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 descr="Uma imagem com Tipo de letra, Gráficos, design gráfico, captura de ecrã&#10;&#10;Descrição gerada automaticamente">
            <a:extLst>
              <a:ext uri="{FF2B5EF4-FFF2-40B4-BE49-F238E27FC236}">
                <a16:creationId xmlns:a16="http://schemas.microsoft.com/office/drawing/2014/main" id="{479FE2E4-5D2C-D871-C603-172DDD0FDE3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324" y="6267450"/>
            <a:ext cx="837992" cy="401145"/>
          </a:xfrm>
          <a:prstGeom prst="rect">
            <a:avLst/>
          </a:prstGeom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3C815B77-710C-789D-8F22-384CCDDC3C66}"/>
              </a:ext>
            </a:extLst>
          </p:cNvPr>
          <p:cNvSpPr txBox="1">
            <a:spLocks/>
          </p:cNvSpPr>
          <p:nvPr/>
        </p:nvSpPr>
        <p:spPr>
          <a:xfrm>
            <a:off x="838200" y="350357"/>
            <a:ext cx="5572307" cy="522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PT" sz="900" b="1" dirty="0">
                <a:solidFill>
                  <a:srgbClr val="002856"/>
                </a:solidFill>
                <a:latin typeface="Montserrat Bold" panose="00000800000000000000" pitchFamily="2" charset="0"/>
              </a:rPr>
              <a:t>CURSO DE AVALIAÇÃO DE IMPACTE AMBIENTAL</a:t>
            </a:r>
            <a:br>
              <a:rPr lang="pt-PT" sz="900" b="1" dirty="0">
                <a:solidFill>
                  <a:srgbClr val="002856"/>
                </a:solidFill>
                <a:latin typeface="Montserrat Bold" panose="00000800000000000000" pitchFamily="2" charset="0"/>
              </a:rPr>
            </a:br>
            <a:r>
              <a:rPr lang="pt-PT" sz="900" b="1" dirty="0">
                <a:solidFill>
                  <a:srgbClr val="E5912B"/>
                </a:solidFill>
                <a:latin typeface="Montserrat" panose="00000500000000000000" pitchFamily="2" charset="0"/>
              </a:rPr>
              <a:t>Módulo 3: Conteúdos e resultados esperados para cada “Instrumentos” – continuação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PT" sz="900" b="1" dirty="0">
                <a:solidFill>
                  <a:srgbClr val="E5912B"/>
                </a:solidFill>
                <a:latin typeface="Montserrat" panose="00000500000000000000" pitchFamily="2" charset="0"/>
              </a:rPr>
              <a:t>Trabalhos de pós-avaliação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C05CE8FB-E111-5E44-E943-9FE4DE0EE687}"/>
              </a:ext>
            </a:extLst>
          </p:cNvPr>
          <p:cNvSpPr/>
          <p:nvPr/>
        </p:nvSpPr>
        <p:spPr>
          <a:xfrm>
            <a:off x="923261" y="183390"/>
            <a:ext cx="756612" cy="98577"/>
          </a:xfrm>
          <a:prstGeom prst="roundRect">
            <a:avLst/>
          </a:prstGeom>
          <a:solidFill>
            <a:srgbClr val="E5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DC0900B2-A86F-CFE5-F590-724136D28FCD}"/>
              </a:ext>
            </a:extLst>
          </p:cNvPr>
          <p:cNvSpPr/>
          <p:nvPr/>
        </p:nvSpPr>
        <p:spPr>
          <a:xfrm>
            <a:off x="1711700" y="179244"/>
            <a:ext cx="756612" cy="98577"/>
          </a:xfrm>
          <a:prstGeom prst="roundRect">
            <a:avLst/>
          </a:prstGeom>
          <a:solidFill>
            <a:srgbClr val="002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39" name="Tabela 38">
            <a:extLst>
              <a:ext uri="{FF2B5EF4-FFF2-40B4-BE49-F238E27FC236}">
                <a16:creationId xmlns:a16="http://schemas.microsoft.com/office/drawing/2014/main" id="{F4A8EF2B-51A2-1146-E02A-5E2CFBB22E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693288"/>
              </p:ext>
            </p:extLst>
          </p:nvPr>
        </p:nvGraphicFramePr>
        <p:xfrm>
          <a:off x="3448916" y="1849661"/>
          <a:ext cx="8407400" cy="40572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86758">
                  <a:extLst>
                    <a:ext uri="{9D8B030D-6E8A-4147-A177-3AD203B41FA5}">
                      <a16:colId xmlns:a16="http://schemas.microsoft.com/office/drawing/2014/main" val="4039445068"/>
                    </a:ext>
                  </a:extLst>
                </a:gridCol>
                <a:gridCol w="1750592">
                  <a:extLst>
                    <a:ext uri="{9D8B030D-6E8A-4147-A177-3AD203B41FA5}">
                      <a16:colId xmlns:a16="http://schemas.microsoft.com/office/drawing/2014/main" val="1021372680"/>
                    </a:ext>
                  </a:extLst>
                </a:gridCol>
                <a:gridCol w="1670050">
                  <a:extLst>
                    <a:ext uri="{9D8B030D-6E8A-4147-A177-3AD203B41FA5}">
                      <a16:colId xmlns:a16="http://schemas.microsoft.com/office/drawing/2014/main" val="767136846"/>
                    </a:ext>
                  </a:extLst>
                </a:gridCol>
              </a:tblGrid>
              <a:tr h="2879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200" kern="100" dirty="0">
                          <a:effectLst/>
                          <a:latin typeface="Montserrat" panose="00000500000000000000" pitchFamily="50" charset="0"/>
                        </a:rPr>
                        <a:t>Documento</a:t>
                      </a:r>
                      <a:endParaRPr lang="pt-PT" sz="1100" kern="1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200" kern="100">
                          <a:effectLst/>
                          <a:latin typeface="Montserrat" panose="00000500000000000000" pitchFamily="50" charset="0"/>
                        </a:rPr>
                        <a:t>Quem divulga</a:t>
                      </a:r>
                      <a:endParaRPr lang="pt-PT" sz="1100" kern="10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200" kern="100">
                          <a:effectLst/>
                          <a:latin typeface="Montserrat" panose="00000500000000000000" pitchFamily="50" charset="0"/>
                        </a:rPr>
                        <a:t>Quem decide</a:t>
                      </a:r>
                      <a:endParaRPr lang="pt-PT" sz="1100" kern="10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5985396"/>
                  </a:ext>
                </a:extLst>
              </a:tr>
              <a:tr h="296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900" kern="100">
                          <a:effectLst/>
                          <a:latin typeface="Montserrat" panose="00000500000000000000" pitchFamily="50" charset="0"/>
                        </a:rPr>
                        <a:t>A decisão sobre a sujeição a AIA nas análises caso a caso referidas no artigo 3.º</a:t>
                      </a:r>
                      <a:endParaRPr lang="pt-PT" sz="1100" kern="10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900" kern="100" dirty="0">
                          <a:effectLst/>
                          <a:latin typeface="Montserrat" panose="00000500000000000000" pitchFamily="50" charset="0"/>
                        </a:rPr>
                        <a:t> </a:t>
                      </a:r>
                      <a:endParaRPr lang="pt-PT" sz="1100" kern="1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900" kern="100" dirty="0">
                          <a:effectLst/>
                          <a:latin typeface="Montserrat" panose="00000500000000000000" pitchFamily="50" charset="0"/>
                        </a:rPr>
                        <a:t> </a:t>
                      </a:r>
                      <a:endParaRPr lang="pt-PT" sz="1100" kern="1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96039878"/>
                  </a:ext>
                </a:extLst>
              </a:tr>
              <a:tr h="2879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900" kern="100" dirty="0">
                          <a:effectLst/>
                          <a:latin typeface="Montserrat" panose="00000500000000000000" pitchFamily="50" charset="0"/>
                        </a:rPr>
                        <a:t>A deliberação sobre a PDA; </a:t>
                      </a:r>
                      <a:endParaRPr lang="pt-PT" sz="1100" kern="1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800" kern="100">
                          <a:effectLst/>
                          <a:latin typeface="Montserrat" panose="00000500000000000000" pitchFamily="50" charset="0"/>
                        </a:rPr>
                        <a:t>AAIA</a:t>
                      </a:r>
                      <a:endParaRPr lang="pt-PT" sz="1100" kern="10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800" kern="100">
                          <a:effectLst/>
                          <a:latin typeface="Montserrat" panose="00000500000000000000" pitchFamily="50" charset="0"/>
                        </a:rPr>
                        <a:t> </a:t>
                      </a:r>
                      <a:endParaRPr lang="pt-PT" sz="1100" kern="10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4127833"/>
                  </a:ext>
                </a:extLst>
              </a:tr>
              <a:tr h="2879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900" kern="100">
                          <a:effectLst/>
                          <a:latin typeface="Montserrat" panose="00000500000000000000" pitchFamily="50" charset="0"/>
                        </a:rPr>
                        <a:t>A decisão sobre EAAC</a:t>
                      </a:r>
                      <a:endParaRPr lang="pt-PT" sz="1100" kern="10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800" kern="100">
                          <a:effectLst/>
                          <a:latin typeface="Montserrat" panose="00000500000000000000" pitchFamily="50" charset="0"/>
                        </a:rPr>
                        <a:t>APA</a:t>
                      </a:r>
                      <a:endParaRPr lang="pt-PT" sz="1100" kern="10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800" kern="100">
                          <a:effectLst/>
                          <a:latin typeface="Montserrat" panose="00000500000000000000" pitchFamily="50" charset="0"/>
                        </a:rPr>
                        <a:t>APA</a:t>
                      </a:r>
                      <a:endParaRPr lang="pt-PT" sz="1100" kern="10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30440699"/>
                  </a:ext>
                </a:extLst>
              </a:tr>
              <a:tr h="2879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900" kern="100">
                          <a:effectLst/>
                          <a:latin typeface="Montserrat" panose="00000500000000000000" pitchFamily="50" charset="0"/>
                        </a:rPr>
                        <a:t>O EIA e respetivo RNT</a:t>
                      </a:r>
                      <a:endParaRPr lang="pt-PT" sz="1100" kern="10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800" kern="100">
                          <a:effectLst/>
                          <a:latin typeface="Montserrat" panose="00000500000000000000" pitchFamily="50" charset="0"/>
                        </a:rPr>
                        <a:t> </a:t>
                      </a:r>
                      <a:endParaRPr lang="pt-PT" sz="1100" kern="10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800" kern="100">
                          <a:effectLst/>
                          <a:latin typeface="Montserrat" panose="00000500000000000000" pitchFamily="50" charset="0"/>
                        </a:rPr>
                        <a:t>n.a</a:t>
                      </a:r>
                      <a:endParaRPr lang="pt-PT" sz="1100" kern="10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0669090"/>
                  </a:ext>
                </a:extLst>
              </a:tr>
              <a:tr h="2879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900" kern="100">
                          <a:effectLst/>
                          <a:latin typeface="Montserrat" panose="00000500000000000000" pitchFamily="50" charset="0"/>
                        </a:rPr>
                        <a:t>A decisão de desconformidade do EIA</a:t>
                      </a:r>
                      <a:endParaRPr lang="pt-PT" sz="1100" kern="10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800" kern="100">
                          <a:effectLst/>
                          <a:latin typeface="Montserrat" panose="00000500000000000000" pitchFamily="50" charset="0"/>
                        </a:rPr>
                        <a:t>AAIA</a:t>
                      </a:r>
                      <a:endParaRPr lang="pt-PT" sz="1100" kern="10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800" kern="100">
                          <a:effectLst/>
                          <a:latin typeface="Montserrat" panose="00000500000000000000" pitchFamily="50" charset="0"/>
                        </a:rPr>
                        <a:t> </a:t>
                      </a:r>
                      <a:endParaRPr lang="pt-PT" sz="1100" kern="10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2155708"/>
                  </a:ext>
                </a:extLst>
              </a:tr>
              <a:tr h="296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900" kern="100">
                          <a:effectLst/>
                          <a:latin typeface="Montserrat" panose="00000500000000000000" pitchFamily="50" charset="0"/>
                        </a:rPr>
                        <a:t>Os pareceres emitidos e estudos realizados no âmbito do procedimento de AIA; </a:t>
                      </a:r>
                      <a:endParaRPr lang="pt-PT" sz="1100" kern="10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800" kern="100">
                          <a:effectLst/>
                          <a:latin typeface="Montserrat" panose="00000500000000000000" pitchFamily="50" charset="0"/>
                        </a:rPr>
                        <a:t>AAIA</a:t>
                      </a:r>
                      <a:endParaRPr lang="pt-PT" sz="1100" kern="10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800" kern="100">
                          <a:effectLst/>
                          <a:latin typeface="Montserrat" panose="00000500000000000000" pitchFamily="50" charset="0"/>
                        </a:rPr>
                        <a:t>n.a</a:t>
                      </a:r>
                      <a:endParaRPr lang="pt-PT" sz="1100" kern="10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6222638"/>
                  </a:ext>
                </a:extLst>
              </a:tr>
              <a:tr h="2879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900" kern="100">
                          <a:effectLst/>
                          <a:latin typeface="Montserrat" panose="00000500000000000000" pitchFamily="50" charset="0"/>
                        </a:rPr>
                        <a:t>A DIA; </a:t>
                      </a:r>
                      <a:endParaRPr lang="pt-PT" sz="1100" kern="10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800" kern="100">
                          <a:effectLst/>
                          <a:latin typeface="Montserrat" panose="00000500000000000000" pitchFamily="50" charset="0"/>
                        </a:rPr>
                        <a:t>AAIA</a:t>
                      </a:r>
                      <a:endParaRPr lang="pt-PT" sz="1100" kern="10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800" kern="100">
                          <a:effectLst/>
                          <a:latin typeface="Montserrat" panose="00000500000000000000" pitchFamily="50" charset="0"/>
                        </a:rPr>
                        <a:t> </a:t>
                      </a:r>
                      <a:endParaRPr lang="pt-PT" sz="1100" kern="10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67717949"/>
                  </a:ext>
                </a:extLst>
              </a:tr>
              <a:tr h="2879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900" kern="100">
                          <a:effectLst/>
                          <a:latin typeface="Montserrat" panose="00000500000000000000" pitchFamily="50" charset="0"/>
                        </a:rPr>
                        <a:t>O RECAPE e respetivo RNT; </a:t>
                      </a:r>
                      <a:endParaRPr lang="pt-PT" sz="1100" kern="10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800" kern="100">
                          <a:effectLst/>
                          <a:latin typeface="Montserrat" panose="00000500000000000000" pitchFamily="50" charset="0"/>
                        </a:rPr>
                        <a:t> </a:t>
                      </a:r>
                      <a:endParaRPr lang="pt-PT" sz="1100" kern="10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800" kern="100">
                          <a:effectLst/>
                          <a:latin typeface="Montserrat" panose="00000500000000000000" pitchFamily="50" charset="0"/>
                        </a:rPr>
                        <a:t>n.a</a:t>
                      </a:r>
                      <a:endParaRPr lang="pt-PT" sz="1100" kern="10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6934370"/>
                  </a:ext>
                </a:extLst>
              </a:tr>
              <a:tr h="296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900" kern="100">
                          <a:effectLst/>
                          <a:latin typeface="Montserrat" panose="00000500000000000000" pitchFamily="50" charset="0"/>
                        </a:rPr>
                        <a:t>A decisão sobre a verificação da conformidade ambiental do projeto de execução (DECAPE)</a:t>
                      </a:r>
                      <a:endParaRPr lang="pt-PT" sz="1100" kern="10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800" kern="100">
                          <a:effectLst/>
                          <a:latin typeface="Montserrat" panose="00000500000000000000" pitchFamily="50" charset="0"/>
                        </a:rPr>
                        <a:t> </a:t>
                      </a:r>
                      <a:endParaRPr lang="pt-PT" sz="1100" kern="10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800" kern="100">
                          <a:effectLst/>
                          <a:latin typeface="Montserrat" panose="00000500000000000000" pitchFamily="50" charset="0"/>
                        </a:rPr>
                        <a:t> </a:t>
                      </a:r>
                      <a:endParaRPr lang="pt-PT" sz="1100" kern="10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48741814"/>
                  </a:ext>
                </a:extLst>
              </a:tr>
              <a:tr h="2879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900" kern="100">
                          <a:effectLst/>
                          <a:latin typeface="Montserrat" panose="00000500000000000000" pitchFamily="50" charset="0"/>
                        </a:rPr>
                        <a:t>A decisão proferida no âmbito do licenciamento ou da autorização</a:t>
                      </a:r>
                      <a:endParaRPr lang="pt-PT" sz="1100" kern="10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800" kern="100">
                          <a:effectLst/>
                          <a:latin typeface="Montserrat" panose="00000500000000000000" pitchFamily="50" charset="0"/>
                        </a:rPr>
                        <a:t>EL</a:t>
                      </a:r>
                      <a:endParaRPr lang="pt-PT" sz="1100" kern="10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800" kern="100">
                          <a:effectLst/>
                          <a:latin typeface="Montserrat" panose="00000500000000000000" pitchFamily="50" charset="0"/>
                        </a:rPr>
                        <a:t> </a:t>
                      </a:r>
                      <a:endParaRPr lang="pt-PT" sz="1100" kern="10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73939804"/>
                  </a:ext>
                </a:extLst>
              </a:tr>
              <a:tr h="2879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900" kern="100">
                          <a:effectLst/>
                          <a:latin typeface="Montserrat" panose="00000500000000000000" pitchFamily="50" charset="0"/>
                        </a:rPr>
                        <a:t>Os relatórios da monitorização</a:t>
                      </a:r>
                      <a:endParaRPr lang="pt-PT" sz="1100" kern="10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800" kern="100">
                          <a:effectLst/>
                          <a:latin typeface="Montserrat" panose="00000500000000000000" pitchFamily="50" charset="0"/>
                        </a:rPr>
                        <a:t>AAIA</a:t>
                      </a:r>
                      <a:endParaRPr lang="pt-PT" sz="1100" kern="10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800" kern="100">
                          <a:effectLst/>
                          <a:latin typeface="Montserrat" panose="00000500000000000000" pitchFamily="50" charset="0"/>
                        </a:rPr>
                        <a:t>AAIA</a:t>
                      </a:r>
                      <a:endParaRPr lang="pt-PT" sz="1100" kern="10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3471268"/>
                  </a:ext>
                </a:extLst>
              </a:tr>
              <a:tr h="2879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900" kern="100">
                          <a:effectLst/>
                          <a:latin typeface="Montserrat" panose="00000500000000000000" pitchFamily="50" charset="0"/>
                        </a:rPr>
                        <a:t>O EINCA</a:t>
                      </a:r>
                      <a:endParaRPr lang="pt-PT" sz="1100" kern="10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800" kern="100">
                          <a:effectLst/>
                          <a:latin typeface="Montserrat" panose="00000500000000000000" pitchFamily="50" charset="0"/>
                        </a:rPr>
                        <a:t> </a:t>
                      </a:r>
                      <a:endParaRPr lang="pt-PT" sz="1100" kern="10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800" kern="100">
                          <a:effectLst/>
                          <a:latin typeface="Montserrat" panose="00000500000000000000" pitchFamily="50" charset="0"/>
                        </a:rPr>
                        <a:t>n.a</a:t>
                      </a:r>
                      <a:endParaRPr lang="pt-PT" sz="1100" kern="10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3943854"/>
                  </a:ext>
                </a:extLst>
              </a:tr>
              <a:tr h="2879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900" kern="100" dirty="0">
                          <a:effectLst/>
                          <a:latin typeface="Montserrat" panose="00000500000000000000" pitchFamily="50" charset="0"/>
                        </a:rPr>
                        <a:t>A DINCA</a:t>
                      </a:r>
                      <a:endParaRPr lang="pt-PT" sz="1100" kern="1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900" kern="100" dirty="0">
                          <a:effectLst/>
                          <a:latin typeface="Montserrat" panose="00000500000000000000" pitchFamily="50" charset="0"/>
                        </a:rPr>
                        <a:t> </a:t>
                      </a:r>
                      <a:endParaRPr lang="pt-PT" sz="1100" kern="1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900" kern="100" dirty="0">
                          <a:effectLst/>
                          <a:latin typeface="Montserrat" panose="00000500000000000000" pitchFamily="50" charset="0"/>
                        </a:rPr>
                        <a:t> </a:t>
                      </a:r>
                      <a:endParaRPr lang="pt-PT" sz="1100" kern="1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7584250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98F4D19E-4570-CCDE-7BE3-EC3285078013}"/>
              </a:ext>
            </a:extLst>
          </p:cNvPr>
          <p:cNvSpPr txBox="1"/>
          <p:nvPr/>
        </p:nvSpPr>
        <p:spPr>
          <a:xfrm>
            <a:off x="838198" y="2143773"/>
            <a:ext cx="2463801" cy="162108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R="0" lvl="0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PT" sz="1400" b="1" u="sng" dirty="0">
                <a:latin typeface="Montserrat" panose="00000500000000000000" pitchFamily="50" charset="0"/>
              </a:rPr>
              <a:t>EXERCÍCIO:</a:t>
            </a:r>
          </a:p>
          <a:p>
            <a:pPr marR="0" lvl="0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PT" sz="1400" dirty="0">
              <a:latin typeface="Montserrat" panose="00000500000000000000" pitchFamily="50" charset="0"/>
            </a:endParaRPr>
          </a:p>
          <a:p>
            <a:pPr marR="0" lvl="0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PT" sz="1400" dirty="0">
                <a:latin typeface="Montserrat" panose="00000500000000000000" pitchFamily="50" charset="0"/>
              </a:rPr>
              <a:t>Divulgações e decisões associadas aos vários instrumentos (quem divulga?, quem decide?)</a:t>
            </a:r>
            <a:endParaRPr kumimoji="0" lang="pt-PT" altLang="pt-PT" sz="105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50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128CFC2-D852-5325-7A2F-898881FBACBF}"/>
              </a:ext>
            </a:extLst>
          </p:cNvPr>
          <p:cNvSpPr txBox="1"/>
          <p:nvPr/>
        </p:nvSpPr>
        <p:spPr>
          <a:xfrm>
            <a:off x="3374361" y="6040940"/>
            <a:ext cx="7153939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050" b="1" dirty="0">
                <a:latin typeface="Montserrat" panose="00000500000000000000" pitchFamily="50" charset="0"/>
              </a:rPr>
              <a:t>Entidade/organismo: </a:t>
            </a:r>
            <a:r>
              <a:rPr lang="pt-PT" sz="1050" dirty="0">
                <a:latin typeface="Montserrat" panose="00000500000000000000" pitchFamily="50" charset="0"/>
              </a:rPr>
              <a:t>Autoridade de AIA (AAIA); Agência Portuguesa do Ambiente (APA); Comissão de Coordenação e Desenvolvimento Regional (CCCR); Comissão de Avaliação (CA); Entidade licenciadora ou competente para a autorização do projeto (EL); </a:t>
            </a:r>
            <a:r>
              <a:rPr lang="pt-PT" sz="1050" dirty="0" err="1">
                <a:latin typeface="Montserrat" panose="00000500000000000000" pitchFamily="50" charset="0"/>
              </a:rPr>
              <a:t>n.a</a:t>
            </a:r>
            <a:r>
              <a:rPr lang="pt-PT" sz="1050" dirty="0">
                <a:latin typeface="Montserrat" panose="00000500000000000000" pitchFamily="50" charset="0"/>
              </a:rPr>
              <a:t> – não aplicável.</a:t>
            </a:r>
          </a:p>
        </p:txBody>
      </p:sp>
    </p:spTree>
    <p:extLst>
      <p:ext uri="{BB962C8B-B14F-4D97-AF65-F5344CB8AC3E}">
        <p14:creationId xmlns:p14="http://schemas.microsoft.com/office/powerpoint/2010/main" val="3204411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F7774-1797-6F7A-8EB6-DECDDAD7E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CC5BE465-C53F-BA51-48FB-BC9BC37C0B4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" name="Imagem 2" descr="Uma imagem com texto, captura de ecrã, céu, desenho&#10;&#10;Descrição gerada automaticamente">
            <a:extLst>
              <a:ext uri="{FF2B5EF4-FFF2-40B4-BE49-F238E27FC236}">
                <a16:creationId xmlns:a16="http://schemas.microsoft.com/office/drawing/2014/main" id="{C4825404-2C83-0B91-B1E5-F42916E8E91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>
          <a:xfrm>
            <a:off x="0" y="-2057576"/>
            <a:ext cx="12192000" cy="12155160"/>
          </a:xfrm>
          <a:prstGeom prst="rect">
            <a:avLst/>
          </a:prstGeom>
        </p:spPr>
      </p:pic>
      <p:sp>
        <p:nvSpPr>
          <p:cNvPr id="14" name="Marcador de Posição de Conteúdo 2">
            <a:extLst>
              <a:ext uri="{FF2B5EF4-FFF2-40B4-BE49-F238E27FC236}">
                <a16:creationId xmlns:a16="http://schemas.microsoft.com/office/drawing/2014/main" id="{1C21D106-E02D-4ECF-4546-0B79B8CA4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33644"/>
            <a:ext cx="10515600" cy="10513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PT" sz="6100" b="1" dirty="0">
                <a:solidFill>
                  <a:schemeClr val="bg1"/>
                </a:solidFill>
                <a:latin typeface="Montserrat" panose="00000500000000000000" pitchFamily="2" charset="0"/>
              </a:rPr>
              <a:t>Pós-Avaliação</a:t>
            </a:r>
          </a:p>
        </p:txBody>
      </p:sp>
      <p:pic>
        <p:nvPicPr>
          <p:cNvPr id="16" name="Imagem 15" descr="Uma imagem com Tipo de letra, Gráficos, design gráfico, captura de ecrã&#10;&#10;Descrição gerada automaticamente">
            <a:extLst>
              <a:ext uri="{FF2B5EF4-FFF2-40B4-BE49-F238E27FC236}">
                <a16:creationId xmlns:a16="http://schemas.microsoft.com/office/drawing/2014/main" id="{05796029-C740-681F-8AF0-63E44F4F587B}"/>
              </a:ext>
            </a:extLst>
          </p:cNvPr>
          <p:cNvPicPr/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324" y="6267450"/>
            <a:ext cx="837992" cy="401145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DB4ECC4F-32B0-DFEC-0B51-8D9784180117}"/>
              </a:ext>
            </a:extLst>
          </p:cNvPr>
          <p:cNvSpPr txBox="1">
            <a:spLocks/>
          </p:cNvSpPr>
          <p:nvPr/>
        </p:nvSpPr>
        <p:spPr>
          <a:xfrm>
            <a:off x="756620" y="2135590"/>
            <a:ext cx="10680700" cy="618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2000" b="1">
                <a:solidFill>
                  <a:schemeClr val="bg1"/>
                </a:solidFill>
                <a:latin typeface="Montserrat Bold" panose="00000800000000000000" pitchFamily="2" charset="0"/>
              </a:rPr>
              <a:t>Curso de Avaliação de Impacte Ambiental</a:t>
            </a:r>
            <a:br>
              <a:rPr lang="pt-PT" sz="2000" b="1">
                <a:solidFill>
                  <a:schemeClr val="bg1"/>
                </a:solidFill>
                <a:latin typeface="Montserrat Bold" panose="00000800000000000000" pitchFamily="2" charset="0"/>
              </a:rPr>
            </a:br>
            <a:r>
              <a:rPr lang="pt-PT" sz="2000" b="1">
                <a:solidFill>
                  <a:schemeClr val="bg1"/>
                </a:solidFill>
                <a:latin typeface="Montserrat" panose="00000500000000000000" pitchFamily="2" charset="0"/>
              </a:rPr>
              <a:t>Módulo 3: Conteúdos e resultados esperados para cada “instrumento”</a:t>
            </a:r>
            <a:endParaRPr lang="pt-PT" sz="2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236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34FF4E-9B1A-E356-7D4B-9862BC3AC3C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868781"/>
            <a:ext cx="10515600" cy="620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800" b="1" dirty="0">
                <a:solidFill>
                  <a:srgbClr val="002856"/>
                </a:solidFill>
                <a:latin typeface="Montserrat" panose="00000500000000000000" pitchFamily="2" charset="0"/>
              </a:rPr>
              <a:t>Pós-Avaliação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E9718EC5-C20A-B2E8-7C62-FD38C064E04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26083" y="380970"/>
            <a:ext cx="3227717" cy="305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t-PT" sz="1200" i="1" dirty="0">
                <a:solidFill>
                  <a:srgbClr val="002856"/>
                </a:solidFill>
                <a:latin typeface="Montserrat" panose="00000500000000000000" pitchFamily="2" charset="0"/>
              </a:rPr>
              <a:t>19/12/2024</a:t>
            </a:r>
          </a:p>
        </p:txBody>
      </p:sp>
      <p:cxnSp>
        <p:nvCxnSpPr>
          <p:cNvPr id="8" name="Conexão reta 7">
            <a:extLst>
              <a:ext uri="{FF2B5EF4-FFF2-40B4-BE49-F238E27FC236}">
                <a16:creationId xmlns:a16="http://schemas.microsoft.com/office/drawing/2014/main" id="{5CDDA346-C506-95C0-D742-E2D8DA6C225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1489135"/>
            <a:ext cx="451485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 descr="Uma imagem com Tipo de letra, Gráficos, design gráfico, captura de ecrã&#10;&#10;Descrição gerada automaticamente">
            <a:extLst>
              <a:ext uri="{FF2B5EF4-FFF2-40B4-BE49-F238E27FC236}">
                <a16:creationId xmlns:a16="http://schemas.microsoft.com/office/drawing/2014/main" id="{2062510F-D646-9B7A-28DB-D8203C8DA9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324" y="6267450"/>
            <a:ext cx="837992" cy="401145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04EAFE38-6ECC-6850-0B7D-7698AFEF982E}"/>
              </a:ext>
            </a:extLst>
          </p:cNvPr>
          <p:cNvSpPr txBox="1">
            <a:spLocks/>
          </p:cNvSpPr>
          <p:nvPr/>
        </p:nvSpPr>
        <p:spPr>
          <a:xfrm>
            <a:off x="838200" y="350358"/>
            <a:ext cx="5572307" cy="552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PT" sz="900" b="1" dirty="0">
                <a:solidFill>
                  <a:srgbClr val="002856"/>
                </a:solidFill>
                <a:latin typeface="Montserrat Bold" panose="00000800000000000000" pitchFamily="2" charset="0"/>
              </a:rPr>
              <a:t>CURSO DE AVALIAÇÃO DE IMPACTE AMBIENTAL</a:t>
            </a:r>
            <a:br>
              <a:rPr lang="pt-PT" sz="900" b="1" dirty="0">
                <a:solidFill>
                  <a:srgbClr val="002856"/>
                </a:solidFill>
                <a:latin typeface="Montserrat Bold" panose="00000800000000000000" pitchFamily="2" charset="0"/>
              </a:rPr>
            </a:br>
            <a:r>
              <a:rPr lang="pt-PT" sz="900" b="1" dirty="0">
                <a:solidFill>
                  <a:srgbClr val="E5912B"/>
                </a:solidFill>
                <a:latin typeface="Montserrat" panose="00000500000000000000" pitchFamily="2" charset="0"/>
              </a:rPr>
              <a:t>Módulo 3: Conteúdos e resultados esperados para cada “Instrumentos” – continuação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PT" sz="900" b="1" dirty="0">
                <a:solidFill>
                  <a:srgbClr val="E5912B"/>
                </a:solidFill>
                <a:latin typeface="Montserrat" panose="00000500000000000000" pitchFamily="2" charset="0"/>
              </a:rPr>
              <a:t>Trabalhos de pós-avaliação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6DAAC108-FFD8-3463-567B-E4095EE2C352}"/>
              </a:ext>
            </a:extLst>
          </p:cNvPr>
          <p:cNvSpPr/>
          <p:nvPr/>
        </p:nvSpPr>
        <p:spPr>
          <a:xfrm>
            <a:off x="923261" y="183390"/>
            <a:ext cx="756612" cy="98577"/>
          </a:xfrm>
          <a:prstGeom prst="roundRect">
            <a:avLst/>
          </a:prstGeom>
          <a:solidFill>
            <a:srgbClr val="E5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8EB8F979-5814-DC92-463F-9329B743AB7B}"/>
              </a:ext>
            </a:extLst>
          </p:cNvPr>
          <p:cNvSpPr/>
          <p:nvPr/>
        </p:nvSpPr>
        <p:spPr>
          <a:xfrm>
            <a:off x="1711700" y="179244"/>
            <a:ext cx="756612" cy="98577"/>
          </a:xfrm>
          <a:prstGeom prst="roundRect">
            <a:avLst/>
          </a:prstGeom>
          <a:solidFill>
            <a:srgbClr val="E59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2D8E74DE-9435-9377-6C62-270818B3EDFF}"/>
              </a:ext>
            </a:extLst>
          </p:cNvPr>
          <p:cNvSpPr/>
          <p:nvPr/>
        </p:nvSpPr>
        <p:spPr>
          <a:xfrm>
            <a:off x="7972277" y="1479469"/>
            <a:ext cx="3855669" cy="790433"/>
          </a:xfrm>
          <a:prstGeom prst="roundRect">
            <a:avLst/>
          </a:prstGeom>
          <a:solidFill>
            <a:srgbClr val="E591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>
                <a:latin typeface="Montserrat" panose="00000500000000000000" pitchFamily="50" charset="0"/>
              </a:rPr>
              <a:t>Artigo 26.º do Decreto-Lei n.º 151 -B/2013, de 31 de outubro republicado pelo Decreto-Lei n.º 11/2023, de 10 de fevereiro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C4D725D1-1E0A-CF8E-071B-14A0617CAF74}"/>
              </a:ext>
            </a:extLst>
          </p:cNvPr>
          <p:cNvSpPr txBox="1"/>
          <p:nvPr/>
        </p:nvSpPr>
        <p:spPr>
          <a:xfrm>
            <a:off x="1206500" y="3316510"/>
            <a:ext cx="564215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1100" b="1" kern="100" dirty="0">
                <a:latin typeface="Montserrat" panose="00000500000000000000" pitchFamily="50" charset="0"/>
                <a:cs typeface="Arial" panose="020B0604020202020204" pitchFamily="34" charset="0"/>
              </a:rPr>
              <a:t>Compete à autoridade de AIA dirigir a pós-avaliação do projeto</a:t>
            </a:r>
            <a:r>
              <a:rPr lang="pt-PT" sz="1100" kern="100" dirty="0">
                <a:latin typeface="Montserrat" panose="00000500000000000000" pitchFamily="50" charset="0"/>
                <a:cs typeface="Arial" panose="020B0604020202020204" pitchFamily="34" charset="0"/>
              </a:rPr>
              <a:t>, com a participação das entidades cujas competências o justifiquem ou que detenham conhecimento técnico relevante, incluindo a entidade licenciadora ou competente para a autorização do projeto, podendo ainda recorrer a entidades ou especialistas externos, devendo para o efeito o proponente comunicar à autoridade de AIA as datas do início e do termo das fases de construção, de exploração e de desativação do projeto.</a:t>
            </a:r>
          </a:p>
          <a:p>
            <a:pPr algn="just"/>
            <a:endParaRPr lang="pt-PT" sz="1100" kern="100" dirty="0">
              <a:latin typeface="Montserrat" panose="00000500000000000000" pitchFamily="50" charset="0"/>
              <a:cs typeface="Arial" panose="020B0604020202020204" pitchFamily="34" charset="0"/>
            </a:endParaRPr>
          </a:p>
          <a:p>
            <a:pPr algn="just"/>
            <a:endParaRPr lang="pt-PT" sz="1100" kern="100" dirty="0">
              <a:latin typeface="Montserrat" panose="00000500000000000000" pitchFamily="50" charset="0"/>
              <a:cs typeface="Arial" panose="020B0604020202020204" pitchFamily="34" charset="0"/>
            </a:endParaRPr>
          </a:p>
          <a:p>
            <a:pPr algn="l"/>
            <a:r>
              <a:rPr lang="pt-PT" sz="1100" kern="100" dirty="0">
                <a:latin typeface="Montserrat" panose="00000500000000000000" pitchFamily="50" charset="0"/>
                <a:cs typeface="Arial" panose="020B0604020202020204" pitchFamily="34" charset="0"/>
              </a:rPr>
              <a:t>Este procedimento </a:t>
            </a:r>
            <a:r>
              <a:rPr lang="pt-PT" sz="1100" b="1" kern="100" dirty="0">
                <a:latin typeface="Montserrat" panose="00000500000000000000" pitchFamily="50" charset="0"/>
                <a:cs typeface="Arial" panose="020B0604020202020204" pitchFamily="34" charset="0"/>
              </a:rPr>
              <a:t>aplica-se às fases de pré-construção, construção, exploração e desativação do projeto.</a:t>
            </a:r>
          </a:p>
          <a:p>
            <a:pPr algn="l"/>
            <a:endParaRPr lang="pt-PT" sz="1100" kern="100" dirty="0">
              <a:latin typeface="Montserrat" panose="00000500000000000000" pitchFamily="50" charset="0"/>
              <a:cs typeface="Arial" panose="020B0604020202020204" pitchFamily="34" charset="0"/>
            </a:endParaRPr>
          </a:p>
          <a:p>
            <a:pPr algn="l"/>
            <a:endParaRPr lang="pt-PT" sz="1100" kern="100" dirty="0">
              <a:latin typeface="Montserrat" panose="00000500000000000000" pitchFamily="50" charset="0"/>
              <a:cs typeface="Arial" panose="020B0604020202020204" pitchFamily="34" charset="0"/>
            </a:endParaRPr>
          </a:p>
          <a:p>
            <a:pPr algn="just"/>
            <a:r>
              <a:rPr lang="pt-PT" sz="1100" b="1" kern="100" dirty="0">
                <a:latin typeface="Montserrat" panose="00000500000000000000" pitchFamily="50" charset="0"/>
                <a:cs typeface="Arial" panose="020B0604020202020204" pitchFamily="34" charset="0"/>
              </a:rPr>
              <a:t>A verificação do cumprimento </a:t>
            </a:r>
            <a:r>
              <a:rPr lang="pt-PT" sz="1100" kern="100" dirty="0">
                <a:latin typeface="Montserrat" panose="00000500000000000000" pitchFamily="50" charset="0"/>
                <a:cs typeface="Arial" panose="020B0604020202020204" pitchFamily="34" charset="0"/>
              </a:rPr>
              <a:t>e da eficácia das condições estabelecidas no procedimento de AIA é efetuada </a:t>
            </a:r>
            <a:r>
              <a:rPr lang="pt-PT" sz="1100" b="1" i="1" kern="100" dirty="0">
                <a:latin typeface="Montserrat" panose="00000500000000000000" pitchFamily="50" charset="0"/>
                <a:cs typeface="Arial" panose="020B0604020202020204" pitchFamily="34" charset="0"/>
              </a:rPr>
              <a:t>in loco </a:t>
            </a:r>
            <a:r>
              <a:rPr lang="pt-PT" sz="1100" kern="100" dirty="0">
                <a:latin typeface="Montserrat" panose="00000500000000000000" pitchFamily="50" charset="0"/>
                <a:cs typeface="Arial" panose="020B0604020202020204" pitchFamily="34" charset="0"/>
              </a:rPr>
              <a:t>ou através da demonstração </a:t>
            </a:r>
            <a:r>
              <a:rPr lang="pt-PT" sz="1100" b="1" kern="100" dirty="0">
                <a:latin typeface="Montserrat" panose="00000500000000000000" pitchFamily="50" charset="0"/>
                <a:cs typeface="Arial" panose="020B0604020202020204" pitchFamily="34" charset="0"/>
              </a:rPr>
              <a:t>documental, fotográfica e cartográfica</a:t>
            </a:r>
            <a:r>
              <a:rPr lang="pt-PT" sz="1100" kern="100" dirty="0">
                <a:latin typeface="Montserrat" panose="00000500000000000000" pitchFamily="50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2" name="Marcador de Posição de Conteúdo 2">
            <a:extLst>
              <a:ext uri="{FF2B5EF4-FFF2-40B4-BE49-F238E27FC236}">
                <a16:creationId xmlns:a16="http://schemas.microsoft.com/office/drawing/2014/main" id="{4CB8FA71-AD47-D3AE-9953-343E5433F648}"/>
              </a:ext>
            </a:extLst>
          </p:cNvPr>
          <p:cNvSpPr txBox="1">
            <a:spLocks/>
          </p:cNvSpPr>
          <p:nvPr/>
        </p:nvSpPr>
        <p:spPr>
          <a:xfrm>
            <a:off x="838199" y="1694192"/>
            <a:ext cx="5572307" cy="627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sz="1800" b="1" dirty="0">
                <a:solidFill>
                  <a:srgbClr val="E5912B"/>
                </a:solidFill>
                <a:latin typeface="Montserrat" panose="00000500000000000000" pitchFamily="50" charset="0"/>
              </a:rPr>
              <a:t>PROCEDIMENTO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FE349723-5727-1557-598B-541310E12910}"/>
              </a:ext>
            </a:extLst>
          </p:cNvPr>
          <p:cNvSpPr txBox="1"/>
          <p:nvPr/>
        </p:nvSpPr>
        <p:spPr>
          <a:xfrm>
            <a:off x="998517" y="2475757"/>
            <a:ext cx="5122883" cy="51629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alt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50" charset="0"/>
              </a:rPr>
              <a:t>Da DIA ou da DCAPE resultam “obrigações” que devem ser concretizadas pelo proponente em fases seguintes à Avaliação.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BEB7D0D2-1440-C69D-2613-23FEB514C0E9}"/>
              </a:ext>
            </a:extLst>
          </p:cNvPr>
          <p:cNvGrpSpPr/>
          <p:nvPr/>
        </p:nvGrpSpPr>
        <p:grpSpPr>
          <a:xfrm>
            <a:off x="7206382" y="2619464"/>
            <a:ext cx="4031551" cy="3829641"/>
            <a:chOff x="7206382" y="2731224"/>
            <a:chExt cx="4031551" cy="3829641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F955F13A-F867-DC4A-D195-D4CDEB5E1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6382" y="2731224"/>
              <a:ext cx="4031551" cy="3721910"/>
            </a:xfrm>
            <a:prstGeom prst="rect">
              <a:avLst/>
            </a:prstGeom>
            <a:noFill/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04ADBE7D-5B98-8901-95FE-293A24031ECF}"/>
                    </a:ext>
                  </a:extLst>
                </p14:cNvPr>
                <p14:cNvContentPartPr/>
                <p14:nvPr/>
              </p14:nvContentPartPr>
              <p14:xfrm>
                <a:off x="9344540" y="6063705"/>
                <a:ext cx="1070280" cy="497160"/>
              </p14:xfrm>
            </p:contentPart>
          </mc:Choice>
          <mc:Fallback xmlns=""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04ADBE7D-5B98-8901-95FE-293A24031EC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272564" y="5919705"/>
                  <a:ext cx="1213872" cy="7848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1E1096EC-2F2D-454C-B97D-93886EC95176}"/>
              </a:ext>
            </a:extLst>
          </p:cNvPr>
          <p:cNvSpPr/>
          <p:nvPr/>
        </p:nvSpPr>
        <p:spPr>
          <a:xfrm>
            <a:off x="923261" y="2339735"/>
            <a:ext cx="5198139" cy="790433"/>
          </a:xfrm>
          <a:prstGeom prst="roundRect">
            <a:avLst/>
          </a:prstGeom>
          <a:noFill/>
          <a:ln>
            <a:solidFill>
              <a:srgbClr val="E591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200" b="1" dirty="0">
              <a:latin typeface="Montserrat" panose="00000500000000000000" pitchFamily="50" charset="0"/>
            </a:endParaRP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49E19D75-4F33-3116-DE49-BBAE5CA545BA}"/>
              </a:ext>
            </a:extLst>
          </p:cNvPr>
          <p:cNvSpPr/>
          <p:nvPr/>
        </p:nvSpPr>
        <p:spPr>
          <a:xfrm>
            <a:off x="923261" y="3412916"/>
            <a:ext cx="219960" cy="82968"/>
          </a:xfrm>
          <a:prstGeom prst="roundRect">
            <a:avLst/>
          </a:prstGeom>
          <a:noFill/>
          <a:ln>
            <a:solidFill>
              <a:srgbClr val="E591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200" b="1" dirty="0">
              <a:latin typeface="Montserrat" panose="00000500000000000000" pitchFamily="50" charset="0"/>
            </a:endParaRP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AF781C51-CE57-1242-84D4-A86F910A2DAD}"/>
              </a:ext>
            </a:extLst>
          </p:cNvPr>
          <p:cNvSpPr/>
          <p:nvPr/>
        </p:nvSpPr>
        <p:spPr>
          <a:xfrm>
            <a:off x="923261" y="4907001"/>
            <a:ext cx="219960" cy="82968"/>
          </a:xfrm>
          <a:prstGeom prst="roundRect">
            <a:avLst/>
          </a:prstGeom>
          <a:noFill/>
          <a:ln>
            <a:solidFill>
              <a:srgbClr val="E591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200" b="1" dirty="0">
              <a:latin typeface="Montserrat" panose="00000500000000000000" pitchFamily="50" charset="0"/>
            </a:endParaRP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62326F51-956B-C58D-BF53-97EBFDE220FD}"/>
              </a:ext>
            </a:extLst>
          </p:cNvPr>
          <p:cNvSpPr/>
          <p:nvPr/>
        </p:nvSpPr>
        <p:spPr>
          <a:xfrm>
            <a:off x="923261" y="5573751"/>
            <a:ext cx="219960" cy="82968"/>
          </a:xfrm>
          <a:prstGeom prst="roundRect">
            <a:avLst/>
          </a:prstGeom>
          <a:noFill/>
          <a:ln>
            <a:solidFill>
              <a:srgbClr val="E591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200" b="1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2737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2292</Words>
  <Application>Microsoft Office PowerPoint</Application>
  <PresentationFormat>Ecrã Panorâmico</PresentationFormat>
  <Paragraphs>278</Paragraphs>
  <Slides>18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18</vt:i4>
      </vt:variant>
    </vt:vector>
  </HeadingPairs>
  <TitlesOfParts>
    <vt:vector size="25" baseType="lpstr">
      <vt:lpstr>Aptos</vt:lpstr>
      <vt:lpstr>Arial</vt:lpstr>
      <vt:lpstr>Calibri</vt:lpstr>
      <vt:lpstr>Calibri Light</vt:lpstr>
      <vt:lpstr>Montserrat</vt:lpstr>
      <vt:lpstr>Montserrat Bold</vt:lpstr>
      <vt:lpstr>Tema do Office</vt:lpstr>
      <vt:lpstr>CURSO DE AVALIAÇÃO DE IMPACTE AMBIENTAL</vt:lpstr>
      <vt:lpstr>PONTOS DA APRESENTAÇÃO:</vt:lpstr>
      <vt:lpstr>Curso de Avaliação de Impacte Ambiental Módulo 3: Conteúdos e resultados esperados para cada “instrumento”</vt:lpstr>
      <vt:lpstr>“Instrumentos” existentes</vt:lpstr>
      <vt:lpstr>“Instrumentos” existentes</vt:lpstr>
      <vt:lpstr>Instrumentos e respetivas decisões</vt:lpstr>
      <vt:lpstr>Instrumentos e respetivas decisões</vt:lpstr>
      <vt:lpstr>Apresentação do PowerPoint</vt:lpstr>
      <vt:lpstr>Pós-Avaliação</vt:lpstr>
      <vt:lpstr>Pós-Avaliação</vt:lpstr>
      <vt:lpstr>Pós-Avaliação</vt:lpstr>
      <vt:lpstr>Pós-Avaliação</vt:lpstr>
      <vt:lpstr>Pós-Avaliação</vt:lpstr>
      <vt:lpstr>Pós-Avaliação</vt:lpstr>
      <vt:lpstr>Pós-Avaliação</vt:lpstr>
      <vt:lpstr>Pós-Avaliação</vt:lpstr>
      <vt:lpstr>Pós-Avaliação</vt:lpstr>
      <vt:lpstr>CURSO DE AVALIAÇÃO DE IMPACTE AMBIENTAL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NOME DA REUNIÃO/FORMAÇÃO</dc:title>
  <dc:creator>Mariana Varela</dc:creator>
  <cp:lastModifiedBy>Mariana Varela</cp:lastModifiedBy>
  <cp:revision>338</cp:revision>
  <dcterms:created xsi:type="dcterms:W3CDTF">2023-06-20T08:22:05Z</dcterms:created>
  <dcterms:modified xsi:type="dcterms:W3CDTF">2024-12-18T16:14:03Z</dcterms:modified>
</cp:coreProperties>
</file>